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56" r:id="rId3"/>
    <p:sldId id="257" r:id="rId4"/>
    <p:sldId id="258" r:id="rId5"/>
    <p:sldId id="262" r:id="rId6"/>
    <p:sldId id="259" r:id="rId7"/>
    <p:sldId id="260" r:id="rId8"/>
    <p:sldId id="261" r:id="rId9"/>
    <p:sldId id="263" r:id="rId10"/>
    <p:sldId id="264"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5FD7966-F87A-4A06-AE24-4B92F653A512}" type="datetimeFigureOut">
              <a:rPr lang="nl-NL" smtClean="0"/>
              <a:t>26-4-2023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08AFD22-7EC8-4E0B-B08C-7E70E507CDF8}" type="slidenum">
              <a:rPr lang="nl-NL" smtClean="0"/>
              <a:t>‹nr.›</a:t>
            </a:fld>
            <a:endParaRPr lang="nl-NL"/>
          </a:p>
        </p:txBody>
      </p:sp>
    </p:spTree>
    <p:extLst>
      <p:ext uri="{BB962C8B-B14F-4D97-AF65-F5344CB8AC3E}">
        <p14:creationId xmlns:p14="http://schemas.microsoft.com/office/powerpoint/2010/main" val="202649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FD7966-F87A-4A06-AE24-4B92F653A512}" type="datetimeFigureOut">
              <a:rPr lang="nl-NL" smtClean="0"/>
              <a:t>26-4-2023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08AFD22-7EC8-4E0B-B08C-7E70E507CDF8}" type="slidenum">
              <a:rPr lang="nl-NL" smtClean="0"/>
              <a:t>‹nr.›</a:t>
            </a:fld>
            <a:endParaRPr lang="nl-NL"/>
          </a:p>
        </p:txBody>
      </p:sp>
    </p:spTree>
    <p:extLst>
      <p:ext uri="{BB962C8B-B14F-4D97-AF65-F5344CB8AC3E}">
        <p14:creationId xmlns:p14="http://schemas.microsoft.com/office/powerpoint/2010/main" val="2216068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FD7966-F87A-4A06-AE24-4B92F653A512}" type="datetimeFigureOut">
              <a:rPr lang="nl-NL" smtClean="0"/>
              <a:t>26-4-2023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08AFD22-7EC8-4E0B-B08C-7E70E507CDF8}" type="slidenum">
              <a:rPr lang="nl-NL" smtClean="0"/>
              <a:t>‹nr.›</a:t>
            </a:fld>
            <a:endParaRPr lang="nl-NL"/>
          </a:p>
        </p:txBody>
      </p:sp>
    </p:spTree>
    <p:extLst>
      <p:ext uri="{BB962C8B-B14F-4D97-AF65-F5344CB8AC3E}">
        <p14:creationId xmlns:p14="http://schemas.microsoft.com/office/powerpoint/2010/main" val="2180884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FD7966-F87A-4A06-AE24-4B92F653A512}" type="datetimeFigureOut">
              <a:rPr lang="nl-NL" smtClean="0"/>
              <a:t>26-4-2023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08AFD22-7EC8-4E0B-B08C-7E70E507CDF8}" type="slidenum">
              <a:rPr lang="nl-NL" smtClean="0"/>
              <a:t>‹nr.›</a:t>
            </a:fld>
            <a:endParaRPr lang="nl-NL"/>
          </a:p>
        </p:txBody>
      </p:sp>
    </p:spTree>
    <p:extLst>
      <p:ext uri="{BB962C8B-B14F-4D97-AF65-F5344CB8AC3E}">
        <p14:creationId xmlns:p14="http://schemas.microsoft.com/office/powerpoint/2010/main" val="814006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5FD7966-F87A-4A06-AE24-4B92F653A512}" type="datetimeFigureOut">
              <a:rPr lang="nl-NL" smtClean="0"/>
              <a:t>26-4-2023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08AFD22-7EC8-4E0B-B08C-7E70E507CDF8}" type="slidenum">
              <a:rPr lang="nl-NL" smtClean="0"/>
              <a:t>‹nr.›</a:t>
            </a:fld>
            <a:endParaRPr lang="nl-NL"/>
          </a:p>
        </p:txBody>
      </p:sp>
    </p:spTree>
    <p:extLst>
      <p:ext uri="{BB962C8B-B14F-4D97-AF65-F5344CB8AC3E}">
        <p14:creationId xmlns:p14="http://schemas.microsoft.com/office/powerpoint/2010/main" val="403945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5FD7966-F87A-4A06-AE24-4B92F653A512}" type="datetimeFigureOut">
              <a:rPr lang="nl-NL" smtClean="0"/>
              <a:t>26-4-2023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08AFD22-7EC8-4E0B-B08C-7E70E507CDF8}" type="slidenum">
              <a:rPr lang="nl-NL" smtClean="0"/>
              <a:t>‹nr.›</a:t>
            </a:fld>
            <a:endParaRPr lang="nl-NL"/>
          </a:p>
        </p:txBody>
      </p:sp>
    </p:spTree>
    <p:extLst>
      <p:ext uri="{BB962C8B-B14F-4D97-AF65-F5344CB8AC3E}">
        <p14:creationId xmlns:p14="http://schemas.microsoft.com/office/powerpoint/2010/main" val="264065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5FD7966-F87A-4A06-AE24-4B92F653A512}" type="datetimeFigureOut">
              <a:rPr lang="nl-NL" smtClean="0"/>
              <a:t>26-4-2023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08AFD22-7EC8-4E0B-B08C-7E70E507CDF8}" type="slidenum">
              <a:rPr lang="nl-NL" smtClean="0"/>
              <a:t>‹nr.›</a:t>
            </a:fld>
            <a:endParaRPr lang="nl-NL"/>
          </a:p>
        </p:txBody>
      </p:sp>
    </p:spTree>
    <p:extLst>
      <p:ext uri="{BB962C8B-B14F-4D97-AF65-F5344CB8AC3E}">
        <p14:creationId xmlns:p14="http://schemas.microsoft.com/office/powerpoint/2010/main" val="209256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5FD7966-F87A-4A06-AE24-4B92F653A512}" type="datetimeFigureOut">
              <a:rPr lang="nl-NL" smtClean="0"/>
              <a:t>26-4-2023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08AFD22-7EC8-4E0B-B08C-7E70E507CDF8}" type="slidenum">
              <a:rPr lang="nl-NL" smtClean="0"/>
              <a:t>‹nr.›</a:t>
            </a:fld>
            <a:endParaRPr lang="nl-NL"/>
          </a:p>
        </p:txBody>
      </p:sp>
    </p:spTree>
    <p:extLst>
      <p:ext uri="{BB962C8B-B14F-4D97-AF65-F5344CB8AC3E}">
        <p14:creationId xmlns:p14="http://schemas.microsoft.com/office/powerpoint/2010/main" val="6758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D7966-F87A-4A06-AE24-4B92F653A512}" type="datetimeFigureOut">
              <a:rPr lang="nl-NL" smtClean="0"/>
              <a:t>26-4-2023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08AFD22-7EC8-4E0B-B08C-7E70E507CDF8}" type="slidenum">
              <a:rPr lang="nl-NL" smtClean="0"/>
              <a:t>‹nr.›</a:t>
            </a:fld>
            <a:endParaRPr lang="nl-NL"/>
          </a:p>
        </p:txBody>
      </p:sp>
    </p:spTree>
    <p:extLst>
      <p:ext uri="{BB962C8B-B14F-4D97-AF65-F5344CB8AC3E}">
        <p14:creationId xmlns:p14="http://schemas.microsoft.com/office/powerpoint/2010/main" val="393621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5FD7966-F87A-4A06-AE24-4B92F653A512}" type="datetimeFigureOut">
              <a:rPr lang="nl-NL" smtClean="0"/>
              <a:t>26-4-2023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08AFD22-7EC8-4E0B-B08C-7E70E507CDF8}" type="slidenum">
              <a:rPr lang="nl-NL" smtClean="0"/>
              <a:t>‹nr.›</a:t>
            </a:fld>
            <a:endParaRPr lang="nl-NL"/>
          </a:p>
        </p:txBody>
      </p:sp>
    </p:spTree>
    <p:extLst>
      <p:ext uri="{BB962C8B-B14F-4D97-AF65-F5344CB8AC3E}">
        <p14:creationId xmlns:p14="http://schemas.microsoft.com/office/powerpoint/2010/main" val="433342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5FD7966-F87A-4A06-AE24-4B92F653A512}" type="datetimeFigureOut">
              <a:rPr lang="nl-NL" smtClean="0"/>
              <a:t>26-4-2023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08AFD22-7EC8-4E0B-B08C-7E70E507CDF8}" type="slidenum">
              <a:rPr lang="nl-NL" smtClean="0"/>
              <a:t>‹nr.›</a:t>
            </a:fld>
            <a:endParaRPr lang="nl-NL"/>
          </a:p>
        </p:txBody>
      </p:sp>
    </p:spTree>
    <p:extLst>
      <p:ext uri="{BB962C8B-B14F-4D97-AF65-F5344CB8AC3E}">
        <p14:creationId xmlns:p14="http://schemas.microsoft.com/office/powerpoint/2010/main" val="251657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D7966-F87A-4A06-AE24-4B92F653A512}" type="datetimeFigureOut">
              <a:rPr lang="nl-NL" smtClean="0"/>
              <a:t>26-4-2023</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8AFD22-7EC8-4E0B-B08C-7E70E507CDF8}" type="slidenum">
              <a:rPr lang="nl-NL" smtClean="0"/>
              <a:t>‹nr.›</a:t>
            </a:fld>
            <a:endParaRPr lang="nl-NL"/>
          </a:p>
        </p:txBody>
      </p:sp>
    </p:spTree>
    <p:extLst>
      <p:ext uri="{BB962C8B-B14F-4D97-AF65-F5344CB8AC3E}">
        <p14:creationId xmlns:p14="http://schemas.microsoft.com/office/powerpoint/2010/main" val="2560971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2.bin"/><Relationship Id="rId1" Type="http://schemas.openxmlformats.org/officeDocument/2006/relationships/slideLayout" Target="../slideLayouts/slideLayout7.xml"/><Relationship Id="rId4" Type="http://schemas.openxmlformats.org/officeDocument/2006/relationships/hyperlink" Target="https://www.youtube.com/watch?v=FJSMivIyTO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0t6fWbqNiQY"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QNUIir76lP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oleObject" Target="../embeddings/oleObject6.bin"/><Relationship Id="rId18" Type="http://schemas.openxmlformats.org/officeDocument/2006/relationships/image" Target="../media/image35.wmf"/><Relationship Id="rId3" Type="http://schemas.openxmlformats.org/officeDocument/2006/relationships/image" Target="../media/image26.wmf"/><Relationship Id="rId7" Type="http://schemas.openxmlformats.org/officeDocument/2006/relationships/image" Target="../media/image29.wmf"/><Relationship Id="rId12" Type="http://schemas.openxmlformats.org/officeDocument/2006/relationships/image" Target="../media/image32.wmf"/><Relationship Id="rId17" Type="http://schemas.openxmlformats.org/officeDocument/2006/relationships/oleObject" Target="../embeddings/oleObject8.bin"/><Relationship Id="rId2" Type="http://schemas.openxmlformats.org/officeDocument/2006/relationships/oleObject" Target="../embeddings/oleObject3.bin"/><Relationship Id="rId16" Type="http://schemas.openxmlformats.org/officeDocument/2006/relationships/image" Target="../media/image34.wmf"/><Relationship Id="rId20" Type="http://schemas.openxmlformats.org/officeDocument/2006/relationships/image" Target="../media/image36.wmf"/><Relationship Id="rId1" Type="http://schemas.openxmlformats.org/officeDocument/2006/relationships/slideLayout" Target="../slideLayouts/slideLayout7.xml"/><Relationship Id="rId6" Type="http://schemas.openxmlformats.org/officeDocument/2006/relationships/oleObject" Target="../embeddings/oleObject4.bin"/><Relationship Id="rId11" Type="http://schemas.openxmlformats.org/officeDocument/2006/relationships/oleObject" Target="../embeddings/oleObject5.bin"/><Relationship Id="rId5" Type="http://schemas.openxmlformats.org/officeDocument/2006/relationships/image" Target="../media/image28.jpeg"/><Relationship Id="rId15" Type="http://schemas.openxmlformats.org/officeDocument/2006/relationships/oleObject" Target="../embeddings/oleObject7.bin"/><Relationship Id="rId10" Type="http://schemas.openxmlformats.org/officeDocument/2006/relationships/image" Target="../media/image31.jpeg"/><Relationship Id="rId19" Type="http://schemas.openxmlformats.org/officeDocument/2006/relationships/oleObject" Target="../embeddings/oleObject9.bin"/><Relationship Id="rId4" Type="http://schemas.openxmlformats.org/officeDocument/2006/relationships/image" Target="../media/image27.jpeg"/><Relationship Id="rId9" Type="http://schemas.openxmlformats.org/officeDocument/2006/relationships/hyperlink" Target="https://www.youtube.com/watch?v=mbZdPtbD1XA" TargetMode="External"/><Relationship Id="rId14" Type="http://schemas.openxmlformats.org/officeDocument/2006/relationships/image" Target="../media/image33.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xgpzJt3kA1Y"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s://www.gids.tv/video/490759/video-valse-wolfspin-komt-steeds-vaker-voor-in-nederland-inmiddels-500-keer-geteld"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sL9CrVlhV2o"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hyperlink" Target="https://www.youtube.com/watch?v=kGDwwaTGPPg" TargetMode="External"/><Relationship Id="rId4" Type="http://schemas.openxmlformats.org/officeDocument/2006/relationships/hyperlink" Target="https://www.youtube.com/watch?v=-iVoPywhwC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PUK1_f7XYaM"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hyperlink" Target="https://www.youtube.com/watch?v=Jthjvijcu4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626E2bVPsK4" TargetMode="External"/><Relationship Id="rId1" Type="http://schemas.openxmlformats.org/officeDocument/2006/relationships/slideLayout" Target="../slideLayouts/slideLayout7.xml"/><Relationship Id="rId5" Type="http://schemas.openxmlformats.org/officeDocument/2006/relationships/hyperlink" Target="https://www.youtube.com/watch?v=nbY_aP-alkw"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b0vcOMOPmf8"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s://www.youtube.com/watch?v=HiYhrfz12dU" TargetMode="External"/><Relationship Id="rId1" Type="http://schemas.openxmlformats.org/officeDocument/2006/relationships/slideLayout" Target="../slideLayouts/slideLayout7.x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74297-3A71-8409-0DD2-2A1438F2AEC6}"/>
              </a:ext>
            </a:extLst>
          </p:cNvPr>
          <p:cNvSpPr>
            <a:spLocks noGrp="1"/>
          </p:cNvSpPr>
          <p:nvPr>
            <p:ph type="title"/>
          </p:nvPr>
        </p:nvSpPr>
        <p:spPr>
          <a:xfrm>
            <a:off x="406401" y="1584325"/>
            <a:ext cx="10934700" cy="1325563"/>
          </a:xfrm>
        </p:spPr>
        <p:txBody>
          <a:bodyPr/>
          <a:lstStyle/>
          <a:p>
            <a:r>
              <a:rPr lang="nl-NL" b="1" dirty="0">
                <a:solidFill>
                  <a:srgbClr val="00B050"/>
                </a:solidFill>
              </a:rPr>
              <a:t>Fietsend over de Veluwe en dan kom je dit tegen</a:t>
            </a:r>
          </a:p>
        </p:txBody>
      </p:sp>
      <p:pic>
        <p:nvPicPr>
          <p:cNvPr id="4098" name="Picture 2">
            <a:extLst>
              <a:ext uri="{FF2B5EF4-FFF2-40B4-BE49-F238E27FC236}">
                <a16:creationId xmlns:a16="http://schemas.microsoft.com/office/drawing/2014/main" id="{2F012A2B-DBCC-CD32-F65B-99D3D664A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413" y="2909888"/>
            <a:ext cx="16287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999FE67-F14C-F5E3-325B-8D54FE121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145" y="3862388"/>
            <a:ext cx="16287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484E01C9-08E7-33B4-DD60-6A4E07E68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680" y="3096155"/>
            <a:ext cx="16287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98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407D57A-DC66-9C22-916C-55B591EA199A}"/>
              </a:ext>
            </a:extLst>
          </p:cNvPr>
          <p:cNvGraphicFramePr>
            <a:graphicFrameLocks noChangeAspect="1"/>
          </p:cNvGraphicFramePr>
          <p:nvPr>
            <p:extLst>
              <p:ext uri="{D42A27DB-BD31-4B8C-83A1-F6EECF244321}">
                <p14:modId xmlns:p14="http://schemas.microsoft.com/office/powerpoint/2010/main" val="4062034459"/>
              </p:ext>
            </p:extLst>
          </p:nvPr>
        </p:nvGraphicFramePr>
        <p:xfrm>
          <a:off x="1369483" y="135467"/>
          <a:ext cx="9334500" cy="5791200"/>
        </p:xfrm>
        <a:graphic>
          <a:graphicData uri="http://schemas.openxmlformats.org/presentationml/2006/ole">
            <mc:AlternateContent xmlns:mc="http://schemas.openxmlformats.org/markup-compatibility/2006">
              <mc:Choice xmlns:v="urn:schemas-microsoft-com:vml" Requires="v">
                <p:oleObj name="Bitmap Image" r:id="rId2" imgW="9334440" imgH="5791320" progId="PBrush">
                  <p:embed/>
                </p:oleObj>
              </mc:Choice>
              <mc:Fallback>
                <p:oleObj name="Bitmap Image" r:id="rId2" imgW="9334440" imgH="5791320" progId="PBrush">
                  <p:embed/>
                  <p:pic>
                    <p:nvPicPr>
                      <p:cNvPr id="0" name=""/>
                      <p:cNvPicPr/>
                      <p:nvPr/>
                    </p:nvPicPr>
                    <p:blipFill>
                      <a:blip r:embed="rId3"/>
                      <a:stretch>
                        <a:fillRect/>
                      </a:stretch>
                    </p:blipFill>
                    <p:spPr>
                      <a:xfrm>
                        <a:off x="1369483" y="135467"/>
                        <a:ext cx="9334500" cy="5791200"/>
                      </a:xfrm>
                      <a:prstGeom prst="rect">
                        <a:avLst/>
                      </a:prstGeom>
                    </p:spPr>
                  </p:pic>
                </p:oleObj>
              </mc:Fallback>
            </mc:AlternateContent>
          </a:graphicData>
        </a:graphic>
      </p:graphicFrame>
      <p:sp>
        <p:nvSpPr>
          <p:cNvPr id="4" name="Tekstvak 3">
            <a:extLst>
              <a:ext uri="{FF2B5EF4-FFF2-40B4-BE49-F238E27FC236}">
                <a16:creationId xmlns:a16="http://schemas.microsoft.com/office/drawing/2014/main" id="{1655CCEA-3BBE-EB7D-964D-27908C760B5D}"/>
              </a:ext>
            </a:extLst>
          </p:cNvPr>
          <p:cNvSpPr txBox="1"/>
          <p:nvPr/>
        </p:nvSpPr>
        <p:spPr>
          <a:xfrm>
            <a:off x="2137833" y="5926667"/>
            <a:ext cx="7264399" cy="369332"/>
          </a:xfrm>
          <a:prstGeom prst="rect">
            <a:avLst/>
          </a:prstGeom>
          <a:noFill/>
        </p:spPr>
        <p:txBody>
          <a:bodyPr wrap="square">
            <a:spAutoFit/>
          </a:bodyPr>
          <a:lstStyle/>
          <a:p>
            <a:r>
              <a:rPr lang="nl-NL" dirty="0">
                <a:hlinkClick r:id="rId4"/>
              </a:rPr>
              <a:t>Torenvalk van héél dichtbij! | Zelf Geschoten | Vroege Vogels - YouTube</a:t>
            </a:r>
            <a:endParaRPr lang="nl-NL" dirty="0"/>
          </a:p>
        </p:txBody>
      </p:sp>
      <p:sp>
        <p:nvSpPr>
          <p:cNvPr id="5" name="Tekstvak 4">
            <a:extLst>
              <a:ext uri="{FF2B5EF4-FFF2-40B4-BE49-F238E27FC236}">
                <a16:creationId xmlns:a16="http://schemas.microsoft.com/office/drawing/2014/main" id="{02C0637E-87CC-6B63-55D4-B74AF1D84880}"/>
              </a:ext>
            </a:extLst>
          </p:cNvPr>
          <p:cNvSpPr txBox="1"/>
          <p:nvPr/>
        </p:nvSpPr>
        <p:spPr>
          <a:xfrm>
            <a:off x="1382183" y="6260868"/>
            <a:ext cx="12115802" cy="923330"/>
          </a:xfrm>
          <a:prstGeom prst="rect">
            <a:avLst/>
          </a:prstGeom>
          <a:noFill/>
        </p:spPr>
        <p:txBody>
          <a:bodyPr wrap="square" rtlCol="0">
            <a:spAutoFit/>
          </a:bodyPr>
          <a:lstStyle/>
          <a:p>
            <a:r>
              <a:rPr lang="nl-NL" dirty="0">
                <a:solidFill>
                  <a:schemeClr val="accent4"/>
                </a:solidFill>
              </a:rPr>
              <a:t>Kijk zelf of je films kunt vinden van de andere roofvogels!</a:t>
            </a:r>
            <a:br>
              <a:rPr lang="nl-NL" dirty="0">
                <a:solidFill>
                  <a:schemeClr val="accent4"/>
                </a:solidFill>
              </a:rPr>
            </a:br>
            <a:r>
              <a:rPr lang="nl-NL" dirty="0">
                <a:solidFill>
                  <a:schemeClr val="accent4"/>
                </a:solidFill>
              </a:rPr>
              <a:t>Schrijf een kort verslag van wat je hebt gezien. En dan? Verder fietsen! Nieuw avontuur tegemoet!</a:t>
            </a:r>
            <a:br>
              <a:rPr lang="nl-NL" dirty="0">
                <a:solidFill>
                  <a:schemeClr val="accent4"/>
                </a:solidFill>
              </a:rPr>
            </a:br>
            <a:endParaRPr lang="nl-NL" dirty="0">
              <a:solidFill>
                <a:schemeClr val="accent4"/>
              </a:solidFill>
            </a:endParaRPr>
          </a:p>
        </p:txBody>
      </p:sp>
      <p:sp>
        <p:nvSpPr>
          <p:cNvPr id="6" name="Tekstvak 5">
            <a:extLst>
              <a:ext uri="{FF2B5EF4-FFF2-40B4-BE49-F238E27FC236}">
                <a16:creationId xmlns:a16="http://schemas.microsoft.com/office/drawing/2014/main" id="{3A4DEE58-455D-428B-8830-A4D337729C06}"/>
              </a:ext>
            </a:extLst>
          </p:cNvPr>
          <p:cNvSpPr txBox="1"/>
          <p:nvPr/>
        </p:nvSpPr>
        <p:spPr>
          <a:xfrm>
            <a:off x="10826151" y="327804"/>
            <a:ext cx="1224951" cy="2031325"/>
          </a:xfrm>
          <a:prstGeom prst="rect">
            <a:avLst/>
          </a:prstGeom>
          <a:noFill/>
        </p:spPr>
        <p:txBody>
          <a:bodyPr wrap="square" rtlCol="0">
            <a:spAutoFit/>
          </a:bodyPr>
          <a:lstStyle/>
          <a:p>
            <a:r>
              <a:rPr lang="nl-NL" dirty="0"/>
              <a:t>Klik op de link onder de afbeelding </a:t>
            </a:r>
          </a:p>
          <a:p>
            <a:r>
              <a:rPr lang="nl-NL" dirty="0"/>
              <a:t>En zie de torenvalk “bidden”</a:t>
            </a:r>
          </a:p>
        </p:txBody>
      </p:sp>
    </p:spTree>
    <p:extLst>
      <p:ext uri="{BB962C8B-B14F-4D97-AF65-F5344CB8AC3E}">
        <p14:creationId xmlns:p14="http://schemas.microsoft.com/office/powerpoint/2010/main" val="1903560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eflon (© Ernst Dirksen)">
            <a:extLst>
              <a:ext uri="{FF2B5EF4-FFF2-40B4-BE49-F238E27FC236}">
                <a16:creationId xmlns:a16="http://schemas.microsoft.com/office/drawing/2014/main" id="{9E021F29-35DF-EEC4-5EC1-C23B277814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758" y="0"/>
            <a:ext cx="6869501" cy="457680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FD1A47D7-9DEB-489C-5BD5-5E4D0848F2EE}"/>
              </a:ext>
            </a:extLst>
          </p:cNvPr>
          <p:cNvSpPr txBox="1"/>
          <p:nvPr/>
        </p:nvSpPr>
        <p:spPr>
          <a:xfrm>
            <a:off x="2156604" y="4576805"/>
            <a:ext cx="7620000" cy="1477328"/>
          </a:xfrm>
          <a:prstGeom prst="rect">
            <a:avLst/>
          </a:prstGeom>
          <a:noFill/>
        </p:spPr>
        <p:txBody>
          <a:bodyPr wrap="square" rtlCol="0">
            <a:spAutoFit/>
          </a:bodyPr>
          <a:lstStyle/>
          <a:p>
            <a:r>
              <a:rPr lang="nl-NL" dirty="0"/>
              <a:t>Over dit dier is, net als over de wolf, nogal wat te doen. Het werd naar Nederland gebracht in de 18</a:t>
            </a:r>
            <a:r>
              <a:rPr lang="nl-NL" baseline="30000" dirty="0"/>
              <a:t>e</a:t>
            </a:r>
            <a:r>
              <a:rPr lang="nl-NL" dirty="0"/>
              <a:t> eeuw. Men deed dat om op hem te kunnen jagen.</a:t>
            </a:r>
            <a:br>
              <a:rPr lang="nl-NL" dirty="0"/>
            </a:br>
            <a:r>
              <a:rPr lang="nl-NL" dirty="0"/>
              <a:t>Zoek eens uit wat mensen er van vinden, dat dit dier in Nederland is.</a:t>
            </a:r>
            <a:br>
              <a:rPr lang="nl-NL" dirty="0"/>
            </a:br>
            <a:r>
              <a:rPr lang="nl-NL" dirty="0"/>
              <a:t>Hoe het heet? Sommigen noemen het een muffeldier en het is een schaap.</a:t>
            </a:r>
            <a:br>
              <a:rPr lang="nl-NL" dirty="0"/>
            </a:br>
            <a:r>
              <a:rPr lang="nl-NL" dirty="0"/>
              <a:t>De meeste mensen noemen hem anders. Hoe? Zoek dat maar uit!</a:t>
            </a:r>
          </a:p>
        </p:txBody>
      </p:sp>
      <p:sp>
        <p:nvSpPr>
          <p:cNvPr id="4" name="Tekstvak 3">
            <a:extLst>
              <a:ext uri="{FF2B5EF4-FFF2-40B4-BE49-F238E27FC236}">
                <a16:creationId xmlns:a16="http://schemas.microsoft.com/office/drawing/2014/main" id="{2AF94662-8CC1-39FD-5BE0-24AE05F29175}"/>
              </a:ext>
            </a:extLst>
          </p:cNvPr>
          <p:cNvSpPr txBox="1"/>
          <p:nvPr/>
        </p:nvSpPr>
        <p:spPr>
          <a:xfrm>
            <a:off x="3935082" y="6258285"/>
            <a:ext cx="6094562" cy="369332"/>
          </a:xfrm>
          <a:prstGeom prst="rect">
            <a:avLst/>
          </a:prstGeom>
          <a:noFill/>
        </p:spPr>
        <p:txBody>
          <a:bodyPr wrap="square">
            <a:spAutoFit/>
          </a:bodyPr>
          <a:lstStyle/>
          <a:p>
            <a:r>
              <a:rPr lang="nl-NL" dirty="0">
                <a:hlinkClick r:id="rId3"/>
              </a:rPr>
              <a:t>Ontmoet moeflons - YouTube</a:t>
            </a:r>
            <a:endParaRPr lang="nl-NL" dirty="0"/>
          </a:p>
        </p:txBody>
      </p:sp>
    </p:spTree>
    <p:extLst>
      <p:ext uri="{BB962C8B-B14F-4D97-AF65-F5344CB8AC3E}">
        <p14:creationId xmlns:p14="http://schemas.microsoft.com/office/powerpoint/2010/main" val="498799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ronsttijd Edelherten | Burltochten, Wildtochten op de Veluwe | Oostraven">
            <a:extLst>
              <a:ext uri="{FF2B5EF4-FFF2-40B4-BE49-F238E27FC236}">
                <a16:creationId xmlns:a16="http://schemas.microsoft.com/office/drawing/2014/main" id="{213817BE-8D18-C580-B85D-92F03938A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0"/>
            <a:ext cx="7620000" cy="381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ert">
            <a:extLst>
              <a:ext uri="{FF2B5EF4-FFF2-40B4-BE49-F238E27FC236}">
                <a16:creationId xmlns:a16="http://schemas.microsoft.com/office/drawing/2014/main" id="{C838ACFE-EFDF-8C41-C049-576F82612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33" y="3971924"/>
            <a:ext cx="3623733" cy="2378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ert">
            <a:extLst>
              <a:ext uri="{FF2B5EF4-FFF2-40B4-BE49-F238E27FC236}">
                <a16:creationId xmlns:a16="http://schemas.microsoft.com/office/drawing/2014/main" id="{1A1F42BA-AAAB-33CB-A8E0-0D2B354E76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6972" y="3908323"/>
            <a:ext cx="3822497" cy="254957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1477458A-478C-A68B-9920-AD11A3474E36}"/>
              </a:ext>
            </a:extLst>
          </p:cNvPr>
          <p:cNvSpPr txBox="1"/>
          <p:nvPr/>
        </p:nvSpPr>
        <p:spPr>
          <a:xfrm>
            <a:off x="4047067" y="4123267"/>
            <a:ext cx="3623733" cy="2308324"/>
          </a:xfrm>
          <a:prstGeom prst="rect">
            <a:avLst/>
          </a:prstGeom>
          <a:noFill/>
        </p:spPr>
        <p:txBody>
          <a:bodyPr wrap="square" rtlCol="0">
            <a:spAutoFit/>
          </a:bodyPr>
          <a:lstStyle/>
          <a:p>
            <a:r>
              <a:rPr lang="nl-NL" dirty="0"/>
              <a:t>Als ik over de Veluwe fiets, kan ik drie soorten herten tegen komen.</a:t>
            </a:r>
            <a:br>
              <a:rPr lang="nl-NL" dirty="0"/>
            </a:br>
            <a:r>
              <a:rPr lang="nl-NL" dirty="0"/>
              <a:t>Zoek uit hoe ze heten en schrijf de verschillen op bij hun naam.</a:t>
            </a:r>
            <a:br>
              <a:rPr lang="nl-NL" dirty="0"/>
            </a:br>
            <a:r>
              <a:rPr lang="nl-NL" dirty="0"/>
              <a:t>Als je de foto’s bekijkt zie je al veel!</a:t>
            </a:r>
            <a:br>
              <a:rPr lang="nl-NL" dirty="0"/>
            </a:br>
            <a:r>
              <a:rPr lang="nl-NL" dirty="0"/>
              <a:t>Ik ben ook </a:t>
            </a:r>
            <a:r>
              <a:rPr lang="nl-NL" dirty="0" err="1"/>
              <a:t>nieuwschierig</a:t>
            </a:r>
            <a:r>
              <a:rPr lang="nl-NL" dirty="0"/>
              <a:t> of je kunt vinden waar die witte vlek op hun billen voor dient…..</a:t>
            </a:r>
          </a:p>
        </p:txBody>
      </p:sp>
    </p:spTree>
    <p:extLst>
      <p:ext uri="{BB962C8B-B14F-4D97-AF65-F5344CB8AC3E}">
        <p14:creationId xmlns:p14="http://schemas.microsoft.com/office/powerpoint/2010/main" val="2344798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10A7215A-7B8E-2B07-3D0F-310D0C42B4B7}"/>
              </a:ext>
            </a:extLst>
          </p:cNvPr>
          <p:cNvSpPr txBox="1"/>
          <p:nvPr/>
        </p:nvSpPr>
        <p:spPr>
          <a:xfrm>
            <a:off x="2573868" y="423333"/>
            <a:ext cx="6096000" cy="6986528"/>
          </a:xfrm>
          <a:prstGeom prst="rect">
            <a:avLst/>
          </a:prstGeom>
          <a:noFill/>
        </p:spPr>
        <p:txBody>
          <a:bodyPr wrap="square">
            <a:spAutoFit/>
          </a:bodyPr>
          <a:lstStyle/>
          <a:p>
            <a:r>
              <a:rPr lang="nl-NL" sz="2800" b="0" i="0" dirty="0">
                <a:solidFill>
                  <a:srgbClr val="92D050"/>
                </a:solidFill>
                <a:effectLst/>
                <a:latin typeface="Prokyon"/>
              </a:rPr>
              <a:t>Als ik dit dier tegenkom als ik over de Veluwe fiets, weet ik, dat het veel verschillende dingen eet.</a:t>
            </a:r>
            <a:br>
              <a:rPr lang="nl-NL" sz="2800" b="0" i="0" dirty="0">
                <a:solidFill>
                  <a:srgbClr val="92D050"/>
                </a:solidFill>
                <a:effectLst/>
                <a:latin typeface="Prokyon"/>
              </a:rPr>
            </a:br>
            <a:br>
              <a:rPr lang="nl-NL" sz="2800" dirty="0">
                <a:solidFill>
                  <a:srgbClr val="92D050"/>
                </a:solidFill>
                <a:latin typeface="Prokyon"/>
              </a:rPr>
            </a:br>
            <a:r>
              <a:rPr lang="nl-NL" sz="2800" dirty="0">
                <a:solidFill>
                  <a:srgbClr val="92D050"/>
                </a:solidFill>
                <a:latin typeface="Prokyon"/>
              </a:rPr>
              <a:t>Het eet </a:t>
            </a:r>
            <a:r>
              <a:rPr lang="nl-NL" sz="2800" b="0" i="0" dirty="0">
                <a:solidFill>
                  <a:srgbClr val="92D050"/>
                </a:solidFill>
                <a:effectLst/>
                <a:latin typeface="Prokyon"/>
              </a:rPr>
              <a:t>regenwormen, maar ook kevers, slakken, muizen, reptielen, bessen, bramen, noten, knollen, eikels, paddenstoelen, maïs, appels, koren en larven.</a:t>
            </a:r>
            <a:br>
              <a:rPr lang="nl-NL" sz="2800" b="0" i="0" dirty="0">
                <a:solidFill>
                  <a:srgbClr val="92D050"/>
                </a:solidFill>
                <a:effectLst/>
                <a:latin typeface="Prokyon"/>
              </a:rPr>
            </a:br>
            <a:br>
              <a:rPr lang="nl-NL" sz="2800" b="0" i="0" dirty="0">
                <a:solidFill>
                  <a:srgbClr val="92D050"/>
                </a:solidFill>
                <a:effectLst/>
                <a:latin typeface="Prokyon"/>
              </a:rPr>
            </a:br>
            <a:r>
              <a:rPr lang="nl-NL" sz="2800" b="0" i="0" dirty="0">
                <a:solidFill>
                  <a:srgbClr val="92D050"/>
                </a:solidFill>
                <a:effectLst/>
                <a:latin typeface="Prokyon"/>
              </a:rPr>
              <a:t>Maar welk dier is </a:t>
            </a:r>
            <a:r>
              <a:rPr lang="nl-NL" sz="2800" dirty="0">
                <a:solidFill>
                  <a:srgbClr val="92D050"/>
                </a:solidFill>
                <a:latin typeface="Prokyon"/>
              </a:rPr>
              <a:t>dat? </a:t>
            </a:r>
            <a:br>
              <a:rPr lang="nl-NL" sz="2800" dirty="0">
                <a:solidFill>
                  <a:srgbClr val="92D050"/>
                </a:solidFill>
                <a:latin typeface="Prokyon"/>
              </a:rPr>
            </a:br>
            <a:r>
              <a:rPr lang="nl-NL" sz="2800" dirty="0">
                <a:solidFill>
                  <a:srgbClr val="92D050"/>
                </a:solidFill>
                <a:latin typeface="Prokyon"/>
              </a:rPr>
              <a:t>En wat zijn reptielen en larven?</a:t>
            </a:r>
            <a:br>
              <a:rPr lang="nl-NL" sz="2800" dirty="0">
                <a:solidFill>
                  <a:srgbClr val="92D050"/>
                </a:solidFill>
                <a:latin typeface="Prokyon"/>
              </a:rPr>
            </a:br>
            <a:r>
              <a:rPr lang="nl-NL" sz="2800" dirty="0">
                <a:solidFill>
                  <a:srgbClr val="92D050"/>
                </a:solidFill>
                <a:latin typeface="Prokyon"/>
              </a:rPr>
              <a:t>Zoek dat uit en kijk hier naar het dier.</a:t>
            </a:r>
            <a:br>
              <a:rPr lang="nl-NL" sz="2800" dirty="0">
                <a:solidFill>
                  <a:srgbClr val="92D050"/>
                </a:solidFill>
                <a:latin typeface="Prokyon"/>
              </a:rPr>
            </a:br>
            <a:r>
              <a:rPr lang="nl-NL" sz="2800" dirty="0">
                <a:solidFill>
                  <a:srgbClr val="92D050"/>
                </a:solidFill>
                <a:latin typeface="Prokyon"/>
              </a:rPr>
              <a:t>                   </a:t>
            </a:r>
            <a:r>
              <a:rPr lang="nl-NL" sz="2800" dirty="0">
                <a:hlinkClick r:id="rId2"/>
              </a:rPr>
              <a:t>das - YouTube</a:t>
            </a:r>
            <a:br>
              <a:rPr lang="nl-NL" sz="2800" dirty="0">
                <a:solidFill>
                  <a:srgbClr val="92D050"/>
                </a:solidFill>
                <a:latin typeface="Prokyon"/>
              </a:rPr>
            </a:br>
            <a:br>
              <a:rPr lang="nl-NL" sz="2800" dirty="0">
                <a:solidFill>
                  <a:srgbClr val="FF0000"/>
                </a:solidFill>
                <a:latin typeface="Prokyon"/>
              </a:rPr>
            </a:br>
            <a:endParaRPr lang="nl-NL" sz="2800" dirty="0">
              <a:solidFill>
                <a:srgbClr val="FF0000"/>
              </a:solidFill>
            </a:endParaRPr>
          </a:p>
        </p:txBody>
      </p:sp>
      <p:sp>
        <p:nvSpPr>
          <p:cNvPr id="4" name="Tekstvak 3">
            <a:extLst>
              <a:ext uri="{FF2B5EF4-FFF2-40B4-BE49-F238E27FC236}">
                <a16:creationId xmlns:a16="http://schemas.microsoft.com/office/drawing/2014/main" id="{B65F874B-B3F8-658E-F61A-1DA96D0A3571}"/>
              </a:ext>
            </a:extLst>
          </p:cNvPr>
          <p:cNvSpPr txBox="1"/>
          <p:nvPr/>
        </p:nvSpPr>
        <p:spPr>
          <a:xfrm>
            <a:off x="9448800" y="423333"/>
            <a:ext cx="2413000" cy="5909310"/>
          </a:xfrm>
          <a:prstGeom prst="rect">
            <a:avLst/>
          </a:prstGeom>
          <a:noFill/>
        </p:spPr>
        <p:txBody>
          <a:bodyPr wrap="square" rtlCol="0">
            <a:spAutoFit/>
          </a:bodyPr>
          <a:lstStyle/>
          <a:p>
            <a:r>
              <a:rPr lang="nl-NL" dirty="0"/>
              <a:t>Hoeveel verschillende soorten eikels kan het eten?</a:t>
            </a:r>
          </a:p>
          <a:p>
            <a:endParaRPr lang="nl-NL" dirty="0"/>
          </a:p>
          <a:p>
            <a:r>
              <a:rPr lang="nl-NL" dirty="0"/>
              <a:t>Welke soorten muizen zijn er in Nederland?</a:t>
            </a:r>
          </a:p>
          <a:p>
            <a:endParaRPr lang="nl-NL" dirty="0"/>
          </a:p>
          <a:p>
            <a:r>
              <a:rPr lang="nl-NL" dirty="0"/>
              <a:t>Wat is het verschil tussen knollen en bollen?</a:t>
            </a:r>
          </a:p>
          <a:p>
            <a:endParaRPr lang="nl-NL" dirty="0"/>
          </a:p>
          <a:p>
            <a:r>
              <a:rPr lang="nl-NL" dirty="0"/>
              <a:t>Welke </a:t>
            </a:r>
            <a:r>
              <a:rPr lang="nl-NL" dirty="0" err="1"/>
              <a:t>paddestoelen</a:t>
            </a:r>
            <a:r>
              <a:rPr lang="nl-NL" dirty="0"/>
              <a:t> zou dit dier eten?</a:t>
            </a:r>
          </a:p>
          <a:p>
            <a:endParaRPr lang="nl-NL" dirty="0"/>
          </a:p>
          <a:p>
            <a:r>
              <a:rPr lang="nl-NL" dirty="0"/>
              <a:t>Wat is koren? En bestaan er verschillende soorten koren of is er maar één soort?</a:t>
            </a:r>
            <a:br>
              <a:rPr lang="nl-NL" dirty="0"/>
            </a:br>
            <a:br>
              <a:rPr lang="nl-NL" dirty="0"/>
            </a:br>
            <a:r>
              <a:rPr lang="nl-NL" dirty="0"/>
              <a:t>Hoe heet zijn huis?</a:t>
            </a:r>
          </a:p>
        </p:txBody>
      </p:sp>
      <p:sp>
        <p:nvSpPr>
          <p:cNvPr id="5" name="Tekstvak 4">
            <a:extLst>
              <a:ext uri="{FF2B5EF4-FFF2-40B4-BE49-F238E27FC236}">
                <a16:creationId xmlns:a16="http://schemas.microsoft.com/office/drawing/2014/main" id="{D6401A82-BF99-5AC0-D69D-E481255F7CC5}"/>
              </a:ext>
            </a:extLst>
          </p:cNvPr>
          <p:cNvSpPr txBox="1"/>
          <p:nvPr/>
        </p:nvSpPr>
        <p:spPr>
          <a:xfrm>
            <a:off x="330200" y="423333"/>
            <a:ext cx="2023533" cy="5632311"/>
          </a:xfrm>
          <a:prstGeom prst="rect">
            <a:avLst/>
          </a:prstGeom>
          <a:noFill/>
        </p:spPr>
        <p:txBody>
          <a:bodyPr wrap="square" rtlCol="0">
            <a:spAutoFit/>
          </a:bodyPr>
          <a:lstStyle/>
          <a:p>
            <a:r>
              <a:rPr lang="nl-NL" dirty="0"/>
              <a:t>Waarom zijn regenwormen zo belangrijk?</a:t>
            </a:r>
          </a:p>
          <a:p>
            <a:endParaRPr lang="nl-NL" dirty="0"/>
          </a:p>
          <a:p>
            <a:r>
              <a:rPr lang="nl-NL" dirty="0"/>
              <a:t>We kennen naaktslakken en huisjesslakken.</a:t>
            </a:r>
          </a:p>
          <a:p>
            <a:r>
              <a:rPr lang="nl-NL" dirty="0"/>
              <a:t>Zoek op wat de verschillen zijn.</a:t>
            </a:r>
            <a:br>
              <a:rPr lang="nl-NL" dirty="0"/>
            </a:br>
            <a:r>
              <a:rPr lang="nl-NL" dirty="0"/>
              <a:t>Zijn er nog andere soorten slakken.</a:t>
            </a:r>
            <a:br>
              <a:rPr lang="nl-NL" dirty="0"/>
            </a:br>
            <a:r>
              <a:rPr lang="nl-NL" dirty="0"/>
              <a:t>Wat is een “slakkengang” ?</a:t>
            </a:r>
          </a:p>
          <a:p>
            <a:endParaRPr lang="nl-NL" dirty="0"/>
          </a:p>
          <a:p>
            <a:r>
              <a:rPr lang="nl-NL" dirty="0"/>
              <a:t>Welke noten groeien op de Veluwe?</a:t>
            </a:r>
          </a:p>
          <a:p>
            <a:endParaRPr lang="nl-NL" dirty="0"/>
          </a:p>
          <a:p>
            <a:r>
              <a:rPr lang="nl-NL" dirty="0"/>
              <a:t>“Das” allemaal op te zoeken!</a:t>
            </a:r>
          </a:p>
        </p:txBody>
      </p:sp>
    </p:spTree>
    <p:extLst>
      <p:ext uri="{BB962C8B-B14F-4D97-AF65-F5344CB8AC3E}">
        <p14:creationId xmlns:p14="http://schemas.microsoft.com/office/powerpoint/2010/main" val="2504062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80ABEAF-97E9-3CBD-4038-0E61CFC5F9DC}"/>
              </a:ext>
            </a:extLst>
          </p:cNvPr>
          <p:cNvSpPr txBox="1"/>
          <p:nvPr/>
        </p:nvSpPr>
        <p:spPr>
          <a:xfrm>
            <a:off x="2861732" y="-91532"/>
            <a:ext cx="7230534" cy="830997"/>
          </a:xfrm>
          <a:prstGeom prst="rect">
            <a:avLst/>
          </a:prstGeom>
          <a:noFill/>
        </p:spPr>
        <p:txBody>
          <a:bodyPr wrap="square">
            <a:spAutoFit/>
          </a:bodyPr>
          <a:lstStyle/>
          <a:p>
            <a:pPr algn="l"/>
            <a:r>
              <a:rPr lang="nl-NL" sz="4800" b="0" i="0" dirty="0">
                <a:solidFill>
                  <a:srgbClr val="FFC000"/>
                </a:solidFill>
                <a:effectLst/>
                <a:latin typeface="Linux Libertine"/>
              </a:rPr>
              <a:t>Van den vos </a:t>
            </a:r>
            <a:r>
              <a:rPr lang="nl-NL" sz="4800" b="0" i="0" dirty="0" err="1">
                <a:solidFill>
                  <a:srgbClr val="FFC000"/>
                </a:solidFill>
                <a:effectLst/>
                <a:latin typeface="Linux Libertine"/>
              </a:rPr>
              <a:t>Reynaerde</a:t>
            </a:r>
            <a:endParaRPr lang="nl-NL" sz="4800" b="0" i="0" dirty="0">
              <a:solidFill>
                <a:srgbClr val="FFC000"/>
              </a:solidFill>
              <a:effectLst/>
              <a:latin typeface="Linux Libertine"/>
            </a:endParaRPr>
          </a:p>
        </p:txBody>
      </p:sp>
      <p:sp>
        <p:nvSpPr>
          <p:cNvPr id="4" name="Tekstvak 3">
            <a:extLst>
              <a:ext uri="{FF2B5EF4-FFF2-40B4-BE49-F238E27FC236}">
                <a16:creationId xmlns:a16="http://schemas.microsoft.com/office/drawing/2014/main" id="{2C2C0647-140B-BDD0-C977-F98FC4067E6C}"/>
              </a:ext>
            </a:extLst>
          </p:cNvPr>
          <p:cNvSpPr txBox="1"/>
          <p:nvPr/>
        </p:nvSpPr>
        <p:spPr>
          <a:xfrm>
            <a:off x="8466" y="542452"/>
            <a:ext cx="12169364" cy="4355474"/>
          </a:xfrm>
          <a:prstGeom prst="rect">
            <a:avLst/>
          </a:prstGeom>
          <a:noFill/>
        </p:spPr>
        <p:txBody>
          <a:bodyPr wrap="square" rtlCol="0">
            <a:spAutoFit/>
          </a:bodyPr>
          <a:lstStyle/>
          <a:p>
            <a:r>
              <a:rPr lang="nl-NL" dirty="0"/>
              <a:t>We kennen heel veel verschillende soorten verhalen.</a:t>
            </a:r>
            <a:br>
              <a:rPr lang="nl-NL" dirty="0"/>
            </a:br>
            <a:r>
              <a:rPr lang="nl-NL" dirty="0"/>
              <a:t>Heel bekende verhalen zijn bijvoorbeeld de SPROOKJES – Roodkapje, Sneeuwwitje en de Zeven dwergen.</a:t>
            </a:r>
            <a:br>
              <a:rPr lang="nl-NL" dirty="0"/>
            </a:br>
            <a:r>
              <a:rPr lang="nl-NL" dirty="0"/>
              <a:t>Minder bekend zijn de SAGEN - LEGENDEN – MYTHEN – ANEKDOTES en FABELS.</a:t>
            </a:r>
            <a:br>
              <a:rPr lang="nl-NL" dirty="0"/>
            </a:br>
            <a:r>
              <a:rPr lang="nl-NL" dirty="0"/>
              <a:t>Zoek van elk verhaal de betekenis en schrijf dat op:</a:t>
            </a:r>
            <a:br>
              <a:rPr lang="nl-NL" dirty="0"/>
            </a:br>
            <a:r>
              <a:rPr lang="nl-NL" dirty="0"/>
              <a:t>Een sprookje =</a:t>
            </a:r>
            <a:br>
              <a:rPr lang="nl-NL" dirty="0"/>
            </a:br>
            <a:r>
              <a:rPr lang="nl-NL" dirty="0"/>
              <a:t>Een Sage =</a:t>
            </a:r>
            <a:br>
              <a:rPr lang="nl-NL" dirty="0"/>
            </a:br>
            <a:r>
              <a:rPr lang="nl-NL" dirty="0"/>
              <a:t>Enzovoort.</a:t>
            </a:r>
            <a:br>
              <a:rPr lang="nl-NL" dirty="0"/>
            </a:br>
            <a:endParaRPr lang="nl-NL" dirty="0"/>
          </a:p>
          <a:p>
            <a:r>
              <a:rPr lang="nl-NL" dirty="0"/>
              <a:t>Wat voor verhaal is “Van den vos </a:t>
            </a:r>
            <a:r>
              <a:rPr lang="nl-NL" dirty="0" err="1"/>
              <a:t>Reynaerde</a:t>
            </a:r>
            <a:r>
              <a:rPr lang="nl-NL" dirty="0"/>
              <a:t>”?</a:t>
            </a:r>
            <a:br>
              <a:rPr lang="nl-NL" dirty="0"/>
            </a:br>
            <a:r>
              <a:rPr lang="nl-NL" dirty="0"/>
              <a:t>Fietsend over de Veluwe kom je de vos tegen. Hij kan overal opduiken!</a:t>
            </a:r>
            <a:br>
              <a:rPr lang="nl-NL" dirty="0"/>
            </a:br>
            <a:r>
              <a:rPr lang="nl-NL" dirty="0"/>
              <a:t>Waarom is juist dit dier de hoofdrolspeler in het verhaal over </a:t>
            </a:r>
            <a:r>
              <a:rPr lang="nl-NL" dirty="0" err="1"/>
              <a:t>Reynaerde</a:t>
            </a:r>
            <a:r>
              <a:rPr lang="nl-NL" dirty="0"/>
              <a:t>?</a:t>
            </a:r>
            <a:br>
              <a:rPr lang="nl-NL" dirty="0"/>
            </a:br>
            <a:r>
              <a:rPr lang="nl-NL" dirty="0"/>
              <a:t>Dat kom je te weten als je het verhaal kent en hebt gelezen.</a:t>
            </a:r>
          </a:p>
          <a:p>
            <a:r>
              <a:rPr lang="nl-NL" dirty="0"/>
              <a:t>Het verhaal gaat over </a:t>
            </a:r>
            <a:r>
              <a:rPr lang="nl-NL" dirty="0">
                <a:solidFill>
                  <a:srgbClr val="FF0000"/>
                </a:solidFill>
              </a:rPr>
              <a:t>Hebzucht </a:t>
            </a:r>
            <a:r>
              <a:rPr lang="nl-NL" dirty="0"/>
              <a:t>(Koning Nobel)-</a:t>
            </a:r>
            <a:r>
              <a:rPr lang="nl-NL" dirty="0">
                <a:solidFill>
                  <a:srgbClr val="FF0000"/>
                </a:solidFill>
              </a:rPr>
              <a:t>IJdelheid </a:t>
            </a:r>
            <a:r>
              <a:rPr lang="nl-NL" dirty="0"/>
              <a:t>– </a:t>
            </a:r>
            <a:r>
              <a:rPr lang="nl-NL" dirty="0">
                <a:solidFill>
                  <a:srgbClr val="FF0000"/>
                </a:solidFill>
              </a:rPr>
              <a:t>Lust (</a:t>
            </a:r>
            <a:r>
              <a:rPr lang="nl-NL" dirty="0"/>
              <a:t>De Pastoor) – </a:t>
            </a:r>
            <a:r>
              <a:rPr lang="nl-NL" dirty="0">
                <a:solidFill>
                  <a:srgbClr val="FF0000"/>
                </a:solidFill>
              </a:rPr>
              <a:t>Gulzigheid </a:t>
            </a:r>
            <a:r>
              <a:rPr lang="nl-NL" dirty="0"/>
              <a:t>(</a:t>
            </a:r>
            <a:r>
              <a:rPr lang="nl-NL" dirty="0" err="1"/>
              <a:t>Tybeert</a:t>
            </a:r>
            <a:r>
              <a:rPr lang="nl-NL" dirty="0"/>
              <a:t> de Kater en </a:t>
            </a:r>
            <a:r>
              <a:rPr lang="nl-NL" dirty="0" err="1"/>
              <a:t>Bruun</a:t>
            </a:r>
            <a:r>
              <a:rPr lang="nl-NL" dirty="0"/>
              <a:t> de Beer)</a:t>
            </a:r>
            <a:r>
              <a:rPr lang="nl-NL" dirty="0">
                <a:solidFill>
                  <a:srgbClr val="FF0000"/>
                </a:solidFill>
              </a:rPr>
              <a:t>Luiheid </a:t>
            </a:r>
            <a:r>
              <a:rPr lang="nl-NL" dirty="0"/>
              <a:t>– </a:t>
            </a:r>
            <a:r>
              <a:rPr lang="nl-NL" dirty="0">
                <a:solidFill>
                  <a:srgbClr val="FF0000"/>
                </a:solidFill>
              </a:rPr>
              <a:t>Boosheid </a:t>
            </a:r>
            <a:r>
              <a:rPr lang="nl-NL" dirty="0"/>
              <a:t>en </a:t>
            </a:r>
            <a:r>
              <a:rPr lang="nl-NL" dirty="0">
                <a:solidFill>
                  <a:srgbClr val="FF0000"/>
                </a:solidFill>
              </a:rPr>
              <a:t>Jaloezie.</a:t>
            </a:r>
            <a:br>
              <a:rPr lang="nl-NL" dirty="0"/>
            </a:br>
            <a:endParaRPr lang="nl-NL" dirty="0"/>
          </a:p>
        </p:txBody>
      </p:sp>
      <p:pic>
        <p:nvPicPr>
          <p:cNvPr id="3074" name="Picture 2" descr="De bronafbeelding bekijken">
            <a:extLst>
              <a:ext uri="{FF2B5EF4-FFF2-40B4-BE49-F238E27FC236}">
                <a16:creationId xmlns:a16="http://schemas.microsoft.com/office/drawing/2014/main" id="{1CAFEDDD-EB6A-7B18-1DE1-890A122E1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31267"/>
            <a:ext cx="2226733" cy="22267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e bronafbeelding bekijken">
            <a:extLst>
              <a:ext uri="{FF2B5EF4-FFF2-40B4-BE49-F238E27FC236}">
                <a16:creationId xmlns:a16="http://schemas.microsoft.com/office/drawing/2014/main" id="{359AF3A5-F9C5-937A-B024-01284208A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2633" y="4631267"/>
            <a:ext cx="2226733" cy="22267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e bronafbeelding bekijken">
            <a:extLst>
              <a:ext uri="{FF2B5EF4-FFF2-40B4-BE49-F238E27FC236}">
                <a16:creationId xmlns:a16="http://schemas.microsoft.com/office/drawing/2014/main" id="{7631FF3E-CBCC-057F-244C-EF31BA1B0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200" y="4631267"/>
            <a:ext cx="2226733" cy="22267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e bronafbeelding bekijken">
            <a:extLst>
              <a:ext uri="{FF2B5EF4-FFF2-40B4-BE49-F238E27FC236}">
                <a16:creationId xmlns:a16="http://schemas.microsoft.com/office/drawing/2014/main" id="{924F8051-B457-6FDF-2B62-3BECB6227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0068" y="4605213"/>
            <a:ext cx="2226733" cy="22267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e bronafbeelding bekijken">
            <a:extLst>
              <a:ext uri="{FF2B5EF4-FFF2-40B4-BE49-F238E27FC236}">
                <a16:creationId xmlns:a16="http://schemas.microsoft.com/office/drawing/2014/main" id="{0AD0E1A9-40C6-6A7F-C5BC-3105D6663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6801" y="4618568"/>
            <a:ext cx="2226733" cy="22267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e bronafbeelding bekijken">
            <a:extLst>
              <a:ext uri="{FF2B5EF4-FFF2-40B4-BE49-F238E27FC236}">
                <a16:creationId xmlns:a16="http://schemas.microsoft.com/office/drawing/2014/main" id="{DD7720DB-EB30-4919-3388-9BC4D8A91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743" y="1269218"/>
            <a:ext cx="1672050" cy="25812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e bronafbeelding bekijken">
            <a:extLst>
              <a:ext uri="{FF2B5EF4-FFF2-40B4-BE49-F238E27FC236}">
                <a16:creationId xmlns:a16="http://schemas.microsoft.com/office/drawing/2014/main" id="{29330E44-1153-6038-0FF5-615F8E42C9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2266" y="1255515"/>
            <a:ext cx="1745258" cy="259446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e bronafbeelding bekijken">
            <a:extLst>
              <a:ext uri="{FF2B5EF4-FFF2-40B4-BE49-F238E27FC236}">
                <a16:creationId xmlns:a16="http://schemas.microsoft.com/office/drawing/2014/main" id="{B4420D33-35E9-77FE-3B65-24E589515D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0977" y="12699"/>
            <a:ext cx="1481023" cy="124281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e bronafbeelding bekijken">
            <a:extLst>
              <a:ext uri="{FF2B5EF4-FFF2-40B4-BE49-F238E27FC236}">
                <a16:creationId xmlns:a16="http://schemas.microsoft.com/office/drawing/2014/main" id="{C1EB17C8-7C01-D1E7-E15F-B31A8AA69F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4933" y="1755862"/>
            <a:ext cx="1263234" cy="10042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2" descr="De bronafbeelding bekijken">
            <a:extLst>
              <a:ext uri="{FF2B5EF4-FFF2-40B4-BE49-F238E27FC236}">
                <a16:creationId xmlns:a16="http://schemas.microsoft.com/office/drawing/2014/main" id="{3CA6893D-9B96-FDAC-82CD-2CCA438760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0793" y="3107267"/>
            <a:ext cx="765441" cy="765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39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080"/>
                                        </p:tgtEl>
                                        <p:attrNameLst>
                                          <p:attrName>style.visibility</p:attrName>
                                        </p:attrNameLst>
                                      </p:cBhvr>
                                      <p:to>
                                        <p:strVal val="visible"/>
                                      </p:to>
                                    </p:set>
                                    <p:anim calcmode="lin" valueType="num">
                                      <p:cBhvr>
                                        <p:cTn id="23" dur="500" fill="hold"/>
                                        <p:tgtEl>
                                          <p:spTgt spid="3080"/>
                                        </p:tgtEl>
                                        <p:attrNameLst>
                                          <p:attrName>ppt_w</p:attrName>
                                        </p:attrNameLst>
                                      </p:cBhvr>
                                      <p:tavLst>
                                        <p:tav tm="0">
                                          <p:val>
                                            <p:fltVal val="0"/>
                                          </p:val>
                                        </p:tav>
                                        <p:tav tm="100000">
                                          <p:val>
                                            <p:strVal val="#ppt_w"/>
                                          </p:val>
                                        </p:tav>
                                      </p:tavLst>
                                    </p:anim>
                                    <p:anim calcmode="lin" valueType="num">
                                      <p:cBhvr>
                                        <p:cTn id="24" dur="500" fill="hold"/>
                                        <p:tgtEl>
                                          <p:spTgt spid="3080"/>
                                        </p:tgtEl>
                                        <p:attrNameLst>
                                          <p:attrName>ppt_h</p:attrName>
                                        </p:attrNameLst>
                                      </p:cBhvr>
                                      <p:tavLst>
                                        <p:tav tm="0">
                                          <p:val>
                                            <p:fltVal val="0"/>
                                          </p:val>
                                        </p:tav>
                                        <p:tav tm="100000">
                                          <p:val>
                                            <p:strVal val="#ppt_h"/>
                                          </p:val>
                                        </p:tav>
                                      </p:tavLst>
                                    </p:anim>
                                    <p:animEffect transition="in" filter="fade">
                                      <p:cBhvr>
                                        <p:cTn id="25" dur="500"/>
                                        <p:tgtEl>
                                          <p:spTgt spid="3080"/>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082"/>
                                        </p:tgtEl>
                                        <p:attrNameLst>
                                          <p:attrName>style.visibility</p:attrName>
                                        </p:attrNameLst>
                                      </p:cBhvr>
                                      <p:to>
                                        <p:strVal val="visible"/>
                                      </p:to>
                                    </p:set>
                                    <p:animEffect transition="in" filter="wheel(1)">
                                      <p:cBhvr>
                                        <p:cTn id="30" dur="2000"/>
                                        <p:tgtEl>
                                          <p:spTgt spid="308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randombar(horizont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845AFC5-7C0E-A92F-8E2A-FB55AB31BAC2}"/>
              </a:ext>
            </a:extLst>
          </p:cNvPr>
          <p:cNvGraphicFramePr>
            <a:graphicFrameLocks noChangeAspect="1"/>
          </p:cNvGraphicFramePr>
          <p:nvPr>
            <p:extLst>
              <p:ext uri="{D42A27DB-BD31-4B8C-83A1-F6EECF244321}">
                <p14:modId xmlns:p14="http://schemas.microsoft.com/office/powerpoint/2010/main" val="1100182073"/>
              </p:ext>
            </p:extLst>
          </p:nvPr>
        </p:nvGraphicFramePr>
        <p:xfrm>
          <a:off x="4416954" y="148166"/>
          <a:ext cx="3171825" cy="4543425"/>
        </p:xfrm>
        <a:graphic>
          <a:graphicData uri="http://schemas.openxmlformats.org/presentationml/2006/ole">
            <mc:AlternateContent xmlns:mc="http://schemas.openxmlformats.org/markup-compatibility/2006">
              <mc:Choice xmlns:v="urn:schemas-microsoft-com:vml" Requires="v">
                <p:oleObj name="Bitmap Image" r:id="rId2" imgW="3171960" imgH="4543560" progId="PBrush">
                  <p:embed/>
                </p:oleObj>
              </mc:Choice>
              <mc:Fallback>
                <p:oleObj name="Bitmap Image" r:id="rId2" imgW="3171960" imgH="4543560" progId="PBrush">
                  <p:embed/>
                  <p:pic>
                    <p:nvPicPr>
                      <p:cNvPr id="0" name=""/>
                      <p:cNvPicPr/>
                      <p:nvPr/>
                    </p:nvPicPr>
                    <p:blipFill>
                      <a:blip r:embed="rId3"/>
                      <a:stretch>
                        <a:fillRect/>
                      </a:stretch>
                    </p:blipFill>
                    <p:spPr>
                      <a:xfrm>
                        <a:off x="4416954" y="148166"/>
                        <a:ext cx="3171825" cy="4543425"/>
                      </a:xfrm>
                      <a:prstGeom prst="rect">
                        <a:avLst/>
                      </a:prstGeom>
                    </p:spPr>
                  </p:pic>
                </p:oleObj>
              </mc:Fallback>
            </mc:AlternateContent>
          </a:graphicData>
        </a:graphic>
      </p:graphicFrame>
      <p:sp>
        <p:nvSpPr>
          <p:cNvPr id="3" name="Tekstvak 2">
            <a:extLst>
              <a:ext uri="{FF2B5EF4-FFF2-40B4-BE49-F238E27FC236}">
                <a16:creationId xmlns:a16="http://schemas.microsoft.com/office/drawing/2014/main" id="{343AD4D9-1CA2-2A2E-FD7D-88F970D96D33}"/>
              </a:ext>
            </a:extLst>
          </p:cNvPr>
          <p:cNvSpPr txBox="1"/>
          <p:nvPr/>
        </p:nvSpPr>
        <p:spPr>
          <a:xfrm>
            <a:off x="4416954" y="4978400"/>
            <a:ext cx="3431646" cy="646331"/>
          </a:xfrm>
          <a:prstGeom prst="rect">
            <a:avLst/>
          </a:prstGeom>
          <a:noFill/>
        </p:spPr>
        <p:txBody>
          <a:bodyPr wrap="square" rtlCol="0">
            <a:spAutoFit/>
          </a:bodyPr>
          <a:lstStyle/>
          <a:p>
            <a:r>
              <a:rPr lang="nl-NL" dirty="0"/>
              <a:t>  Wat is dit nu voor een bord?</a:t>
            </a:r>
            <a:br>
              <a:rPr lang="nl-NL" dirty="0"/>
            </a:br>
            <a:r>
              <a:rPr lang="nl-NL" dirty="0"/>
              <a:t>         Een vliegend hert???</a:t>
            </a:r>
          </a:p>
        </p:txBody>
      </p:sp>
      <p:sp>
        <p:nvSpPr>
          <p:cNvPr id="4" name="Tekstvak 3">
            <a:extLst>
              <a:ext uri="{FF2B5EF4-FFF2-40B4-BE49-F238E27FC236}">
                <a16:creationId xmlns:a16="http://schemas.microsoft.com/office/drawing/2014/main" id="{CA1D1EB1-4021-5378-919A-EBF00BD00600}"/>
              </a:ext>
            </a:extLst>
          </p:cNvPr>
          <p:cNvSpPr txBox="1"/>
          <p:nvPr/>
        </p:nvSpPr>
        <p:spPr>
          <a:xfrm>
            <a:off x="460111" y="216299"/>
            <a:ext cx="3674533" cy="1569660"/>
          </a:xfrm>
          <a:prstGeom prst="rect">
            <a:avLst/>
          </a:prstGeom>
          <a:noFill/>
        </p:spPr>
        <p:txBody>
          <a:bodyPr wrap="square" rtlCol="0">
            <a:spAutoFit/>
          </a:bodyPr>
          <a:lstStyle/>
          <a:p>
            <a:r>
              <a:rPr lang="nl-NL" sz="1200" dirty="0"/>
              <a:t>Op dit bord is de afbeelding weggehaald.</a:t>
            </a:r>
            <a:br>
              <a:rPr lang="nl-NL" sz="1200" dirty="0"/>
            </a:br>
            <a:r>
              <a:rPr lang="nl-NL" sz="1200" dirty="0"/>
              <a:t>Het vliegend hert kun je op de Veluwe tegenkomen. Maar er zijn vooral vliegende herten gezien in Limburg.</a:t>
            </a:r>
          </a:p>
          <a:p>
            <a:endParaRPr lang="nl-NL" sz="1200" dirty="0"/>
          </a:p>
          <a:p>
            <a:r>
              <a:rPr lang="nl-NL" sz="1200" dirty="0"/>
              <a:t>Hieronder zie je afbeeldingen van dieren. </a:t>
            </a:r>
            <a:br>
              <a:rPr lang="nl-NL" sz="1200" dirty="0"/>
            </a:br>
            <a:r>
              <a:rPr lang="nl-NL" sz="1200" dirty="0"/>
              <a:t>Eén is het vliegend hert.</a:t>
            </a:r>
            <a:br>
              <a:rPr lang="nl-NL" sz="1200" dirty="0"/>
            </a:br>
            <a:r>
              <a:rPr lang="nl-NL" sz="1200" dirty="0"/>
              <a:t>Klik door om het dier en het antwoord te zien. </a:t>
            </a:r>
            <a:br>
              <a:rPr lang="nl-NL" sz="1200" dirty="0"/>
            </a:br>
            <a:r>
              <a:rPr lang="nl-NL" sz="1200" dirty="0"/>
              <a:t>Had je het goed?</a:t>
            </a:r>
          </a:p>
        </p:txBody>
      </p:sp>
      <p:pic>
        <p:nvPicPr>
          <p:cNvPr id="5" name="Afbeelding 4" descr="Neushoornkever, man">
            <a:extLst>
              <a:ext uri="{FF2B5EF4-FFF2-40B4-BE49-F238E27FC236}">
                <a16:creationId xmlns:a16="http://schemas.microsoft.com/office/drawing/2014/main" id="{9BF5B851-5BD0-B138-0551-C034660644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392" y="2132523"/>
            <a:ext cx="1504950" cy="1003300"/>
          </a:xfrm>
          <a:prstGeom prst="rect">
            <a:avLst/>
          </a:prstGeom>
          <a:noFill/>
          <a:ln>
            <a:noFill/>
          </a:ln>
        </p:spPr>
      </p:pic>
      <p:sp>
        <p:nvSpPr>
          <p:cNvPr id="6" name="Tekstvak 5">
            <a:extLst>
              <a:ext uri="{FF2B5EF4-FFF2-40B4-BE49-F238E27FC236}">
                <a16:creationId xmlns:a16="http://schemas.microsoft.com/office/drawing/2014/main" id="{6AE2E156-CCFB-AF9E-85EF-08F6EFDDB73A}"/>
              </a:ext>
            </a:extLst>
          </p:cNvPr>
          <p:cNvSpPr txBox="1"/>
          <p:nvPr/>
        </p:nvSpPr>
        <p:spPr>
          <a:xfrm>
            <a:off x="1260871" y="1785959"/>
            <a:ext cx="2202656" cy="307777"/>
          </a:xfrm>
          <a:prstGeom prst="rect">
            <a:avLst/>
          </a:prstGeom>
          <a:noFill/>
        </p:spPr>
        <p:txBody>
          <a:bodyPr wrap="square" rtlCol="0">
            <a:spAutoFit/>
          </a:bodyPr>
          <a:lstStyle/>
          <a:p>
            <a:r>
              <a:rPr lang="nl-NL" sz="1400" dirty="0"/>
              <a:t>Is dit een vliegend hert?</a:t>
            </a:r>
          </a:p>
        </p:txBody>
      </p:sp>
      <p:sp>
        <p:nvSpPr>
          <p:cNvPr id="7" name="Tekstvak 6">
            <a:extLst>
              <a:ext uri="{FF2B5EF4-FFF2-40B4-BE49-F238E27FC236}">
                <a16:creationId xmlns:a16="http://schemas.microsoft.com/office/drawing/2014/main" id="{34784DCF-5207-FF0F-2D4B-B04124446070}"/>
              </a:ext>
            </a:extLst>
          </p:cNvPr>
          <p:cNvSpPr txBox="1"/>
          <p:nvPr/>
        </p:nvSpPr>
        <p:spPr>
          <a:xfrm>
            <a:off x="218811" y="3135823"/>
            <a:ext cx="1847056" cy="523220"/>
          </a:xfrm>
          <a:prstGeom prst="rect">
            <a:avLst/>
          </a:prstGeom>
          <a:noFill/>
        </p:spPr>
        <p:txBody>
          <a:bodyPr wrap="square" rtlCol="0">
            <a:spAutoFit/>
          </a:bodyPr>
          <a:lstStyle/>
          <a:p>
            <a:r>
              <a:rPr lang="nl-NL" sz="1400" dirty="0"/>
              <a:t>Nee, dit is een</a:t>
            </a:r>
            <a:br>
              <a:rPr lang="nl-NL" sz="1400" dirty="0"/>
            </a:br>
            <a:r>
              <a:rPr lang="nl-NL" sz="1400" dirty="0"/>
              <a:t>neushoornkever</a:t>
            </a:r>
          </a:p>
        </p:txBody>
      </p:sp>
      <p:pic>
        <p:nvPicPr>
          <p:cNvPr id="1028" name="Picture 4" descr="De bronafbeelding bekijken">
            <a:extLst>
              <a:ext uri="{FF2B5EF4-FFF2-40B4-BE49-F238E27FC236}">
                <a16:creationId xmlns:a16="http://schemas.microsoft.com/office/drawing/2014/main" id="{400E368E-408F-44C0-F045-B4B3E5110E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0553" y="2141405"/>
            <a:ext cx="1505647" cy="10033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DA41EDE2-4653-409A-7DAE-C2C3A44595DF}"/>
              </a:ext>
            </a:extLst>
          </p:cNvPr>
          <p:cNvSpPr txBox="1"/>
          <p:nvPr/>
        </p:nvSpPr>
        <p:spPr>
          <a:xfrm>
            <a:off x="2250553" y="3177041"/>
            <a:ext cx="1601781" cy="523220"/>
          </a:xfrm>
          <a:prstGeom prst="rect">
            <a:avLst/>
          </a:prstGeom>
          <a:noFill/>
        </p:spPr>
        <p:txBody>
          <a:bodyPr wrap="square" rtlCol="0">
            <a:spAutoFit/>
          </a:bodyPr>
          <a:lstStyle/>
          <a:p>
            <a:r>
              <a:rPr lang="nl-NL" sz="1400" dirty="0"/>
              <a:t>Nee, dit is een </a:t>
            </a:r>
            <a:br>
              <a:rPr lang="nl-NL" sz="1400" dirty="0"/>
            </a:br>
            <a:r>
              <a:rPr lang="nl-NL" sz="1400" dirty="0"/>
              <a:t>meikever</a:t>
            </a:r>
          </a:p>
        </p:txBody>
      </p:sp>
      <p:graphicFrame>
        <p:nvGraphicFramePr>
          <p:cNvPr id="9" name="Object 8">
            <a:extLst>
              <a:ext uri="{FF2B5EF4-FFF2-40B4-BE49-F238E27FC236}">
                <a16:creationId xmlns:a16="http://schemas.microsoft.com/office/drawing/2014/main" id="{1B360F07-873D-E185-EDF8-80D2243FA71A}"/>
              </a:ext>
            </a:extLst>
          </p:cNvPr>
          <p:cNvGraphicFramePr>
            <a:graphicFrameLocks noChangeAspect="1"/>
          </p:cNvGraphicFramePr>
          <p:nvPr>
            <p:extLst>
              <p:ext uri="{D42A27DB-BD31-4B8C-83A1-F6EECF244321}">
                <p14:modId xmlns:p14="http://schemas.microsoft.com/office/powerpoint/2010/main" val="3630930276"/>
              </p:ext>
            </p:extLst>
          </p:nvPr>
        </p:nvGraphicFramePr>
        <p:xfrm>
          <a:off x="297392" y="4110806"/>
          <a:ext cx="1429808" cy="757527"/>
        </p:xfrm>
        <a:graphic>
          <a:graphicData uri="http://schemas.openxmlformats.org/presentationml/2006/ole">
            <mc:AlternateContent xmlns:mc="http://schemas.openxmlformats.org/markup-compatibility/2006">
              <mc:Choice xmlns:v="urn:schemas-microsoft-com:vml" Requires="v">
                <p:oleObj name="Bitmap Image" r:id="rId6" imgW="4419720" imgH="2143080" progId="PBrush">
                  <p:embed/>
                </p:oleObj>
              </mc:Choice>
              <mc:Fallback>
                <p:oleObj name="Bitmap Image" r:id="rId6" imgW="4419720" imgH="2143080" progId="PBrush">
                  <p:embed/>
                  <p:pic>
                    <p:nvPicPr>
                      <p:cNvPr id="0" name=""/>
                      <p:cNvPicPr/>
                      <p:nvPr/>
                    </p:nvPicPr>
                    <p:blipFill>
                      <a:blip r:embed="rId7"/>
                      <a:stretch>
                        <a:fillRect/>
                      </a:stretch>
                    </p:blipFill>
                    <p:spPr>
                      <a:xfrm>
                        <a:off x="297392" y="4110806"/>
                        <a:ext cx="1429808" cy="757527"/>
                      </a:xfrm>
                      <a:prstGeom prst="rect">
                        <a:avLst/>
                      </a:prstGeom>
                    </p:spPr>
                  </p:pic>
                </p:oleObj>
              </mc:Fallback>
            </mc:AlternateContent>
          </a:graphicData>
        </a:graphic>
      </p:graphicFrame>
      <p:sp>
        <p:nvSpPr>
          <p:cNvPr id="10" name="Tekstvak 9">
            <a:extLst>
              <a:ext uri="{FF2B5EF4-FFF2-40B4-BE49-F238E27FC236}">
                <a16:creationId xmlns:a16="http://schemas.microsoft.com/office/drawing/2014/main" id="{2AF4037B-DF62-D9E0-E727-89F1215E79F4}"/>
              </a:ext>
            </a:extLst>
          </p:cNvPr>
          <p:cNvSpPr txBox="1"/>
          <p:nvPr/>
        </p:nvSpPr>
        <p:spPr>
          <a:xfrm>
            <a:off x="297392" y="4868333"/>
            <a:ext cx="1658408" cy="523220"/>
          </a:xfrm>
          <a:prstGeom prst="rect">
            <a:avLst/>
          </a:prstGeom>
          <a:noFill/>
        </p:spPr>
        <p:txBody>
          <a:bodyPr wrap="square" rtlCol="0">
            <a:spAutoFit/>
          </a:bodyPr>
          <a:lstStyle/>
          <a:p>
            <a:r>
              <a:rPr lang="nl-NL" sz="1400" dirty="0"/>
              <a:t>Nee, dit is een snuitkever</a:t>
            </a:r>
          </a:p>
        </p:txBody>
      </p:sp>
      <p:sp>
        <p:nvSpPr>
          <p:cNvPr id="12" name="Tekstvak 11">
            <a:extLst>
              <a:ext uri="{FF2B5EF4-FFF2-40B4-BE49-F238E27FC236}">
                <a16:creationId xmlns:a16="http://schemas.microsoft.com/office/drawing/2014/main" id="{245346A1-5407-93D4-D684-1935FF91760F}"/>
              </a:ext>
            </a:extLst>
          </p:cNvPr>
          <p:cNvSpPr txBox="1"/>
          <p:nvPr/>
        </p:nvSpPr>
        <p:spPr>
          <a:xfrm>
            <a:off x="2250553" y="4978400"/>
            <a:ext cx="1788047" cy="738664"/>
          </a:xfrm>
          <a:prstGeom prst="rect">
            <a:avLst/>
          </a:prstGeom>
          <a:noFill/>
        </p:spPr>
        <p:txBody>
          <a:bodyPr wrap="square" rtlCol="0">
            <a:spAutoFit/>
          </a:bodyPr>
          <a:lstStyle/>
          <a:p>
            <a:r>
              <a:rPr lang="nl-NL" sz="1400" dirty="0"/>
              <a:t>Ja, dit is wel een </a:t>
            </a:r>
            <a:br>
              <a:rPr lang="nl-NL" sz="1400" dirty="0"/>
            </a:br>
            <a:r>
              <a:rPr lang="nl-NL" sz="1400" dirty="0"/>
              <a:t>hert, maar geen vliegend hert!</a:t>
            </a:r>
          </a:p>
        </p:txBody>
      </p:sp>
      <p:pic>
        <p:nvPicPr>
          <p:cNvPr id="13" name="Afbeelding 12" descr="De bronafbeelding bekijken">
            <a:extLst>
              <a:ext uri="{FF2B5EF4-FFF2-40B4-BE49-F238E27FC236}">
                <a16:creationId xmlns:a16="http://schemas.microsoft.com/office/drawing/2014/main" id="{82D9CA50-395A-74C5-EC9E-3B1668E7317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48086" y="4086225"/>
            <a:ext cx="1189355" cy="892175"/>
          </a:xfrm>
          <a:prstGeom prst="rect">
            <a:avLst/>
          </a:prstGeom>
          <a:noFill/>
          <a:ln>
            <a:noFill/>
          </a:ln>
        </p:spPr>
      </p:pic>
      <p:sp>
        <p:nvSpPr>
          <p:cNvPr id="15" name="Tekstvak 14">
            <a:extLst>
              <a:ext uri="{FF2B5EF4-FFF2-40B4-BE49-F238E27FC236}">
                <a16:creationId xmlns:a16="http://schemas.microsoft.com/office/drawing/2014/main" id="{86667A5C-A966-1BB4-8851-701ACA2B7E5A}"/>
              </a:ext>
            </a:extLst>
          </p:cNvPr>
          <p:cNvSpPr txBox="1"/>
          <p:nvPr/>
        </p:nvSpPr>
        <p:spPr>
          <a:xfrm>
            <a:off x="7716468" y="6123603"/>
            <a:ext cx="6096000" cy="369332"/>
          </a:xfrm>
          <a:prstGeom prst="rect">
            <a:avLst/>
          </a:prstGeom>
          <a:noFill/>
        </p:spPr>
        <p:txBody>
          <a:bodyPr wrap="square">
            <a:spAutoFit/>
          </a:bodyPr>
          <a:lstStyle/>
          <a:p>
            <a:r>
              <a:rPr lang="nl-NL" dirty="0">
                <a:hlinkClick r:id="rId9"/>
              </a:rPr>
              <a:t>Het vliegend hert | Natuur en Bos - YouTube</a:t>
            </a:r>
            <a:endParaRPr lang="nl-NL" dirty="0"/>
          </a:p>
        </p:txBody>
      </p:sp>
      <p:pic>
        <p:nvPicPr>
          <p:cNvPr id="16" name="Picture 8" descr="De bronafbeelding bekijken">
            <a:extLst>
              <a:ext uri="{FF2B5EF4-FFF2-40B4-BE49-F238E27FC236}">
                <a16:creationId xmlns:a16="http://schemas.microsoft.com/office/drawing/2014/main" id="{E1AC3B4D-8EE5-8780-9222-5C492128F2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41114" y="3444878"/>
            <a:ext cx="4263365" cy="23981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 name="Object 22">
            <a:extLst>
              <a:ext uri="{FF2B5EF4-FFF2-40B4-BE49-F238E27FC236}">
                <a16:creationId xmlns:a16="http://schemas.microsoft.com/office/drawing/2014/main" id="{F72728C4-0A52-0589-E40D-7BB0FC921540}"/>
              </a:ext>
            </a:extLst>
          </p:cNvPr>
          <p:cNvGraphicFramePr>
            <a:graphicFrameLocks noChangeAspect="1"/>
          </p:cNvGraphicFramePr>
          <p:nvPr>
            <p:extLst>
              <p:ext uri="{D42A27DB-BD31-4B8C-83A1-F6EECF244321}">
                <p14:modId xmlns:p14="http://schemas.microsoft.com/office/powerpoint/2010/main" val="716470274"/>
              </p:ext>
            </p:extLst>
          </p:nvPr>
        </p:nvGraphicFramePr>
        <p:xfrm>
          <a:off x="7748562" y="475028"/>
          <a:ext cx="1193095" cy="1310931"/>
        </p:xfrm>
        <a:graphic>
          <a:graphicData uri="http://schemas.openxmlformats.org/presentationml/2006/ole">
            <mc:AlternateContent xmlns:mc="http://schemas.openxmlformats.org/markup-compatibility/2006">
              <mc:Choice xmlns:v="urn:schemas-microsoft-com:vml" Requires="v">
                <p:oleObj name="Bitmap Image" r:id="rId11" imgW="3086280" imgH="3390840" progId="PBrush">
                  <p:embed/>
                </p:oleObj>
              </mc:Choice>
              <mc:Fallback>
                <p:oleObj name="Bitmap Image" r:id="rId11" imgW="3086280" imgH="3390840" progId="PBrush">
                  <p:embed/>
                  <p:pic>
                    <p:nvPicPr>
                      <p:cNvPr id="0" name=""/>
                      <p:cNvPicPr/>
                      <p:nvPr/>
                    </p:nvPicPr>
                    <p:blipFill>
                      <a:blip r:embed="rId12"/>
                      <a:stretch>
                        <a:fillRect/>
                      </a:stretch>
                    </p:blipFill>
                    <p:spPr>
                      <a:xfrm>
                        <a:off x="7748562" y="475028"/>
                        <a:ext cx="1193095" cy="1310931"/>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F9AF14AC-6266-31CE-49E0-96779FA25EB7}"/>
              </a:ext>
            </a:extLst>
          </p:cNvPr>
          <p:cNvGraphicFramePr>
            <a:graphicFrameLocks noChangeAspect="1"/>
          </p:cNvGraphicFramePr>
          <p:nvPr>
            <p:extLst>
              <p:ext uri="{D42A27DB-BD31-4B8C-83A1-F6EECF244321}">
                <p14:modId xmlns:p14="http://schemas.microsoft.com/office/powerpoint/2010/main" val="3706925794"/>
              </p:ext>
            </p:extLst>
          </p:nvPr>
        </p:nvGraphicFramePr>
        <p:xfrm>
          <a:off x="9374854" y="475027"/>
          <a:ext cx="1130024" cy="1310932"/>
        </p:xfrm>
        <a:graphic>
          <a:graphicData uri="http://schemas.openxmlformats.org/presentationml/2006/ole">
            <mc:AlternateContent xmlns:mc="http://schemas.openxmlformats.org/markup-compatibility/2006">
              <mc:Choice xmlns:v="urn:schemas-microsoft-com:vml" Requires="v">
                <p:oleObj name="Bitmap Image" r:id="rId13" imgW="4105440" imgH="4762440" progId="PBrush">
                  <p:embed/>
                </p:oleObj>
              </mc:Choice>
              <mc:Fallback>
                <p:oleObj name="Bitmap Image" r:id="rId13" imgW="4105440" imgH="4762440" progId="PBrush">
                  <p:embed/>
                  <p:pic>
                    <p:nvPicPr>
                      <p:cNvPr id="0" name=""/>
                      <p:cNvPicPr/>
                      <p:nvPr/>
                    </p:nvPicPr>
                    <p:blipFill>
                      <a:blip r:embed="rId14"/>
                      <a:stretch>
                        <a:fillRect/>
                      </a:stretch>
                    </p:blipFill>
                    <p:spPr>
                      <a:xfrm>
                        <a:off x="9374854" y="475027"/>
                        <a:ext cx="1130024" cy="1310932"/>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E7E63F95-E2FD-040B-65CD-2F5C92DDC1BF}"/>
              </a:ext>
            </a:extLst>
          </p:cNvPr>
          <p:cNvGraphicFramePr>
            <a:graphicFrameLocks noChangeAspect="1"/>
          </p:cNvGraphicFramePr>
          <p:nvPr>
            <p:extLst>
              <p:ext uri="{D42A27DB-BD31-4B8C-83A1-F6EECF244321}">
                <p14:modId xmlns:p14="http://schemas.microsoft.com/office/powerpoint/2010/main" val="135099547"/>
              </p:ext>
            </p:extLst>
          </p:nvPr>
        </p:nvGraphicFramePr>
        <p:xfrm>
          <a:off x="10704635" y="475027"/>
          <a:ext cx="1336032" cy="1057495"/>
        </p:xfrm>
        <a:graphic>
          <a:graphicData uri="http://schemas.openxmlformats.org/presentationml/2006/ole">
            <mc:AlternateContent xmlns:mc="http://schemas.openxmlformats.org/markup-compatibility/2006">
              <mc:Choice xmlns:v="urn:schemas-microsoft-com:vml" Requires="v">
                <p:oleObj name="Bitmap Image" r:id="rId15" imgW="2695680" imgH="2133720" progId="PBrush">
                  <p:embed/>
                </p:oleObj>
              </mc:Choice>
              <mc:Fallback>
                <p:oleObj name="Bitmap Image" r:id="rId15" imgW="2695680" imgH="2133720" progId="PBrush">
                  <p:embed/>
                  <p:pic>
                    <p:nvPicPr>
                      <p:cNvPr id="0" name=""/>
                      <p:cNvPicPr/>
                      <p:nvPr/>
                    </p:nvPicPr>
                    <p:blipFill>
                      <a:blip r:embed="rId16"/>
                      <a:stretch>
                        <a:fillRect/>
                      </a:stretch>
                    </p:blipFill>
                    <p:spPr>
                      <a:xfrm>
                        <a:off x="10704635" y="475027"/>
                        <a:ext cx="1336032" cy="1057495"/>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2AD45637-ABA5-2ADD-3065-DCDF3683B38D}"/>
              </a:ext>
            </a:extLst>
          </p:cNvPr>
          <p:cNvGraphicFramePr>
            <a:graphicFrameLocks noChangeAspect="1"/>
          </p:cNvGraphicFramePr>
          <p:nvPr>
            <p:extLst>
              <p:ext uri="{D42A27DB-BD31-4B8C-83A1-F6EECF244321}">
                <p14:modId xmlns:p14="http://schemas.microsoft.com/office/powerpoint/2010/main" val="3953938247"/>
              </p:ext>
            </p:extLst>
          </p:nvPr>
        </p:nvGraphicFramePr>
        <p:xfrm>
          <a:off x="9407300" y="2208123"/>
          <a:ext cx="615029" cy="981979"/>
        </p:xfrm>
        <a:graphic>
          <a:graphicData uri="http://schemas.openxmlformats.org/presentationml/2006/ole">
            <mc:AlternateContent xmlns:mc="http://schemas.openxmlformats.org/markup-compatibility/2006">
              <mc:Choice xmlns:v="urn:schemas-microsoft-com:vml" Requires="v">
                <p:oleObj name="Bitmap Image" r:id="rId17" imgW="1133640" imgH="1809720" progId="PBrush">
                  <p:embed/>
                </p:oleObj>
              </mc:Choice>
              <mc:Fallback>
                <p:oleObj name="Bitmap Image" r:id="rId17" imgW="1133640" imgH="1809720" progId="PBrush">
                  <p:embed/>
                  <p:pic>
                    <p:nvPicPr>
                      <p:cNvPr id="0" name=""/>
                      <p:cNvPicPr/>
                      <p:nvPr/>
                    </p:nvPicPr>
                    <p:blipFill>
                      <a:blip r:embed="rId18"/>
                      <a:stretch>
                        <a:fillRect/>
                      </a:stretch>
                    </p:blipFill>
                    <p:spPr>
                      <a:xfrm>
                        <a:off x="9407300" y="2208123"/>
                        <a:ext cx="615029" cy="981979"/>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16520067-621A-22E2-D49E-B72A6AA17A53}"/>
              </a:ext>
            </a:extLst>
          </p:cNvPr>
          <p:cNvGraphicFramePr>
            <a:graphicFrameLocks noChangeAspect="1"/>
          </p:cNvGraphicFramePr>
          <p:nvPr>
            <p:extLst>
              <p:ext uri="{D42A27DB-BD31-4B8C-83A1-F6EECF244321}">
                <p14:modId xmlns:p14="http://schemas.microsoft.com/office/powerpoint/2010/main" val="864587468"/>
              </p:ext>
            </p:extLst>
          </p:nvPr>
        </p:nvGraphicFramePr>
        <p:xfrm>
          <a:off x="4693169" y="861794"/>
          <a:ext cx="742950" cy="742950"/>
        </p:xfrm>
        <a:graphic>
          <a:graphicData uri="http://schemas.openxmlformats.org/presentationml/2006/ole">
            <mc:AlternateContent xmlns:mc="http://schemas.openxmlformats.org/markup-compatibility/2006">
              <mc:Choice xmlns:v="urn:schemas-microsoft-com:vml" Requires="v">
                <p:oleObj name="Bitmap Image" r:id="rId19" imgW="743040" imgH="743040" progId="PBrush">
                  <p:embed/>
                </p:oleObj>
              </mc:Choice>
              <mc:Fallback>
                <p:oleObj name="Bitmap Image" r:id="rId19" imgW="743040" imgH="743040" progId="PBrush">
                  <p:embed/>
                  <p:pic>
                    <p:nvPicPr>
                      <p:cNvPr id="0" name=""/>
                      <p:cNvPicPr/>
                      <p:nvPr/>
                    </p:nvPicPr>
                    <p:blipFill>
                      <a:blip r:embed="rId20"/>
                      <a:stretch>
                        <a:fillRect/>
                      </a:stretch>
                    </p:blipFill>
                    <p:spPr>
                      <a:xfrm>
                        <a:off x="4693169" y="861794"/>
                        <a:ext cx="742950" cy="742950"/>
                      </a:xfrm>
                      <a:prstGeom prst="rect">
                        <a:avLst/>
                      </a:prstGeom>
                    </p:spPr>
                  </p:pic>
                </p:oleObj>
              </mc:Fallback>
            </mc:AlternateContent>
          </a:graphicData>
        </a:graphic>
      </p:graphicFrame>
    </p:spTree>
    <p:extLst>
      <p:ext uri="{BB962C8B-B14F-4D97-AF65-F5344CB8AC3E}">
        <p14:creationId xmlns:p14="http://schemas.microsoft.com/office/powerpoint/2010/main" val="7549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586075F-E2CF-7FBF-CDFE-18F9E474841D}"/>
              </a:ext>
            </a:extLst>
          </p:cNvPr>
          <p:cNvSpPr/>
          <p:nvPr/>
        </p:nvSpPr>
        <p:spPr>
          <a:xfrm>
            <a:off x="943226" y="452735"/>
            <a:ext cx="9594358" cy="5909310"/>
          </a:xfrm>
          <a:prstGeom prst="rect">
            <a:avLst/>
          </a:prstGeom>
          <a:noFill/>
        </p:spPr>
        <p:txBody>
          <a:bodyPr wrap="none" lIns="91440" tIns="45720" rIns="91440" bIns="45720">
            <a:spAutoFit/>
          </a:bodyPr>
          <a:lstStyle/>
          <a:p>
            <a:pPr algn="ctr"/>
            <a:r>
              <a:rPr lang="nl-NL"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Dat waren mijn ontdekkingen op</a:t>
            </a:r>
            <a:br>
              <a:rPr lang="nl-NL"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br>
            <a:r>
              <a:rPr lang="nl-NL"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“De Veluwe”</a:t>
            </a:r>
            <a:br>
              <a:rPr lang="nl-NL"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br>
            <a:br>
              <a:rPr lang="nl-NL"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br>
            <a:r>
              <a:rPr lang="nl-NL"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Ga jij ook op </a:t>
            </a:r>
            <a:br>
              <a:rPr lang="nl-NL"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br>
            <a:r>
              <a:rPr lang="nl-NL"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ontdekkingstocht </a:t>
            </a:r>
            <a:br>
              <a:rPr lang="nl-NL"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br>
            <a:r>
              <a:rPr lang="nl-NL"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per fiets?</a:t>
            </a:r>
            <a:br>
              <a:rPr lang="nl-NL"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br>
            <a:r>
              <a:rPr lang="nl-NL" sz="5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Succes!!</a:t>
            </a:r>
            <a:endPar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410147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AC7236-B08C-81DB-801F-C0C9CC6A2C59}"/>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AB47D704-6298-EC32-4B79-202A1D23DBF8}"/>
              </a:ext>
            </a:extLst>
          </p:cNvPr>
          <p:cNvSpPr>
            <a:spLocks noGrp="1"/>
          </p:cNvSpPr>
          <p:nvPr>
            <p:ph type="subTitle" idx="1"/>
          </p:nvPr>
        </p:nvSpPr>
        <p:spPr/>
        <p:txBody>
          <a:bodyPr/>
          <a:lstStyle/>
          <a:p>
            <a:endParaRPr lang="nl-NL"/>
          </a:p>
        </p:txBody>
      </p:sp>
      <p:pic>
        <p:nvPicPr>
          <p:cNvPr id="1026" name="Picture 2" descr="De bronafbeelding bekijken">
            <a:extLst>
              <a:ext uri="{FF2B5EF4-FFF2-40B4-BE49-F238E27FC236}">
                <a16:creationId xmlns:a16="http://schemas.microsoft.com/office/drawing/2014/main" id="{76D3DBF6-293D-64D8-22BE-056600DC0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282" y="196611"/>
            <a:ext cx="10689167" cy="601265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9CC4E1C9-345F-E0C7-8A6B-E206B68DAA5F}"/>
              </a:ext>
            </a:extLst>
          </p:cNvPr>
          <p:cNvSpPr txBox="1"/>
          <p:nvPr/>
        </p:nvSpPr>
        <p:spPr>
          <a:xfrm>
            <a:off x="4102100" y="6205419"/>
            <a:ext cx="6155266" cy="369332"/>
          </a:xfrm>
          <a:prstGeom prst="rect">
            <a:avLst/>
          </a:prstGeom>
          <a:noFill/>
        </p:spPr>
        <p:txBody>
          <a:bodyPr wrap="square">
            <a:spAutoFit/>
          </a:bodyPr>
          <a:lstStyle/>
          <a:p>
            <a:r>
              <a:rPr lang="nl-NL" dirty="0">
                <a:hlinkClick r:id="rId3"/>
              </a:rPr>
              <a:t>Wolvenfamilie Noord Veluwe - YouTube</a:t>
            </a:r>
            <a:endParaRPr lang="nl-NL" dirty="0"/>
          </a:p>
        </p:txBody>
      </p:sp>
      <p:pic>
        <p:nvPicPr>
          <p:cNvPr id="4" name="Picture 2" descr="De bronafbeelding bekijken">
            <a:extLst>
              <a:ext uri="{FF2B5EF4-FFF2-40B4-BE49-F238E27FC236}">
                <a16:creationId xmlns:a16="http://schemas.microsoft.com/office/drawing/2014/main" id="{B8A07B75-4121-1573-7592-EED0752F0E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282" y="179917"/>
            <a:ext cx="1982141" cy="1374246"/>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8BF172FF-F8B1-89F8-72A0-DFCD73873B91}"/>
              </a:ext>
            </a:extLst>
          </p:cNvPr>
          <p:cNvSpPr txBox="1"/>
          <p:nvPr/>
        </p:nvSpPr>
        <p:spPr>
          <a:xfrm>
            <a:off x="658282" y="1820333"/>
            <a:ext cx="1982141" cy="923330"/>
          </a:xfrm>
          <a:prstGeom prst="rect">
            <a:avLst/>
          </a:prstGeom>
          <a:noFill/>
        </p:spPr>
        <p:txBody>
          <a:bodyPr wrap="square" rtlCol="0">
            <a:spAutoFit/>
          </a:bodyPr>
          <a:lstStyle/>
          <a:p>
            <a:r>
              <a:rPr lang="nl-NL" dirty="0"/>
              <a:t>Wat heeft dit dier gemeen met de wolf?</a:t>
            </a:r>
          </a:p>
        </p:txBody>
      </p:sp>
      <p:sp>
        <p:nvSpPr>
          <p:cNvPr id="8" name="Tekstvak 7">
            <a:extLst>
              <a:ext uri="{FF2B5EF4-FFF2-40B4-BE49-F238E27FC236}">
                <a16:creationId xmlns:a16="http://schemas.microsoft.com/office/drawing/2014/main" id="{5AC7E079-B717-0B94-EF50-F8DAD609600F}"/>
              </a:ext>
            </a:extLst>
          </p:cNvPr>
          <p:cNvSpPr txBox="1"/>
          <p:nvPr/>
        </p:nvSpPr>
        <p:spPr>
          <a:xfrm>
            <a:off x="591490" y="2832983"/>
            <a:ext cx="2048933" cy="1015663"/>
          </a:xfrm>
          <a:prstGeom prst="rect">
            <a:avLst/>
          </a:prstGeom>
          <a:noFill/>
        </p:spPr>
        <p:txBody>
          <a:bodyPr wrap="square">
            <a:spAutoFit/>
          </a:bodyPr>
          <a:lstStyle/>
          <a:p>
            <a:r>
              <a:rPr lang="nl-NL" dirty="0">
                <a:hlinkClick r:id="rId5"/>
              </a:rPr>
              <a:t>Vi</a:t>
            </a:r>
            <a:r>
              <a:rPr lang="nl-NL" sz="1400" dirty="0">
                <a:hlinkClick r:id="rId5"/>
              </a:rPr>
              <a:t>deo: valse </a:t>
            </a:r>
            <a:r>
              <a:rPr lang="nl-NL" sz="1400" dirty="0" err="1">
                <a:hlinkClick r:id="rId5"/>
              </a:rPr>
              <a:t>wolfspin</a:t>
            </a:r>
            <a:r>
              <a:rPr lang="nl-NL" sz="1400" dirty="0">
                <a:hlinkClick r:id="rId5"/>
              </a:rPr>
              <a:t> komt steeds vaker voor in Nederland, inmiddels 500 keer geteld (gids.tv)</a:t>
            </a:r>
            <a:endParaRPr lang="nl-NL" sz="1400" dirty="0"/>
          </a:p>
        </p:txBody>
      </p:sp>
      <p:sp>
        <p:nvSpPr>
          <p:cNvPr id="7" name="Tekstvak 6">
            <a:extLst>
              <a:ext uri="{FF2B5EF4-FFF2-40B4-BE49-F238E27FC236}">
                <a16:creationId xmlns:a16="http://schemas.microsoft.com/office/drawing/2014/main" id="{D3E25299-E20E-410D-6839-8ADD3DB668C0}"/>
              </a:ext>
            </a:extLst>
          </p:cNvPr>
          <p:cNvSpPr txBox="1"/>
          <p:nvPr/>
        </p:nvSpPr>
        <p:spPr>
          <a:xfrm>
            <a:off x="8020049" y="324604"/>
            <a:ext cx="3242733" cy="5016758"/>
          </a:xfrm>
          <a:prstGeom prst="rect">
            <a:avLst/>
          </a:prstGeom>
          <a:noFill/>
        </p:spPr>
        <p:txBody>
          <a:bodyPr wrap="square" rtlCol="0">
            <a:spAutoFit/>
          </a:bodyPr>
          <a:lstStyle/>
          <a:p>
            <a:r>
              <a:rPr lang="nl-NL" sz="1600" dirty="0"/>
              <a:t>Je komt de wolf tegen op de Veluwe.</a:t>
            </a:r>
            <a:br>
              <a:rPr lang="nl-NL" sz="1600" dirty="0"/>
            </a:br>
            <a:r>
              <a:rPr lang="nl-NL" sz="1600" dirty="0"/>
              <a:t>Hij eet de grootmoeder op en dan Roodkapje.</a:t>
            </a:r>
            <a:br>
              <a:rPr lang="nl-NL" sz="1600" dirty="0"/>
            </a:br>
            <a:endParaRPr lang="nl-NL" sz="1600" dirty="0"/>
          </a:p>
          <a:p>
            <a:r>
              <a:rPr lang="nl-NL" sz="1600" dirty="0"/>
              <a:t>De Grote Boze Wolf van Walt Disney jaagt altijd op de drie Biggetjes om hen te kunnen opeten…..</a:t>
            </a:r>
          </a:p>
          <a:p>
            <a:endParaRPr lang="nl-NL" sz="1600" dirty="0"/>
          </a:p>
          <a:p>
            <a:r>
              <a:rPr lang="nl-NL" sz="1600" dirty="0"/>
              <a:t>Hebben die verhalen ervoor gezorgd dat we bang zijn voor de wolf. Hij woonde in Nederland vele honderden jaren. Lange tijd weggeweest, maar nu is hij terug.</a:t>
            </a:r>
            <a:br>
              <a:rPr lang="nl-NL" sz="1600" dirty="0"/>
            </a:br>
            <a:br>
              <a:rPr lang="nl-NL" sz="1600" dirty="0"/>
            </a:br>
            <a:r>
              <a:rPr lang="nl-NL" sz="1600" dirty="0"/>
              <a:t>Wat vind je daarvan?</a:t>
            </a:r>
            <a:br>
              <a:rPr lang="nl-NL" sz="1600" dirty="0"/>
            </a:br>
            <a:r>
              <a:rPr lang="nl-NL" sz="1600" dirty="0"/>
              <a:t>Praat met mensen die vinden dat hij mag blijven en met mensen die vinden dat hij weg moet?</a:t>
            </a:r>
            <a:br>
              <a:rPr lang="nl-NL" sz="1600" dirty="0"/>
            </a:br>
            <a:endParaRPr lang="nl-NL" sz="1600" dirty="0"/>
          </a:p>
          <a:p>
            <a:endParaRPr lang="nl-NL" sz="1600" dirty="0"/>
          </a:p>
        </p:txBody>
      </p:sp>
    </p:spTree>
    <p:extLst>
      <p:ext uri="{BB962C8B-B14F-4D97-AF65-F5344CB8AC3E}">
        <p14:creationId xmlns:p14="http://schemas.microsoft.com/office/powerpoint/2010/main" val="2117071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 bronafbeelding bekijken">
            <a:extLst>
              <a:ext uri="{FF2B5EF4-FFF2-40B4-BE49-F238E27FC236}">
                <a16:creationId xmlns:a16="http://schemas.microsoft.com/office/drawing/2014/main" id="{2415DCD9-473B-4FD0-238E-711261BF5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467" cy="6161566"/>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C7D21A91-45FF-81C0-82E8-03EB6EAF6586}"/>
              </a:ext>
            </a:extLst>
          </p:cNvPr>
          <p:cNvSpPr txBox="1"/>
          <p:nvPr/>
        </p:nvSpPr>
        <p:spPr>
          <a:xfrm>
            <a:off x="2370666" y="6300801"/>
            <a:ext cx="6096000" cy="369332"/>
          </a:xfrm>
          <a:prstGeom prst="rect">
            <a:avLst/>
          </a:prstGeom>
          <a:noFill/>
        </p:spPr>
        <p:txBody>
          <a:bodyPr wrap="square">
            <a:spAutoFit/>
          </a:bodyPr>
          <a:lstStyle/>
          <a:p>
            <a:r>
              <a:rPr lang="nl-NL" dirty="0">
                <a:hlinkClick r:id="rId3"/>
              </a:rPr>
              <a:t>Wild in Nederland: de wolf - YouTube</a:t>
            </a:r>
            <a:endParaRPr lang="nl-NL" dirty="0"/>
          </a:p>
        </p:txBody>
      </p:sp>
      <p:sp>
        <p:nvSpPr>
          <p:cNvPr id="4" name="Tekstvak 3">
            <a:extLst>
              <a:ext uri="{FF2B5EF4-FFF2-40B4-BE49-F238E27FC236}">
                <a16:creationId xmlns:a16="http://schemas.microsoft.com/office/drawing/2014/main" id="{78F5887C-A339-9203-E56F-A50A93B65657}"/>
              </a:ext>
            </a:extLst>
          </p:cNvPr>
          <p:cNvSpPr txBox="1"/>
          <p:nvPr/>
        </p:nvSpPr>
        <p:spPr>
          <a:xfrm>
            <a:off x="9423400" y="338667"/>
            <a:ext cx="2641600" cy="1200329"/>
          </a:xfrm>
          <a:prstGeom prst="rect">
            <a:avLst/>
          </a:prstGeom>
          <a:noFill/>
        </p:spPr>
        <p:txBody>
          <a:bodyPr wrap="square" rtlCol="0">
            <a:spAutoFit/>
          </a:bodyPr>
          <a:lstStyle/>
          <a:p>
            <a:r>
              <a:rPr lang="nl-NL" dirty="0"/>
              <a:t>Klik op de link onder de foto van de wolf.</a:t>
            </a:r>
            <a:br>
              <a:rPr lang="nl-NL" dirty="0"/>
            </a:br>
            <a:endParaRPr lang="nl-NL" dirty="0"/>
          </a:p>
          <a:p>
            <a:r>
              <a:rPr lang="nl-NL" dirty="0"/>
              <a:t>Wat vind je van deze film?</a:t>
            </a:r>
          </a:p>
        </p:txBody>
      </p:sp>
    </p:spTree>
    <p:extLst>
      <p:ext uri="{BB962C8B-B14F-4D97-AF65-F5344CB8AC3E}">
        <p14:creationId xmlns:p14="http://schemas.microsoft.com/office/powerpoint/2010/main" val="74647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 bronafbeelding bekijken">
            <a:extLst>
              <a:ext uri="{FF2B5EF4-FFF2-40B4-BE49-F238E27FC236}">
                <a16:creationId xmlns:a16="http://schemas.microsoft.com/office/drawing/2014/main" id="{4C5A3DF8-4DDA-7966-B3D3-09BD23DFB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400"/>
            <a:ext cx="8023842" cy="53157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e bronafbeelding bekijken">
            <a:extLst>
              <a:ext uri="{FF2B5EF4-FFF2-40B4-BE49-F238E27FC236}">
                <a16:creationId xmlns:a16="http://schemas.microsoft.com/office/drawing/2014/main" id="{D3E83AAE-A948-C412-5F59-DA7DAF845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4266" y="174884"/>
            <a:ext cx="3558645" cy="4930515"/>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8F7596C1-67E8-D554-F20C-DCBC10FC1E99}"/>
              </a:ext>
            </a:extLst>
          </p:cNvPr>
          <p:cNvSpPr txBox="1"/>
          <p:nvPr/>
        </p:nvSpPr>
        <p:spPr>
          <a:xfrm>
            <a:off x="114777" y="5590240"/>
            <a:ext cx="7354018" cy="369332"/>
          </a:xfrm>
          <a:prstGeom prst="rect">
            <a:avLst/>
          </a:prstGeom>
          <a:noFill/>
        </p:spPr>
        <p:txBody>
          <a:bodyPr wrap="square">
            <a:spAutoFit/>
          </a:bodyPr>
          <a:lstStyle/>
          <a:p>
            <a:r>
              <a:rPr lang="nl-NL" dirty="0">
                <a:hlinkClick r:id="rId4"/>
              </a:rPr>
              <a:t>'Selfiehert' Hubertus lokt honderden fotografen naar Hoge Veluwe - YouTube</a:t>
            </a:r>
            <a:endParaRPr lang="nl-NL" dirty="0"/>
          </a:p>
        </p:txBody>
      </p:sp>
      <p:sp>
        <p:nvSpPr>
          <p:cNvPr id="6" name="Tekstvak 5">
            <a:extLst>
              <a:ext uri="{FF2B5EF4-FFF2-40B4-BE49-F238E27FC236}">
                <a16:creationId xmlns:a16="http://schemas.microsoft.com/office/drawing/2014/main" id="{F98515E4-CA53-BF19-A970-8F56B755DD60}"/>
              </a:ext>
            </a:extLst>
          </p:cNvPr>
          <p:cNvSpPr txBox="1"/>
          <p:nvPr/>
        </p:nvSpPr>
        <p:spPr>
          <a:xfrm>
            <a:off x="6223000" y="6162617"/>
            <a:ext cx="6096000" cy="369332"/>
          </a:xfrm>
          <a:prstGeom prst="rect">
            <a:avLst/>
          </a:prstGeom>
          <a:noFill/>
        </p:spPr>
        <p:txBody>
          <a:bodyPr wrap="square">
            <a:spAutoFit/>
          </a:bodyPr>
          <a:lstStyle/>
          <a:p>
            <a:r>
              <a:rPr lang="de-DE" dirty="0">
                <a:hlinkClick r:id="rId5"/>
              </a:rPr>
              <a:t>Deutscher Militärmarsch "St. Hubertus-Marsch" - YouTube</a:t>
            </a:r>
            <a:endParaRPr lang="nl-NL" dirty="0"/>
          </a:p>
        </p:txBody>
      </p:sp>
      <p:sp>
        <p:nvSpPr>
          <p:cNvPr id="2" name="Tekstvak 1">
            <a:extLst>
              <a:ext uri="{FF2B5EF4-FFF2-40B4-BE49-F238E27FC236}">
                <a16:creationId xmlns:a16="http://schemas.microsoft.com/office/drawing/2014/main" id="{5FDA5169-D01B-712B-937F-2790E90122DA}"/>
              </a:ext>
            </a:extLst>
          </p:cNvPr>
          <p:cNvSpPr txBox="1"/>
          <p:nvPr/>
        </p:nvSpPr>
        <p:spPr>
          <a:xfrm>
            <a:off x="5037667" y="245533"/>
            <a:ext cx="2751666" cy="1754326"/>
          </a:xfrm>
          <a:prstGeom prst="rect">
            <a:avLst/>
          </a:prstGeom>
          <a:noFill/>
        </p:spPr>
        <p:txBody>
          <a:bodyPr wrap="square" rtlCol="0">
            <a:spAutoFit/>
          </a:bodyPr>
          <a:lstStyle/>
          <a:p>
            <a:r>
              <a:rPr lang="nl-NL" dirty="0">
                <a:solidFill>
                  <a:schemeClr val="bg1"/>
                </a:solidFill>
              </a:rPr>
              <a:t>Het St. Hubertusslot op de Hoge Veluwe heeft de vorm van een hertengewei.</a:t>
            </a:r>
            <a:br>
              <a:rPr lang="nl-NL" dirty="0">
                <a:solidFill>
                  <a:schemeClr val="bg1"/>
                </a:solidFill>
              </a:rPr>
            </a:br>
            <a:r>
              <a:rPr lang="nl-NL" dirty="0">
                <a:solidFill>
                  <a:schemeClr val="bg1"/>
                </a:solidFill>
              </a:rPr>
              <a:t>Hoe komt dat gebouw daar en van wie is het geweest?</a:t>
            </a:r>
            <a:br>
              <a:rPr lang="nl-NL" dirty="0">
                <a:solidFill>
                  <a:schemeClr val="bg1"/>
                </a:solidFill>
              </a:rPr>
            </a:br>
            <a:r>
              <a:rPr lang="nl-NL" dirty="0">
                <a:solidFill>
                  <a:schemeClr val="bg1"/>
                </a:solidFill>
              </a:rPr>
              <a:t>Zoek dat uit.</a:t>
            </a:r>
          </a:p>
        </p:txBody>
      </p:sp>
      <p:sp>
        <p:nvSpPr>
          <p:cNvPr id="7" name="Tekstvak 6">
            <a:extLst>
              <a:ext uri="{FF2B5EF4-FFF2-40B4-BE49-F238E27FC236}">
                <a16:creationId xmlns:a16="http://schemas.microsoft.com/office/drawing/2014/main" id="{AA0E156C-B6BF-2304-70AE-BC4DB6DAE2A4}"/>
              </a:ext>
            </a:extLst>
          </p:cNvPr>
          <p:cNvSpPr txBox="1"/>
          <p:nvPr/>
        </p:nvSpPr>
        <p:spPr>
          <a:xfrm>
            <a:off x="5765800" y="1939201"/>
            <a:ext cx="2258042" cy="1477328"/>
          </a:xfrm>
          <a:prstGeom prst="rect">
            <a:avLst/>
          </a:prstGeom>
          <a:noFill/>
        </p:spPr>
        <p:txBody>
          <a:bodyPr wrap="square" rtlCol="0">
            <a:spAutoFit/>
          </a:bodyPr>
          <a:lstStyle/>
          <a:p>
            <a:r>
              <a:rPr lang="nl-NL" dirty="0">
                <a:solidFill>
                  <a:schemeClr val="bg1"/>
                </a:solidFill>
              </a:rPr>
              <a:t>Hiernaast zie je de jager Hubertus.</a:t>
            </a:r>
            <a:br>
              <a:rPr lang="nl-NL" dirty="0">
                <a:solidFill>
                  <a:schemeClr val="bg1"/>
                </a:solidFill>
              </a:rPr>
            </a:br>
            <a:r>
              <a:rPr lang="nl-NL" dirty="0">
                <a:solidFill>
                  <a:schemeClr val="bg1"/>
                </a:solidFill>
              </a:rPr>
              <a:t>Wat betekent deze tekening, Hoe is zijn verhaal? Zoek dat op.</a:t>
            </a:r>
          </a:p>
        </p:txBody>
      </p:sp>
      <p:sp>
        <p:nvSpPr>
          <p:cNvPr id="8" name="Tekstvak 7">
            <a:extLst>
              <a:ext uri="{FF2B5EF4-FFF2-40B4-BE49-F238E27FC236}">
                <a16:creationId xmlns:a16="http://schemas.microsoft.com/office/drawing/2014/main" id="{4283CC74-9034-1933-83B2-D7024BD9D4EE}"/>
              </a:ext>
            </a:extLst>
          </p:cNvPr>
          <p:cNvSpPr txBox="1"/>
          <p:nvPr/>
        </p:nvSpPr>
        <p:spPr>
          <a:xfrm>
            <a:off x="948267" y="6223000"/>
            <a:ext cx="2650066" cy="369332"/>
          </a:xfrm>
          <a:prstGeom prst="rect">
            <a:avLst/>
          </a:prstGeom>
          <a:noFill/>
        </p:spPr>
        <p:txBody>
          <a:bodyPr wrap="square" rtlCol="0">
            <a:spAutoFit/>
          </a:bodyPr>
          <a:lstStyle/>
          <a:p>
            <a:r>
              <a:rPr lang="nl-NL" dirty="0"/>
              <a:t>Klik ook op deze links!</a:t>
            </a:r>
          </a:p>
        </p:txBody>
      </p:sp>
    </p:spTree>
    <p:extLst>
      <p:ext uri="{BB962C8B-B14F-4D97-AF65-F5344CB8AC3E}">
        <p14:creationId xmlns:p14="http://schemas.microsoft.com/office/powerpoint/2010/main" val="243027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Hubertus afbeelding - Glas-in-lood - Catawiki">
            <a:extLst>
              <a:ext uri="{FF2B5EF4-FFF2-40B4-BE49-F238E27FC236}">
                <a16:creationId xmlns:a16="http://schemas.microsoft.com/office/drawing/2014/main" id="{190D7464-5A0F-D6E4-3DB2-F21DDA522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3810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agdhaus St. Hubertus – Wikipedia | Haus, Architektur, Klassische moderne">
            <a:extLst>
              <a:ext uri="{FF2B5EF4-FFF2-40B4-BE49-F238E27FC236}">
                <a16:creationId xmlns:a16="http://schemas.microsoft.com/office/drawing/2014/main" id="{02ED84F9-927A-36B3-9351-24A31C740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105" y="-1"/>
            <a:ext cx="4898571"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108A29CE-EE4E-76BA-C01A-C8FA5A32C78B}"/>
              </a:ext>
            </a:extLst>
          </p:cNvPr>
          <p:cNvSpPr txBox="1"/>
          <p:nvPr/>
        </p:nvSpPr>
        <p:spPr>
          <a:xfrm>
            <a:off x="3048000" y="3244334"/>
            <a:ext cx="6096000" cy="369332"/>
          </a:xfrm>
          <a:prstGeom prst="rect">
            <a:avLst/>
          </a:prstGeom>
          <a:noFill/>
        </p:spPr>
        <p:txBody>
          <a:bodyPr wrap="square">
            <a:spAutoFit/>
          </a:bodyPr>
          <a:lstStyle/>
          <a:p>
            <a:r>
              <a:rPr lang="nl-NL" dirty="0"/>
              <a:t>http://www.beauvoorde.be/sint-hubertusviering.html</a:t>
            </a:r>
          </a:p>
        </p:txBody>
      </p:sp>
      <p:pic>
        <p:nvPicPr>
          <p:cNvPr id="1032" name="Picture 8" descr="De bronafbeelding bekijken">
            <a:extLst>
              <a:ext uri="{FF2B5EF4-FFF2-40B4-BE49-F238E27FC236}">
                <a16:creationId xmlns:a16="http://schemas.microsoft.com/office/drawing/2014/main" id="{1E54B0B6-FAD8-CC7F-C1E5-68E1C6F1AC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8668" y="3429000"/>
            <a:ext cx="2863332" cy="2863332"/>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E3DB8470-9DFD-37F8-FCC2-7724DC08658D}"/>
              </a:ext>
            </a:extLst>
          </p:cNvPr>
          <p:cNvSpPr txBox="1"/>
          <p:nvPr/>
        </p:nvSpPr>
        <p:spPr>
          <a:xfrm>
            <a:off x="9443767" y="191006"/>
            <a:ext cx="2633134" cy="3046988"/>
          </a:xfrm>
          <a:prstGeom prst="rect">
            <a:avLst/>
          </a:prstGeom>
          <a:noFill/>
        </p:spPr>
        <p:txBody>
          <a:bodyPr wrap="square" rtlCol="0">
            <a:spAutoFit/>
          </a:bodyPr>
          <a:lstStyle/>
          <a:p>
            <a:r>
              <a:rPr lang="nl-NL" sz="1600" dirty="0"/>
              <a:t>Een plattegrondtekening van het St. Hubertusslot.</a:t>
            </a:r>
          </a:p>
          <a:p>
            <a:r>
              <a:rPr lang="nl-NL" sz="1600" dirty="0"/>
              <a:t>Zie je de vorm van de hertenkop en het gewei?</a:t>
            </a:r>
            <a:br>
              <a:rPr lang="nl-NL" sz="1600" dirty="0"/>
            </a:br>
            <a:br>
              <a:rPr lang="nl-NL" sz="1600" dirty="0"/>
            </a:br>
            <a:r>
              <a:rPr lang="nl-NL" sz="1600" dirty="0"/>
              <a:t>Links een van de honderden afbeeldingen van St. Hubertus. </a:t>
            </a:r>
            <a:br>
              <a:rPr lang="nl-NL" sz="1600" dirty="0"/>
            </a:br>
            <a:r>
              <a:rPr lang="nl-NL" sz="1600" dirty="0"/>
              <a:t>Gebrandschilderde ramen.</a:t>
            </a:r>
            <a:br>
              <a:rPr lang="nl-NL" sz="1600" dirty="0"/>
            </a:br>
            <a:r>
              <a:rPr lang="nl-NL" sz="1600" dirty="0"/>
              <a:t>Glas in lood. Kijk op Creatief met fietsen, om zelf een glas-in-lood raam te maken.</a:t>
            </a:r>
          </a:p>
        </p:txBody>
      </p:sp>
    </p:spTree>
    <p:extLst>
      <p:ext uri="{BB962C8B-B14F-4D97-AF65-F5344CB8AC3E}">
        <p14:creationId xmlns:p14="http://schemas.microsoft.com/office/powerpoint/2010/main" val="203263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e bronafbeelding bekijken">
            <a:extLst>
              <a:ext uri="{FF2B5EF4-FFF2-40B4-BE49-F238E27FC236}">
                <a16:creationId xmlns:a16="http://schemas.microsoft.com/office/drawing/2014/main" id="{1A0D6E83-F500-4AC5-E712-32BA5E7B7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866" y="0"/>
            <a:ext cx="10346267" cy="5819775"/>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E8158910-2CAF-9A9D-6FF1-B6AF1747BC30}"/>
              </a:ext>
            </a:extLst>
          </p:cNvPr>
          <p:cNvSpPr txBox="1"/>
          <p:nvPr/>
        </p:nvSpPr>
        <p:spPr>
          <a:xfrm>
            <a:off x="833966" y="6048403"/>
            <a:ext cx="6096000" cy="369332"/>
          </a:xfrm>
          <a:prstGeom prst="rect">
            <a:avLst/>
          </a:prstGeom>
          <a:noFill/>
        </p:spPr>
        <p:txBody>
          <a:bodyPr wrap="square">
            <a:spAutoFit/>
          </a:bodyPr>
          <a:lstStyle/>
          <a:p>
            <a:r>
              <a:rPr lang="nl-NL" dirty="0">
                <a:hlinkClick r:id="rId3"/>
              </a:rPr>
              <a:t>Hoe ga je om met Schotse Hooglanders? - YouTube</a:t>
            </a:r>
            <a:endParaRPr lang="nl-NL" dirty="0"/>
          </a:p>
        </p:txBody>
      </p:sp>
      <p:sp>
        <p:nvSpPr>
          <p:cNvPr id="4" name="Tekstvak 3">
            <a:extLst>
              <a:ext uri="{FF2B5EF4-FFF2-40B4-BE49-F238E27FC236}">
                <a16:creationId xmlns:a16="http://schemas.microsoft.com/office/drawing/2014/main" id="{E62A86C5-E7E1-EAE5-9885-7BBB0CD2D7C6}"/>
              </a:ext>
            </a:extLst>
          </p:cNvPr>
          <p:cNvSpPr txBox="1"/>
          <p:nvPr/>
        </p:nvSpPr>
        <p:spPr>
          <a:xfrm>
            <a:off x="6472766" y="6048403"/>
            <a:ext cx="6121400" cy="369332"/>
          </a:xfrm>
          <a:prstGeom prst="rect">
            <a:avLst/>
          </a:prstGeom>
          <a:noFill/>
        </p:spPr>
        <p:txBody>
          <a:bodyPr wrap="square">
            <a:spAutoFit/>
          </a:bodyPr>
          <a:lstStyle/>
          <a:p>
            <a:r>
              <a:rPr lang="nl-NL" dirty="0">
                <a:hlinkClick r:id="rId4"/>
              </a:rPr>
              <a:t>Veluwse dikke stier, met gezelschap.mp4 - YouTube</a:t>
            </a:r>
            <a:endParaRPr lang="nl-NL" dirty="0"/>
          </a:p>
        </p:txBody>
      </p:sp>
    </p:spTree>
    <p:extLst>
      <p:ext uri="{BB962C8B-B14F-4D97-AF65-F5344CB8AC3E}">
        <p14:creationId xmlns:p14="http://schemas.microsoft.com/office/powerpoint/2010/main" val="2327808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02B4062-4844-04D4-4C4F-B412398A3970}"/>
              </a:ext>
            </a:extLst>
          </p:cNvPr>
          <p:cNvSpPr txBox="1"/>
          <p:nvPr/>
        </p:nvSpPr>
        <p:spPr>
          <a:xfrm>
            <a:off x="2252132" y="6069168"/>
            <a:ext cx="8644467" cy="369332"/>
          </a:xfrm>
          <a:prstGeom prst="rect">
            <a:avLst/>
          </a:prstGeom>
          <a:noFill/>
        </p:spPr>
        <p:txBody>
          <a:bodyPr wrap="square">
            <a:spAutoFit/>
          </a:bodyPr>
          <a:lstStyle/>
          <a:p>
            <a:r>
              <a:rPr lang="nl-NL" dirty="0">
                <a:hlinkClick r:id="rId2"/>
              </a:rPr>
              <a:t>Modderpoel op de Veluwe, deze dieren komen langs! | #WILDCAM - YouTube</a:t>
            </a:r>
            <a:endParaRPr lang="nl-NL" dirty="0"/>
          </a:p>
        </p:txBody>
      </p:sp>
      <p:pic>
        <p:nvPicPr>
          <p:cNvPr id="1026" name="Picture 2" descr="De bronafbeelding bekijken">
            <a:extLst>
              <a:ext uri="{FF2B5EF4-FFF2-40B4-BE49-F238E27FC236}">
                <a16:creationId xmlns:a16="http://schemas.microsoft.com/office/drawing/2014/main" id="{E2B579DF-4D05-A2BB-7939-14C78D1F1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032" y="0"/>
            <a:ext cx="7433733" cy="55753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C62FE91C-DBAF-FC48-0EC5-E2B97659368B}"/>
              </a:ext>
            </a:extLst>
          </p:cNvPr>
          <p:cNvSpPr txBox="1"/>
          <p:nvPr/>
        </p:nvSpPr>
        <p:spPr>
          <a:xfrm>
            <a:off x="203200" y="419500"/>
            <a:ext cx="1888067" cy="4247317"/>
          </a:xfrm>
          <a:prstGeom prst="rect">
            <a:avLst/>
          </a:prstGeom>
          <a:noFill/>
        </p:spPr>
        <p:txBody>
          <a:bodyPr wrap="square" rtlCol="0">
            <a:spAutoFit/>
          </a:bodyPr>
          <a:lstStyle/>
          <a:p>
            <a:r>
              <a:rPr lang="nl-NL" dirty="0"/>
              <a:t>Zoek dit uit:</a:t>
            </a:r>
          </a:p>
          <a:p>
            <a:endParaRPr lang="nl-NL" dirty="0"/>
          </a:p>
          <a:p>
            <a:r>
              <a:rPr lang="nl-NL" dirty="0"/>
              <a:t>Wat is een keiler?</a:t>
            </a:r>
            <a:br>
              <a:rPr lang="nl-NL" dirty="0"/>
            </a:br>
            <a:endParaRPr lang="nl-NL" dirty="0"/>
          </a:p>
          <a:p>
            <a:r>
              <a:rPr lang="nl-NL" dirty="0"/>
              <a:t>Hoe noem je een</a:t>
            </a:r>
            <a:br>
              <a:rPr lang="nl-NL" dirty="0"/>
            </a:br>
            <a:r>
              <a:rPr lang="nl-NL" dirty="0"/>
              <a:t>mannetjeszwijn?</a:t>
            </a:r>
            <a:br>
              <a:rPr lang="nl-NL" dirty="0"/>
            </a:br>
            <a:br>
              <a:rPr lang="nl-NL" dirty="0"/>
            </a:br>
            <a:r>
              <a:rPr lang="nl-NL" dirty="0"/>
              <a:t>Hoe noem je een</a:t>
            </a:r>
            <a:br>
              <a:rPr lang="nl-NL" dirty="0"/>
            </a:br>
            <a:r>
              <a:rPr lang="nl-NL" dirty="0"/>
              <a:t>vrouwtjeszwijn?</a:t>
            </a:r>
          </a:p>
          <a:p>
            <a:endParaRPr lang="nl-NL" dirty="0"/>
          </a:p>
          <a:p>
            <a:r>
              <a:rPr lang="nl-NL" dirty="0"/>
              <a:t>Welk zwijn draagt</a:t>
            </a:r>
            <a:br>
              <a:rPr lang="nl-NL" dirty="0"/>
            </a:br>
            <a:r>
              <a:rPr lang="nl-NL" dirty="0" err="1"/>
              <a:t>Obelix</a:t>
            </a:r>
            <a:r>
              <a:rPr lang="nl-NL" dirty="0"/>
              <a:t>?</a:t>
            </a:r>
            <a:br>
              <a:rPr lang="nl-NL" dirty="0"/>
            </a:br>
            <a:endParaRPr lang="nl-NL" dirty="0"/>
          </a:p>
          <a:p>
            <a:endParaRPr lang="nl-NL" dirty="0"/>
          </a:p>
          <a:p>
            <a:endParaRPr lang="nl-NL" dirty="0"/>
          </a:p>
        </p:txBody>
      </p:sp>
      <p:pic>
        <p:nvPicPr>
          <p:cNvPr id="6" name="Picture 2">
            <a:extLst>
              <a:ext uri="{FF2B5EF4-FFF2-40B4-BE49-F238E27FC236}">
                <a16:creationId xmlns:a16="http://schemas.microsoft.com/office/drawing/2014/main" id="{D2994D17-F629-481A-26EC-A30139D05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199" y="3838622"/>
            <a:ext cx="1888067" cy="1781812"/>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91A75471-A57D-E584-0C9F-52A443744C6D}"/>
              </a:ext>
            </a:extLst>
          </p:cNvPr>
          <p:cNvSpPr txBox="1"/>
          <p:nvPr/>
        </p:nvSpPr>
        <p:spPr>
          <a:xfrm>
            <a:off x="9770532" y="287867"/>
            <a:ext cx="2421467" cy="1477328"/>
          </a:xfrm>
          <a:prstGeom prst="rect">
            <a:avLst/>
          </a:prstGeom>
          <a:noFill/>
        </p:spPr>
        <p:txBody>
          <a:bodyPr wrap="square" rtlCol="0">
            <a:spAutoFit/>
          </a:bodyPr>
          <a:lstStyle/>
          <a:p>
            <a:r>
              <a:rPr lang="nl-NL" dirty="0"/>
              <a:t>Welk zwijn komt voor in</a:t>
            </a:r>
            <a:br>
              <a:rPr lang="nl-NL" dirty="0"/>
            </a:br>
            <a:r>
              <a:rPr lang="nl-NL" dirty="0"/>
              <a:t>     “THE LION KING”</a:t>
            </a:r>
            <a:br>
              <a:rPr lang="nl-NL" dirty="0"/>
            </a:br>
            <a:r>
              <a:rPr lang="nl-NL" dirty="0" err="1">
                <a:hlinkClick r:id="rId5"/>
              </a:rPr>
              <a:t>Hakuna</a:t>
            </a:r>
            <a:r>
              <a:rPr lang="nl-NL" dirty="0">
                <a:hlinkClick r:id="rId5"/>
              </a:rPr>
              <a:t> </a:t>
            </a:r>
            <a:r>
              <a:rPr lang="nl-NL" dirty="0" err="1">
                <a:hlinkClick r:id="rId5"/>
              </a:rPr>
              <a:t>Matata</a:t>
            </a:r>
            <a:r>
              <a:rPr lang="nl-NL" dirty="0">
                <a:hlinkClick r:id="rId5"/>
              </a:rPr>
              <a:t> | The </a:t>
            </a:r>
            <a:r>
              <a:rPr lang="nl-NL" dirty="0" err="1">
                <a:hlinkClick r:id="rId5"/>
              </a:rPr>
              <a:t>Lion</a:t>
            </a:r>
            <a:r>
              <a:rPr lang="nl-NL" dirty="0">
                <a:hlinkClick r:id="rId5"/>
              </a:rPr>
              <a:t> King 1994 - YouTube</a:t>
            </a:r>
            <a:endParaRPr lang="nl-NL" dirty="0"/>
          </a:p>
        </p:txBody>
      </p:sp>
      <p:sp>
        <p:nvSpPr>
          <p:cNvPr id="9" name="Tekstvak 8">
            <a:extLst>
              <a:ext uri="{FF2B5EF4-FFF2-40B4-BE49-F238E27FC236}">
                <a16:creationId xmlns:a16="http://schemas.microsoft.com/office/drawing/2014/main" id="{04B9B077-0989-EBBA-FFD1-52DCAD9A8738}"/>
              </a:ext>
            </a:extLst>
          </p:cNvPr>
          <p:cNvSpPr txBox="1"/>
          <p:nvPr/>
        </p:nvSpPr>
        <p:spPr>
          <a:xfrm>
            <a:off x="9751483" y="1765195"/>
            <a:ext cx="2290231" cy="4339650"/>
          </a:xfrm>
          <a:prstGeom prst="rect">
            <a:avLst/>
          </a:prstGeom>
          <a:noFill/>
        </p:spPr>
        <p:txBody>
          <a:bodyPr wrap="square">
            <a:spAutoFit/>
          </a:bodyPr>
          <a:lstStyle/>
          <a:p>
            <a:r>
              <a:rPr lang="nl-NL" sz="1200" b="0" i="0" dirty="0">
                <a:effectLst/>
                <a:latin typeface="Roboto" panose="02000000000000000000" pitchFamily="2" charset="0"/>
              </a:rPr>
              <a:t>Deze </a:t>
            </a:r>
            <a:r>
              <a:rPr lang="nl-NL" sz="1200" dirty="0">
                <a:latin typeface="Roboto" panose="02000000000000000000" pitchFamily="2" charset="0"/>
              </a:rPr>
              <a:t>film</a:t>
            </a:r>
            <a:r>
              <a:rPr lang="nl-NL" sz="1200" b="0" i="0" dirty="0">
                <a:effectLst/>
                <a:latin typeface="Roboto" panose="02000000000000000000" pitchFamily="2" charset="0"/>
              </a:rPr>
              <a:t> volgt de avonturen van Simba, de zoon van </a:t>
            </a:r>
            <a:r>
              <a:rPr lang="nl-NL" sz="1200" b="0" i="0" dirty="0" err="1">
                <a:effectLst/>
                <a:latin typeface="Roboto" panose="02000000000000000000" pitchFamily="2" charset="0"/>
              </a:rPr>
              <a:t>leeuwenkoning</a:t>
            </a:r>
            <a:r>
              <a:rPr lang="nl-NL" sz="1200" b="0" i="0" dirty="0">
                <a:effectLst/>
                <a:latin typeface="Roboto" panose="02000000000000000000" pitchFamily="2" charset="0"/>
              </a:rPr>
              <a:t> </a:t>
            </a:r>
            <a:r>
              <a:rPr lang="nl-NL" sz="1200" b="0" i="0" dirty="0" err="1">
                <a:effectLst/>
                <a:latin typeface="Roboto" panose="02000000000000000000" pitchFamily="2" charset="0"/>
              </a:rPr>
              <a:t>Mufasa</a:t>
            </a:r>
            <a:r>
              <a:rPr lang="nl-NL" sz="1200" b="0" i="0" dirty="0">
                <a:effectLst/>
                <a:latin typeface="Roboto" panose="02000000000000000000" pitchFamily="2" charset="0"/>
              </a:rPr>
              <a:t>. Simba is een leeuwenwelp die niet kan wachten om zelf koning te worden. Terwijl Simba geniet van een onbezorgde jeugd in zijn vaders koninkrijk, smeedt zijn oom </a:t>
            </a:r>
            <a:r>
              <a:rPr lang="nl-NL" sz="1200" b="0" i="0" dirty="0" err="1">
                <a:effectLst/>
                <a:latin typeface="Roboto" panose="02000000000000000000" pitchFamily="2" charset="0"/>
              </a:rPr>
              <a:t>Scar</a:t>
            </a:r>
            <a:r>
              <a:rPr lang="nl-NL" sz="1200" b="0" i="0" dirty="0">
                <a:effectLst/>
                <a:latin typeface="Roboto" panose="02000000000000000000" pitchFamily="2" charset="0"/>
              </a:rPr>
              <a:t> samen met een groep hyena's snode plannen. Hij wil zowel </a:t>
            </a:r>
            <a:r>
              <a:rPr lang="nl-NL" sz="1200" b="0" i="0" dirty="0" err="1">
                <a:effectLst/>
                <a:latin typeface="Roboto" panose="02000000000000000000" pitchFamily="2" charset="0"/>
              </a:rPr>
              <a:t>Mufasa</a:t>
            </a:r>
            <a:r>
              <a:rPr lang="nl-NL" sz="1200" b="0" i="0" dirty="0">
                <a:effectLst/>
                <a:latin typeface="Roboto" panose="02000000000000000000" pitchFamily="2" charset="0"/>
              </a:rPr>
              <a:t> als Simba uit de weg ruimen en zo zelf de macht grijpen. Helemaal alleen in de woestijn moet Simba zien te overleven, maar al snel komt hij het stokstaartje Timon en zijn hartelijke vriend </a:t>
            </a:r>
            <a:r>
              <a:rPr lang="nl-NL" sz="1200" b="0" i="0" dirty="0" err="1">
                <a:effectLst/>
                <a:latin typeface="Roboto" panose="02000000000000000000" pitchFamily="2" charset="0"/>
              </a:rPr>
              <a:t>Pumbaa</a:t>
            </a:r>
            <a:r>
              <a:rPr lang="nl-NL" sz="1200" b="0" i="0" dirty="0">
                <a:effectLst/>
                <a:latin typeface="Roboto" panose="02000000000000000000" pitchFamily="2" charset="0"/>
              </a:rPr>
              <a:t> het wrattenzwijn tegen. Samen gaan ze een </a:t>
            </a:r>
            <a:r>
              <a:rPr lang="nl-NL" sz="1200" b="0" i="0" dirty="0" err="1">
                <a:effectLst/>
                <a:latin typeface="Roboto" panose="02000000000000000000" pitchFamily="2" charset="0"/>
              </a:rPr>
              <a:t>zorgenloos</a:t>
            </a:r>
            <a:r>
              <a:rPr lang="nl-NL" sz="1200" b="0" i="0" dirty="0">
                <a:effectLst/>
                <a:latin typeface="Roboto" panose="02000000000000000000" pitchFamily="2" charset="0"/>
              </a:rPr>
              <a:t> leven tegemoet, ofwel ''</a:t>
            </a:r>
            <a:r>
              <a:rPr lang="nl-NL" sz="1200" b="0" i="0" dirty="0" err="1">
                <a:effectLst/>
                <a:latin typeface="Roboto" panose="02000000000000000000" pitchFamily="2" charset="0"/>
              </a:rPr>
              <a:t>Hakuna</a:t>
            </a:r>
            <a:r>
              <a:rPr lang="nl-NL" sz="1200" b="0" i="0" dirty="0">
                <a:effectLst/>
                <a:latin typeface="Roboto" panose="02000000000000000000" pitchFamily="2" charset="0"/>
              </a:rPr>
              <a:t> </a:t>
            </a:r>
            <a:r>
              <a:rPr lang="nl-NL" sz="1200" b="0" i="0" dirty="0" err="1">
                <a:effectLst/>
                <a:latin typeface="Roboto" panose="02000000000000000000" pitchFamily="2" charset="0"/>
              </a:rPr>
              <a:t>Matata</a:t>
            </a:r>
            <a:r>
              <a:rPr lang="nl-NL" sz="1200" b="0" i="0" dirty="0">
                <a:effectLst/>
                <a:latin typeface="Roboto" panose="02000000000000000000" pitchFamily="2" charset="0"/>
              </a:rPr>
              <a:t>''. Dit verhaal waarin moed, loyaliteit en hoop samen komen</a:t>
            </a:r>
            <a:r>
              <a:rPr lang="nl-NL" sz="1200" dirty="0">
                <a:latin typeface="Roboto" panose="02000000000000000000" pitchFamily="2" charset="0"/>
              </a:rPr>
              <a:t>.</a:t>
            </a:r>
            <a:endParaRPr lang="nl-NL" sz="1200" dirty="0"/>
          </a:p>
        </p:txBody>
      </p:sp>
    </p:spTree>
    <p:extLst>
      <p:ext uri="{BB962C8B-B14F-4D97-AF65-F5344CB8AC3E}">
        <p14:creationId xmlns:p14="http://schemas.microsoft.com/office/powerpoint/2010/main" val="217844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 bronafbeelding bekijken">
            <a:extLst>
              <a:ext uri="{FF2B5EF4-FFF2-40B4-BE49-F238E27FC236}">
                <a16:creationId xmlns:a16="http://schemas.microsoft.com/office/drawing/2014/main" id="{23B33786-CA3C-9899-5E7C-1B995EC74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550" y="0"/>
            <a:ext cx="9994899" cy="562213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3AA1F3D4-AFF6-C0F4-5E82-95BE578CB5E8}"/>
              </a:ext>
            </a:extLst>
          </p:cNvPr>
          <p:cNvSpPr txBox="1"/>
          <p:nvPr/>
        </p:nvSpPr>
        <p:spPr>
          <a:xfrm>
            <a:off x="3268133" y="6148400"/>
            <a:ext cx="6096000" cy="369332"/>
          </a:xfrm>
          <a:prstGeom prst="rect">
            <a:avLst/>
          </a:prstGeom>
          <a:noFill/>
        </p:spPr>
        <p:txBody>
          <a:bodyPr wrap="square">
            <a:spAutoFit/>
          </a:bodyPr>
          <a:lstStyle/>
          <a:p>
            <a:r>
              <a:rPr lang="nl-NL" dirty="0">
                <a:hlinkClick r:id="rId3"/>
              </a:rPr>
              <a:t>Schaapskudde Ede voor 't eerst de hei op - YouTube</a:t>
            </a:r>
            <a:endParaRPr lang="nl-NL" dirty="0"/>
          </a:p>
        </p:txBody>
      </p:sp>
    </p:spTree>
    <p:extLst>
      <p:ext uri="{BB962C8B-B14F-4D97-AF65-F5344CB8AC3E}">
        <p14:creationId xmlns:p14="http://schemas.microsoft.com/office/powerpoint/2010/main" val="1287857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11409D13-BEE0-06F2-36AE-C3ECE672D214}"/>
              </a:ext>
            </a:extLst>
          </p:cNvPr>
          <p:cNvSpPr txBox="1"/>
          <p:nvPr/>
        </p:nvSpPr>
        <p:spPr>
          <a:xfrm>
            <a:off x="3968630" y="6006042"/>
            <a:ext cx="6096000" cy="369332"/>
          </a:xfrm>
          <a:prstGeom prst="rect">
            <a:avLst/>
          </a:prstGeom>
          <a:noFill/>
        </p:spPr>
        <p:txBody>
          <a:bodyPr wrap="square">
            <a:spAutoFit/>
          </a:bodyPr>
          <a:lstStyle/>
          <a:p>
            <a:r>
              <a:rPr lang="nl-NL" dirty="0">
                <a:hlinkClick r:id="rId2"/>
              </a:rPr>
              <a:t>Wild in Nederland: de sperwer - YouTube</a:t>
            </a:r>
            <a:endParaRPr lang="nl-NL" dirty="0"/>
          </a:p>
        </p:txBody>
      </p:sp>
      <p:graphicFrame>
        <p:nvGraphicFramePr>
          <p:cNvPr id="2" name="Object 1">
            <a:extLst>
              <a:ext uri="{FF2B5EF4-FFF2-40B4-BE49-F238E27FC236}">
                <a16:creationId xmlns:a16="http://schemas.microsoft.com/office/drawing/2014/main" id="{CE9E556C-C1A0-4233-48AD-255D4CC0E4E4}"/>
              </a:ext>
            </a:extLst>
          </p:cNvPr>
          <p:cNvGraphicFramePr>
            <a:graphicFrameLocks noChangeAspect="1"/>
          </p:cNvGraphicFramePr>
          <p:nvPr>
            <p:extLst>
              <p:ext uri="{D42A27DB-BD31-4B8C-83A1-F6EECF244321}">
                <p14:modId xmlns:p14="http://schemas.microsoft.com/office/powerpoint/2010/main" val="1275820708"/>
              </p:ext>
            </p:extLst>
          </p:nvPr>
        </p:nvGraphicFramePr>
        <p:xfrm>
          <a:off x="1213908" y="157692"/>
          <a:ext cx="9391650" cy="5848350"/>
        </p:xfrm>
        <a:graphic>
          <a:graphicData uri="http://schemas.openxmlformats.org/presentationml/2006/ole">
            <mc:AlternateContent xmlns:mc="http://schemas.openxmlformats.org/markup-compatibility/2006">
              <mc:Choice xmlns:v="urn:schemas-microsoft-com:vml" Requires="v">
                <p:oleObj name="Bitmap Image" r:id="rId3" imgW="9391680" imgH="5848200" progId="PBrush">
                  <p:embed/>
                </p:oleObj>
              </mc:Choice>
              <mc:Fallback>
                <p:oleObj name="Bitmap Image" r:id="rId3" imgW="9391680" imgH="5848200" progId="PBrush">
                  <p:embed/>
                  <p:pic>
                    <p:nvPicPr>
                      <p:cNvPr id="0" name=""/>
                      <p:cNvPicPr/>
                      <p:nvPr/>
                    </p:nvPicPr>
                    <p:blipFill>
                      <a:blip r:embed="rId4"/>
                      <a:stretch>
                        <a:fillRect/>
                      </a:stretch>
                    </p:blipFill>
                    <p:spPr>
                      <a:xfrm>
                        <a:off x="1213908" y="157692"/>
                        <a:ext cx="9391650" cy="5848350"/>
                      </a:xfrm>
                      <a:prstGeom prst="rect">
                        <a:avLst/>
                      </a:prstGeom>
                    </p:spPr>
                  </p:pic>
                </p:oleObj>
              </mc:Fallback>
            </mc:AlternateContent>
          </a:graphicData>
        </a:graphic>
      </p:graphicFrame>
    </p:spTree>
    <p:extLst>
      <p:ext uri="{BB962C8B-B14F-4D97-AF65-F5344CB8AC3E}">
        <p14:creationId xmlns:p14="http://schemas.microsoft.com/office/powerpoint/2010/main" val="2792134412"/>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344</TotalTime>
  <Words>1259</Words>
  <Application>Microsoft Office PowerPoint</Application>
  <PresentationFormat>Breedbeeld</PresentationFormat>
  <Paragraphs>72</Paragraphs>
  <Slides>16</Slides>
  <Notes>0</Notes>
  <HiddenSlides>0</HiddenSlides>
  <MMClips>0</MMClips>
  <ScaleCrop>false</ScaleCrop>
  <HeadingPairs>
    <vt:vector size="8" baseType="variant">
      <vt:variant>
        <vt:lpstr>Gebruikte lettertypen</vt:lpstr>
      </vt:variant>
      <vt:variant>
        <vt:i4>6</vt:i4>
      </vt:variant>
      <vt:variant>
        <vt:lpstr>Thema</vt:lpstr>
      </vt:variant>
      <vt:variant>
        <vt:i4>1</vt:i4>
      </vt:variant>
      <vt:variant>
        <vt:lpstr>Ingesloten OLE-bronprogramma's</vt:lpstr>
      </vt:variant>
      <vt:variant>
        <vt:i4>1</vt:i4>
      </vt:variant>
      <vt:variant>
        <vt:lpstr>Diatitels</vt:lpstr>
      </vt:variant>
      <vt:variant>
        <vt:i4>16</vt:i4>
      </vt:variant>
    </vt:vector>
  </HeadingPairs>
  <TitlesOfParts>
    <vt:vector size="24" baseType="lpstr">
      <vt:lpstr>Arial</vt:lpstr>
      <vt:lpstr>Calibri</vt:lpstr>
      <vt:lpstr>Calibri Light</vt:lpstr>
      <vt:lpstr>Linux Libertine</vt:lpstr>
      <vt:lpstr>Prokyon</vt:lpstr>
      <vt:lpstr>Roboto</vt:lpstr>
      <vt:lpstr>Office Theme</vt:lpstr>
      <vt:lpstr>Bitmap Image</vt:lpstr>
      <vt:lpstr>Fietsend over de Veluwe en dan kom je dit tegen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dc:creator>
  <cp:lastModifiedBy>De Adelaar</cp:lastModifiedBy>
  <cp:revision>45</cp:revision>
  <dcterms:created xsi:type="dcterms:W3CDTF">2022-09-13T13:42:44Z</dcterms:created>
  <dcterms:modified xsi:type="dcterms:W3CDTF">2023-04-26T10:55:16Z</dcterms:modified>
</cp:coreProperties>
</file>