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9" r:id="rId3"/>
    <p:sldId id="280" r:id="rId4"/>
    <p:sldId id="274" r:id="rId5"/>
    <p:sldId id="276" r:id="rId6"/>
    <p:sldId id="283" r:id="rId7"/>
    <p:sldId id="278" r:id="rId8"/>
    <p:sldId id="281" r:id="rId9"/>
    <p:sldId id="257" r:id="rId10"/>
    <p:sldId id="260" r:id="rId11"/>
    <p:sldId id="259" r:id="rId12"/>
    <p:sldId id="262" r:id="rId13"/>
    <p:sldId id="258" r:id="rId14"/>
    <p:sldId id="261" r:id="rId15"/>
    <p:sldId id="263" r:id="rId16"/>
    <p:sldId id="264" r:id="rId17"/>
    <p:sldId id="266" r:id="rId18"/>
    <p:sldId id="268" r:id="rId19"/>
    <p:sldId id="271" r:id="rId20"/>
    <p:sldId id="272" r:id="rId21"/>
    <p:sldId id="273" r:id="rId22"/>
    <p:sldId id="279" r:id="rId23"/>
    <p:sldId id="265" r:id="rId24"/>
    <p:sldId id="270" r:id="rId25"/>
    <p:sldId id="267" r:id="rId26"/>
    <p:sldId id="282" r:id="rId27"/>
    <p:sldId id="284" r:id="rId28"/>
    <p:sldId id="277"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1" d="100"/>
          <a:sy n="111" d="100"/>
        </p:scale>
        <p:origin x="53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nl-NL"/>
              <a:t>Klik om stijl te bewerken</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D35B1278-B4FD-4181-888F-94D7055AEAFB}" type="datetimeFigureOut">
              <a:rPr lang="nl-NL" smtClean="0"/>
              <a:t>23-10-2022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80075CC1-7C89-4E31-9C3A-A38E1D39AEAC}" type="slidenum">
              <a:rPr lang="nl-NL" smtClean="0"/>
              <a:t>‹nr.›</a:t>
            </a:fld>
            <a:endParaRPr lang="nl-NL"/>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255315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Klikken om de tekststijl van het model te bewerken</a:t>
            </a:r>
          </a:p>
        </p:txBody>
      </p:sp>
      <p:sp>
        <p:nvSpPr>
          <p:cNvPr id="3" name="Date Placeholder 2"/>
          <p:cNvSpPr>
            <a:spLocks noGrp="1"/>
          </p:cNvSpPr>
          <p:nvPr>
            <p:ph type="dt" sz="half" idx="10"/>
          </p:nvPr>
        </p:nvSpPr>
        <p:spPr/>
        <p:txBody>
          <a:bodyPr/>
          <a:lstStyle/>
          <a:p>
            <a:fld id="{D35B1278-B4FD-4181-888F-94D7055AEAFB}" type="datetimeFigureOut">
              <a:rPr lang="nl-NL" smtClean="0"/>
              <a:t>23-10-2022</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80075CC1-7C89-4E31-9C3A-A38E1D39AEAC}" type="slidenum">
              <a:rPr lang="nl-NL" smtClean="0"/>
              <a:t>‹nr.›</a:t>
            </a:fld>
            <a:endParaRPr lang="nl-NL"/>
          </a:p>
        </p:txBody>
      </p:sp>
    </p:spTree>
    <p:extLst>
      <p:ext uri="{BB962C8B-B14F-4D97-AF65-F5344CB8AC3E}">
        <p14:creationId xmlns:p14="http://schemas.microsoft.com/office/powerpoint/2010/main" val="2276164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nl-NL"/>
              <a:t>Klik om stijl te bewerken</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D35B1278-B4FD-4181-888F-94D7055AEAFB}" type="datetimeFigureOut">
              <a:rPr lang="nl-NL" smtClean="0"/>
              <a:t>23-10-2022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80075CC1-7C89-4E31-9C3A-A38E1D39AEAC}" type="slidenum">
              <a:rPr lang="nl-NL" smtClean="0"/>
              <a:t>‹nr.›</a:t>
            </a:fld>
            <a:endParaRPr lang="nl-NL"/>
          </a:p>
        </p:txBody>
      </p:sp>
    </p:spTree>
    <p:extLst>
      <p:ext uri="{BB962C8B-B14F-4D97-AF65-F5344CB8AC3E}">
        <p14:creationId xmlns:p14="http://schemas.microsoft.com/office/powerpoint/2010/main" val="877336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nl-NL"/>
              <a:t>Klik om stijl te bewerken</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Klikken om de tekststijl van het model te bewerken</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D35B1278-B4FD-4181-888F-94D7055AEAFB}" type="datetimeFigureOut">
              <a:rPr lang="nl-NL" smtClean="0"/>
              <a:t>23-10-2022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80075CC1-7C89-4E31-9C3A-A38E1D39AEAC}" type="slidenum">
              <a:rPr lang="nl-NL" smtClean="0"/>
              <a:t>‹nr.›</a:t>
            </a:fld>
            <a:endParaRPr lang="nl-NL"/>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9790213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nl-NL"/>
              <a:t>Klik om stijl te bewerken</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D35B1278-B4FD-4181-888F-94D7055AEAFB}" type="datetimeFigureOut">
              <a:rPr lang="nl-NL" smtClean="0"/>
              <a:t>23-10-2022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80075CC1-7C89-4E31-9C3A-A38E1D39AEAC}" type="slidenum">
              <a:rPr lang="nl-NL" smtClean="0"/>
              <a:t>‹nr.›</a:t>
            </a:fld>
            <a:endParaRPr lang="nl-NL"/>
          </a:p>
        </p:txBody>
      </p:sp>
    </p:spTree>
    <p:extLst>
      <p:ext uri="{BB962C8B-B14F-4D97-AF65-F5344CB8AC3E}">
        <p14:creationId xmlns:p14="http://schemas.microsoft.com/office/powerpoint/2010/main" val="9393126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Offerte naamkaartje">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nl-NL"/>
              <a:t>Klik om stijl te bewerken</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nl-NL"/>
              <a:t>Klikken om de tekststijl van het model te bewerken</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D35B1278-B4FD-4181-888F-94D7055AEAFB}" type="datetimeFigureOut">
              <a:rPr lang="nl-NL" smtClean="0"/>
              <a:t>23-10-2022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80075CC1-7C89-4E31-9C3A-A38E1D39AEAC}" type="slidenum">
              <a:rPr lang="nl-NL" smtClean="0"/>
              <a:t>‹nr.›</a:t>
            </a:fld>
            <a:endParaRPr lang="nl-NL"/>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8643360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Waar of onwaar">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nl-NL"/>
              <a:t>Klik om stijl te bewerken</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nl-NL"/>
              <a:t>Klikken om de tekststijl van het model te bewerken</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D35B1278-B4FD-4181-888F-94D7055AEAFB}" type="datetimeFigureOut">
              <a:rPr lang="nl-NL" smtClean="0"/>
              <a:t>23-10-2022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80075CC1-7C89-4E31-9C3A-A38E1D39AEAC}" type="slidenum">
              <a:rPr lang="nl-NL" smtClean="0"/>
              <a:t>‹nr.›</a:t>
            </a:fld>
            <a:endParaRPr lang="nl-NL"/>
          </a:p>
        </p:txBody>
      </p:sp>
    </p:spTree>
    <p:extLst>
      <p:ext uri="{BB962C8B-B14F-4D97-AF65-F5344CB8AC3E}">
        <p14:creationId xmlns:p14="http://schemas.microsoft.com/office/powerpoint/2010/main" val="36634654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ncho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D35B1278-B4FD-4181-888F-94D7055AEAFB}" type="datetimeFigureOut">
              <a:rPr lang="nl-NL" smtClean="0"/>
              <a:t>23-10-2022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80075CC1-7C89-4E31-9C3A-A38E1D39AEAC}" type="slidenum">
              <a:rPr lang="nl-NL" smtClean="0"/>
              <a:t>‹nr.›</a:t>
            </a:fld>
            <a:endParaRPr lang="nl-NL"/>
          </a:p>
        </p:txBody>
      </p:sp>
    </p:spTree>
    <p:extLst>
      <p:ext uri="{BB962C8B-B14F-4D97-AF65-F5344CB8AC3E}">
        <p14:creationId xmlns:p14="http://schemas.microsoft.com/office/powerpoint/2010/main" val="34361439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D35B1278-B4FD-4181-888F-94D7055AEAFB}" type="datetimeFigureOut">
              <a:rPr lang="nl-NL" smtClean="0"/>
              <a:t>23-10-2022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80075CC1-7C89-4E31-9C3A-A38E1D39AEAC}" type="slidenum">
              <a:rPr lang="nl-NL" smtClean="0"/>
              <a:t>‹nr.›</a:t>
            </a:fld>
            <a:endParaRPr lang="nl-NL"/>
          </a:p>
        </p:txBody>
      </p:sp>
    </p:spTree>
    <p:extLst>
      <p:ext uri="{BB962C8B-B14F-4D97-AF65-F5344CB8AC3E}">
        <p14:creationId xmlns:p14="http://schemas.microsoft.com/office/powerpoint/2010/main" val="1395504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nchor="ct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D35B1278-B4FD-4181-888F-94D7055AEAFB}" type="datetimeFigureOut">
              <a:rPr lang="nl-NL" smtClean="0"/>
              <a:t>23-10-2022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80075CC1-7C89-4E31-9C3A-A38E1D39AEAC}" type="slidenum">
              <a:rPr lang="nl-NL" smtClean="0"/>
              <a:t>‹nr.›</a:t>
            </a:fld>
            <a:endParaRPr lang="nl-NL"/>
          </a:p>
        </p:txBody>
      </p:sp>
    </p:spTree>
    <p:extLst>
      <p:ext uri="{BB962C8B-B14F-4D97-AF65-F5344CB8AC3E}">
        <p14:creationId xmlns:p14="http://schemas.microsoft.com/office/powerpoint/2010/main" val="9094145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nl-NL"/>
              <a:t>Klik om stijl te bewerken</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D35B1278-B4FD-4181-888F-94D7055AEAFB}" type="datetimeFigureOut">
              <a:rPr lang="nl-NL" smtClean="0"/>
              <a:t>23-10-2022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80075CC1-7C89-4E31-9C3A-A38E1D39AEAC}" type="slidenum">
              <a:rPr lang="nl-NL" smtClean="0"/>
              <a:t>‹nr.›</a:t>
            </a:fld>
            <a:endParaRPr lang="nl-NL"/>
          </a:p>
        </p:txBody>
      </p:sp>
    </p:spTree>
    <p:extLst>
      <p:ext uri="{BB962C8B-B14F-4D97-AF65-F5344CB8AC3E}">
        <p14:creationId xmlns:p14="http://schemas.microsoft.com/office/powerpoint/2010/main" val="40461192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D35B1278-B4FD-4181-888F-94D7055AEAFB}" type="datetimeFigureOut">
              <a:rPr lang="nl-NL" smtClean="0"/>
              <a:t>23-10-2022</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80075CC1-7C89-4E31-9C3A-A38E1D39AEAC}" type="slidenum">
              <a:rPr lang="nl-NL" smtClean="0"/>
              <a:t>‹nr.›</a:t>
            </a:fld>
            <a:endParaRPr lang="nl-NL"/>
          </a:p>
        </p:txBody>
      </p:sp>
    </p:spTree>
    <p:extLst>
      <p:ext uri="{BB962C8B-B14F-4D97-AF65-F5344CB8AC3E}">
        <p14:creationId xmlns:p14="http://schemas.microsoft.com/office/powerpoint/2010/main" val="2414861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a:t>Klik om stijl te bewerken</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D35B1278-B4FD-4181-888F-94D7055AEAFB}" type="datetimeFigureOut">
              <a:rPr lang="nl-NL" smtClean="0"/>
              <a:t>23-10-2022</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80075CC1-7C89-4E31-9C3A-A38E1D39AEAC}" type="slidenum">
              <a:rPr lang="nl-NL" smtClean="0"/>
              <a:t>‹nr.›</a:t>
            </a:fld>
            <a:endParaRPr lang="nl-NL"/>
          </a:p>
        </p:txBody>
      </p:sp>
    </p:spTree>
    <p:extLst>
      <p:ext uri="{BB962C8B-B14F-4D97-AF65-F5344CB8AC3E}">
        <p14:creationId xmlns:p14="http://schemas.microsoft.com/office/powerpoint/2010/main" val="1434628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D35B1278-B4FD-4181-888F-94D7055AEAFB}" type="datetimeFigureOut">
              <a:rPr lang="nl-NL" smtClean="0"/>
              <a:t>23-10-2022</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80075CC1-7C89-4E31-9C3A-A38E1D39AEAC}" type="slidenum">
              <a:rPr lang="nl-NL" smtClean="0"/>
              <a:t>‹nr.›</a:t>
            </a:fld>
            <a:endParaRPr lang="nl-NL"/>
          </a:p>
        </p:txBody>
      </p:sp>
    </p:spTree>
    <p:extLst>
      <p:ext uri="{BB962C8B-B14F-4D97-AF65-F5344CB8AC3E}">
        <p14:creationId xmlns:p14="http://schemas.microsoft.com/office/powerpoint/2010/main" val="835624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5B1278-B4FD-4181-888F-94D7055AEAFB}" type="datetimeFigureOut">
              <a:rPr lang="nl-NL" smtClean="0"/>
              <a:t>23-10-2022</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80075CC1-7C89-4E31-9C3A-A38E1D39AEAC}" type="slidenum">
              <a:rPr lang="nl-NL" smtClean="0"/>
              <a:t>‹nr.›</a:t>
            </a:fld>
            <a:endParaRPr lang="nl-NL"/>
          </a:p>
        </p:txBody>
      </p:sp>
    </p:spTree>
    <p:extLst>
      <p:ext uri="{BB962C8B-B14F-4D97-AF65-F5344CB8AC3E}">
        <p14:creationId xmlns:p14="http://schemas.microsoft.com/office/powerpoint/2010/main" val="1215728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nl-NL"/>
              <a:t>Klik om stijl te bewerken</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D35B1278-B4FD-4181-888F-94D7055AEAFB}" type="datetimeFigureOut">
              <a:rPr lang="nl-NL" smtClean="0"/>
              <a:t>23-10-2022</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80075CC1-7C89-4E31-9C3A-A38E1D39AEAC}" type="slidenum">
              <a:rPr lang="nl-NL" smtClean="0"/>
              <a:t>‹nr.›</a:t>
            </a:fld>
            <a:endParaRPr lang="nl-NL"/>
          </a:p>
        </p:txBody>
      </p:sp>
    </p:spTree>
    <p:extLst>
      <p:ext uri="{BB962C8B-B14F-4D97-AF65-F5344CB8AC3E}">
        <p14:creationId xmlns:p14="http://schemas.microsoft.com/office/powerpoint/2010/main" val="3745504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nl-NL"/>
              <a:t>Klik om stijl te bewerken</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D35B1278-B4FD-4181-888F-94D7055AEAFB}" type="datetimeFigureOut">
              <a:rPr lang="nl-NL" smtClean="0"/>
              <a:t>23-10-2022</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80075CC1-7C89-4E31-9C3A-A38E1D39AEAC}" type="slidenum">
              <a:rPr lang="nl-NL" smtClean="0"/>
              <a:t>‹nr.›</a:t>
            </a:fld>
            <a:endParaRPr lang="nl-NL"/>
          </a:p>
        </p:txBody>
      </p:sp>
    </p:spTree>
    <p:extLst>
      <p:ext uri="{BB962C8B-B14F-4D97-AF65-F5344CB8AC3E}">
        <p14:creationId xmlns:p14="http://schemas.microsoft.com/office/powerpoint/2010/main" val="7604612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D35B1278-B4FD-4181-888F-94D7055AEAFB}" type="datetimeFigureOut">
              <a:rPr lang="nl-NL" smtClean="0"/>
              <a:t>23-10-2022</a:t>
            </a:fld>
            <a:endParaRPr lang="nl-NL"/>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nl-NL"/>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80075CC1-7C89-4E31-9C3A-A38E1D39AEAC}" type="slidenum">
              <a:rPr lang="nl-NL" smtClean="0"/>
              <a:t>‹nr.›</a:t>
            </a:fld>
            <a:endParaRPr lang="nl-NL"/>
          </a:p>
        </p:txBody>
      </p:sp>
    </p:spTree>
    <p:extLst>
      <p:ext uri="{BB962C8B-B14F-4D97-AF65-F5344CB8AC3E}">
        <p14:creationId xmlns:p14="http://schemas.microsoft.com/office/powerpoint/2010/main" val="228071172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wmf"/><Relationship Id="rId5" Type="http://schemas.openxmlformats.org/officeDocument/2006/relationships/oleObject" Target="../embeddings/oleObject1.bin"/><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hyperlink" Target="https://www.google.nl/search?q=vertalen+nederlands+engels&amp;sxsrf=ALiCzsZvrjRc0twEPXTtoK1QwkQyQ9-KLw%3A1663604768019&amp;source=hp&amp;ei=H5goY6jiNLqF9u8Pxtyf0A4&amp;iflsig=AJiK0e8AAAAAYyimMAHCFu3LUcq_LshTfLurXIIBZczO&amp;oq=vertal&amp;gs_lcp=Cgdnd3Mtd2l6EAEYADIECCMQJzILCAAQgAQQsQMQgwEyCwgAEIAEELEDEIMBMgsIABCABBCxAxCDATILCAAQgAQQsQMQgwEyCwgAEIAEELEDEIMBMgsIABCABBCxAxCDATIFCAAQgAQyCwgAEIAEELEDEIMBMgsIABCABBCxAxCDAToHCCMQ6gIQJzoKCAAQsQMQgwEQQzoRCC4QgAQQsQMQgwEQxwEQ0QM6BAgAEEM6CwguEIAEELEDEIMBOhEILhCABBCxAxCDARDHARCvAToLCAAQgAQQsQMQyQNQxgpYyBpgpiloAXAAeACAAV6IAasDkgEBNpgBAKABAbABCg&amp;sclient=gws-wiz" TargetMode="External"/><Relationship Id="rId1" Type="http://schemas.openxmlformats.org/officeDocument/2006/relationships/slideLayout" Target="../slideLayouts/slideLayout7.xml"/><Relationship Id="rId6" Type="http://schemas.openxmlformats.org/officeDocument/2006/relationships/image" Target="../media/image8.gif"/><Relationship Id="rId5" Type="http://schemas.openxmlformats.org/officeDocument/2006/relationships/image" Target="../media/image23.jpeg"/><Relationship Id="rId4" Type="http://schemas.openxmlformats.org/officeDocument/2006/relationships/image" Target="../media/image22.wmf"/></Relationships>
</file>

<file path=ppt/slides/_rels/slide11.xml.rels><?xml version="1.0" encoding="UTF-8" standalone="yes"?>
<Relationships xmlns="http://schemas.openxmlformats.org/package/2006/relationships"><Relationship Id="rId3" Type="http://schemas.openxmlformats.org/officeDocument/2006/relationships/hyperlink" Target="https://mummiekelder.nl/" TargetMode="External"/><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8.gif"/></Relationships>
</file>

<file path=ppt/slides/_rels/slide12.xml.rels><?xml version="1.0" encoding="UTF-8" standalone="yes"?>
<Relationships xmlns="http://schemas.openxmlformats.org/package/2006/relationships"><Relationship Id="rId8" Type="http://schemas.openxmlformats.org/officeDocument/2006/relationships/image" Target="../media/image28.wmf"/><Relationship Id="rId3" Type="http://schemas.openxmlformats.org/officeDocument/2006/relationships/hyperlink" Target="https://www.youtube.com/watch?v=Thrquts-x9c&amp;list=PLi_srCikhtggb0XZKcFfRUFK8Zew21W5y" TargetMode="External"/><Relationship Id="rId7" Type="http://schemas.openxmlformats.org/officeDocument/2006/relationships/oleObject" Target="../embeddings/oleObject9.bin"/><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7.wmf"/><Relationship Id="rId11" Type="http://schemas.openxmlformats.org/officeDocument/2006/relationships/image" Target="../media/image8.gif"/><Relationship Id="rId5" Type="http://schemas.openxmlformats.org/officeDocument/2006/relationships/oleObject" Target="../embeddings/oleObject8.bin"/><Relationship Id="rId10" Type="http://schemas.openxmlformats.org/officeDocument/2006/relationships/hyperlink" Target="https://www.youtube.com/watch?v=xyLjkIESTvs" TargetMode="External"/><Relationship Id="rId4" Type="http://schemas.openxmlformats.org/officeDocument/2006/relationships/image" Target="../media/image26.jpeg"/><Relationship Id="rId9" Type="http://schemas.openxmlformats.org/officeDocument/2006/relationships/hyperlink" Target="https://www.youtube.com/watch?v=NgN7vpMYMyU" TargetMode="External"/></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image" Target="../media/image29.jpeg"/><Relationship Id="rId7" Type="http://schemas.openxmlformats.org/officeDocument/2006/relationships/hyperlink" Target="https://www.youtube.com/watch?v=KJ9VuvyGN-o" TargetMode="External"/><Relationship Id="rId12" Type="http://schemas.openxmlformats.org/officeDocument/2006/relationships/image" Target="../media/image8.gif"/><Relationship Id="rId2" Type="http://schemas.openxmlformats.org/officeDocument/2006/relationships/hyperlink" Target="https://www.dokkum.nl/de-granaet/" TargetMode="External"/><Relationship Id="rId1" Type="http://schemas.openxmlformats.org/officeDocument/2006/relationships/slideLayout" Target="../slideLayouts/slideLayout7.xml"/><Relationship Id="rId6" Type="http://schemas.openxmlformats.org/officeDocument/2006/relationships/hyperlink" Target="https://histoforum.net/bonifatius/inleiding.htm" TargetMode="External"/><Relationship Id="rId11" Type="http://schemas.openxmlformats.org/officeDocument/2006/relationships/hyperlink" Target="https://www.youtube.com/watch?v=Q9R4SRdCS-g" TargetMode="External"/><Relationship Id="rId5" Type="http://schemas.openxmlformats.org/officeDocument/2006/relationships/image" Target="../media/image31.jpeg"/><Relationship Id="rId10" Type="http://schemas.openxmlformats.org/officeDocument/2006/relationships/image" Target="../media/image33.jpeg"/><Relationship Id="rId4" Type="http://schemas.openxmlformats.org/officeDocument/2006/relationships/image" Target="../media/image30.jpeg"/><Relationship Id="rId9" Type="http://schemas.openxmlformats.org/officeDocument/2006/relationships/image" Target="../media/image32.wmf"/></Relationships>
</file>

<file path=ppt/slides/_rels/slide14.xml.rels><?xml version="1.0" encoding="UTF-8" standalone="yes"?>
<Relationships xmlns="http://schemas.openxmlformats.org/package/2006/relationships"><Relationship Id="rId8" Type="http://schemas.openxmlformats.org/officeDocument/2006/relationships/image" Target="../media/image37.wmf"/><Relationship Id="rId13" Type="http://schemas.openxmlformats.org/officeDocument/2006/relationships/image" Target="../media/image40.wmf"/><Relationship Id="rId18" Type="http://schemas.openxmlformats.org/officeDocument/2006/relationships/image" Target="../media/image43.wmf"/><Relationship Id="rId3" Type="http://schemas.openxmlformats.org/officeDocument/2006/relationships/image" Target="../media/image34.wmf"/><Relationship Id="rId21" Type="http://schemas.openxmlformats.org/officeDocument/2006/relationships/image" Target="../media/image46.jpeg"/><Relationship Id="rId7" Type="http://schemas.openxmlformats.org/officeDocument/2006/relationships/oleObject" Target="../embeddings/oleObject13.bin"/><Relationship Id="rId12" Type="http://schemas.openxmlformats.org/officeDocument/2006/relationships/oleObject" Target="../embeddings/oleObject15.bin"/><Relationship Id="rId17" Type="http://schemas.openxmlformats.org/officeDocument/2006/relationships/oleObject" Target="../embeddings/oleObject17.bin"/><Relationship Id="rId2" Type="http://schemas.openxmlformats.org/officeDocument/2006/relationships/oleObject" Target="../embeddings/oleObject11.bin"/><Relationship Id="rId16" Type="http://schemas.openxmlformats.org/officeDocument/2006/relationships/image" Target="../media/image42.wmf"/><Relationship Id="rId20" Type="http://schemas.openxmlformats.org/officeDocument/2006/relationships/image" Target="../media/image45.jpeg"/><Relationship Id="rId1" Type="http://schemas.openxmlformats.org/officeDocument/2006/relationships/slideLayout" Target="../slideLayouts/slideLayout1.xml"/><Relationship Id="rId6" Type="http://schemas.openxmlformats.org/officeDocument/2006/relationships/image" Target="../media/image36.wmf"/><Relationship Id="rId11" Type="http://schemas.openxmlformats.org/officeDocument/2006/relationships/image" Target="../media/image39.jpeg"/><Relationship Id="rId5" Type="http://schemas.openxmlformats.org/officeDocument/2006/relationships/oleObject" Target="../embeddings/oleObject12.bin"/><Relationship Id="rId15" Type="http://schemas.openxmlformats.org/officeDocument/2006/relationships/oleObject" Target="../embeddings/oleObject16.bin"/><Relationship Id="rId10" Type="http://schemas.openxmlformats.org/officeDocument/2006/relationships/image" Target="../media/image38.wmf"/><Relationship Id="rId19" Type="http://schemas.openxmlformats.org/officeDocument/2006/relationships/image" Target="../media/image44.jpeg"/><Relationship Id="rId4" Type="http://schemas.openxmlformats.org/officeDocument/2006/relationships/image" Target="../media/image35.jpeg"/><Relationship Id="rId9" Type="http://schemas.openxmlformats.org/officeDocument/2006/relationships/oleObject" Target="../embeddings/oleObject14.bin"/><Relationship Id="rId14" Type="http://schemas.openxmlformats.org/officeDocument/2006/relationships/image" Target="../media/image41.jpeg"/><Relationship Id="rId22" Type="http://schemas.openxmlformats.org/officeDocument/2006/relationships/image" Target="../media/image8.gif"/></Relationships>
</file>

<file path=ppt/slides/_rels/slide1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4" Type="http://schemas.openxmlformats.org/officeDocument/2006/relationships/image" Target="../media/image8.gif"/></Relationships>
</file>

<file path=ppt/slides/_rels/slide16.xml.rels><?xml version="1.0" encoding="UTF-8" standalone="yes"?>
<Relationships xmlns="http://schemas.openxmlformats.org/package/2006/relationships"><Relationship Id="rId8" Type="http://schemas.openxmlformats.org/officeDocument/2006/relationships/hyperlink" Target="https://www.youtube.com/watch?v=4lSQE8LCDiU" TargetMode="External"/><Relationship Id="rId3" Type="http://schemas.openxmlformats.org/officeDocument/2006/relationships/image" Target="../media/image50.jpeg"/><Relationship Id="rId7" Type="http://schemas.openxmlformats.org/officeDocument/2006/relationships/hyperlink" Target="https://www.youtube.com/watch?v=Og81WdluJlw" TargetMode="External"/><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hyperlink" Target="https://www.youtube.com/watch?v=AWfbqynO2mQ" TargetMode="External"/><Relationship Id="rId5" Type="http://schemas.openxmlformats.org/officeDocument/2006/relationships/hyperlink" Target="https://schooltv.nl/video/het-zonnestelsel-hoe-ziet-ons-zonnestelsel-eruit/#q=planeet" TargetMode="External"/><Relationship Id="rId4" Type="http://schemas.openxmlformats.org/officeDocument/2006/relationships/hyperlink" Target="https://schooltv.nl/video/wat-is-tijd-zonnewijzers-zandlopers-en-atoomklokken/#q=zonnewijzer" TargetMode="External"/><Relationship Id="rId9" Type="http://schemas.openxmlformats.org/officeDocument/2006/relationships/hyperlink" Target="https://www.youtube.com/watch?v=hyR73FCY4d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hyperlink" Target="https://willemwever.kro-ncrv.nl/vraag_antwoord/geschiedenis/toen-was-ik-12-de-maanlanding" TargetMode="External"/><Relationship Id="rId4" Type="http://schemas.openxmlformats.org/officeDocument/2006/relationships/hyperlink" Target="https://www.youtube.com/watch?v=8popaYvkhb4"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natuurmonumenten.nl/kinderen/zelf-spelen/maak-een-zonnewijzer" TargetMode="External"/><Relationship Id="rId7" Type="http://schemas.openxmlformats.org/officeDocument/2006/relationships/image" Target="../media/image8.gif"/><Relationship Id="rId2" Type="http://schemas.openxmlformats.org/officeDocument/2006/relationships/hyperlink" Target="http://www.eiseeisingadeverlichtinginnede.nl/173305882" TargetMode="External"/><Relationship Id="rId1" Type="http://schemas.openxmlformats.org/officeDocument/2006/relationships/slideLayout" Target="../slideLayouts/slideLayout7.xml"/><Relationship Id="rId6" Type="http://schemas.openxmlformats.org/officeDocument/2006/relationships/hyperlink" Target="https://www.youtube.com/watch?v=jkWp4bizdzI" TargetMode="External"/><Relationship Id="rId5" Type="http://schemas.openxmlformats.org/officeDocument/2006/relationships/image" Target="../media/image54.jpeg"/><Relationship Id="rId4" Type="http://schemas.openxmlformats.org/officeDocument/2006/relationships/image" Target="../media/image53.jpeg"/></Relationships>
</file>

<file path=ppt/slides/_rels/slide1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 Id="rId6" Type="http://schemas.openxmlformats.org/officeDocument/2006/relationships/image" Target="../media/image8.gif"/><Relationship Id="rId5" Type="http://schemas.openxmlformats.org/officeDocument/2006/relationships/image" Target="../media/image58.jpeg"/><Relationship Id="rId4" Type="http://schemas.openxmlformats.org/officeDocument/2006/relationships/image" Target="../media/image57.jpeg"/></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8.gif"/><Relationship Id="rId5" Type="http://schemas.openxmlformats.org/officeDocument/2006/relationships/image" Target="../media/image7.jpeg"/><Relationship Id="rId4" Type="http://schemas.openxmlformats.org/officeDocument/2006/relationships/image" Target="../media/image6.wmf"/></Relationships>
</file>

<file path=ppt/slides/_rels/slide2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hyperlink" Target="https://www.bing.com/images/search?q=makkumer+aardewerk&amp;qpvt=makkumer+aardewerk&amp;tsc=ImageHoverTitle&amp;form=IGRE&amp;first=1" TargetMode="External"/><Relationship Id="rId5" Type="http://schemas.openxmlformats.org/officeDocument/2006/relationships/image" Target="../media/image62.jpeg"/><Relationship Id="rId4" Type="http://schemas.openxmlformats.org/officeDocument/2006/relationships/image" Target="../media/image61.jpeg"/></Relationships>
</file>

<file path=ppt/slides/_rels/slide21.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68.wmf"/><Relationship Id="rId3" Type="http://schemas.openxmlformats.org/officeDocument/2006/relationships/oleObject" Target="../embeddings/oleObject18.bin"/><Relationship Id="rId7" Type="http://schemas.openxmlformats.org/officeDocument/2006/relationships/oleObject" Target="../embeddings/oleObject19.bin"/><Relationship Id="rId2" Type="http://schemas.openxmlformats.org/officeDocument/2006/relationships/image" Target="../media/image64.jpe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jpeg"/><Relationship Id="rId4" Type="http://schemas.openxmlformats.org/officeDocument/2006/relationships/image" Target="../media/image65.wmf"/><Relationship Id="rId9" Type="http://schemas.openxmlformats.org/officeDocument/2006/relationships/image" Target="../media/image8.gif"/></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image" Target="../media/image69.jpeg"/><Relationship Id="rId1" Type="http://schemas.openxmlformats.org/officeDocument/2006/relationships/slideLayout" Target="../slideLayouts/slideLayout7.xml"/><Relationship Id="rId6" Type="http://schemas.openxmlformats.org/officeDocument/2006/relationships/image" Target="../media/image8.gif"/><Relationship Id="rId5" Type="http://schemas.openxmlformats.org/officeDocument/2006/relationships/hyperlink" Target="https://www.schaatshistorie.nl/de-schaats/antieke-schaatsen/nederland/" TargetMode="External"/><Relationship Id="rId4" Type="http://schemas.openxmlformats.org/officeDocument/2006/relationships/image" Target="../media/image70.wmf"/></Relationships>
</file>

<file path=ppt/slides/_rels/slide24.xml.rels><?xml version="1.0" encoding="UTF-8" standalone="yes"?>
<Relationships xmlns="http://schemas.openxmlformats.org/package/2006/relationships"><Relationship Id="rId8" Type="http://schemas.openxmlformats.org/officeDocument/2006/relationships/hyperlink" Target="https://www.youtube.com/watch?v=KK7dSBgXwZc" TargetMode="External"/><Relationship Id="rId3" Type="http://schemas.openxmlformats.org/officeDocument/2006/relationships/image" Target="../media/image71.jpeg"/><Relationship Id="rId7" Type="http://schemas.openxmlformats.org/officeDocument/2006/relationships/image" Target="../media/image8.gif"/><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hyperlink" Target="https://www.youtube.com/watch?v=-hL4cqtJ2xU" TargetMode="External"/><Relationship Id="rId5" Type="http://schemas.openxmlformats.org/officeDocument/2006/relationships/image" Target="../media/image72.wmf"/><Relationship Id="rId4" Type="http://schemas.openxmlformats.org/officeDocument/2006/relationships/oleObject" Target="../embeddings/oleObject21.bin"/></Relationships>
</file>

<file path=ppt/slides/_rels/slide25.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image" Target="../media/image73.jpeg"/><Relationship Id="rId1" Type="http://schemas.openxmlformats.org/officeDocument/2006/relationships/slideLayout" Target="../slideLayouts/slideLayout7.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26.xml.rels><?xml version="1.0" encoding="UTF-8" standalone="yes"?>
<Relationships xmlns="http://schemas.openxmlformats.org/package/2006/relationships"><Relationship Id="rId8" Type="http://schemas.openxmlformats.org/officeDocument/2006/relationships/hyperlink" Target="https://www.bing.com/videos/search?q=Tekenen&amp;ru=%2fvideos%2fsearch%3fq%3dTekenen%26%3d0%26FORM%3dVDVVXX&amp;view=detail&amp;mid=388009CE78EA8EBE0471388009CE78EA8EBE0471&amp;&amp;FORM=VDRVRV" TargetMode="External"/><Relationship Id="rId13" Type="http://schemas.openxmlformats.org/officeDocument/2006/relationships/hyperlink" Target="https://www.youtube.com/watch?v=TnVv3hO8vE4" TargetMode="External"/><Relationship Id="rId3" Type="http://schemas.openxmlformats.org/officeDocument/2006/relationships/image" Target="../media/image80.jpeg"/><Relationship Id="rId7" Type="http://schemas.openxmlformats.org/officeDocument/2006/relationships/hyperlink" Target="https://www.bing.com/videos/search?q=Tekenen&amp;&amp;view=detail&amp;mid=47985BBC6DF5AB3473B247985BBC6DF5AB3473B2&amp;&amp;FORM=VRDGAR&amp;ru=%2Fvideos%2Fsearch%3Fq%3DTekenen%26%3D0%26FORM%3DVDVVXX" TargetMode="External"/><Relationship Id="rId12" Type="http://schemas.openxmlformats.org/officeDocument/2006/relationships/image" Target="../media/image8.gif"/><Relationship Id="rId2" Type="http://schemas.openxmlformats.org/officeDocument/2006/relationships/image" Target="../media/image79.jpeg"/><Relationship Id="rId1" Type="http://schemas.openxmlformats.org/officeDocument/2006/relationships/slideLayout" Target="../slideLayouts/slideLayout7.xml"/><Relationship Id="rId6" Type="http://schemas.openxmlformats.org/officeDocument/2006/relationships/hyperlink" Target="https://www.bing.com/videos/search?q=Tekenen&amp;&amp;view=detail&amp;mid=E94C26AE6B75084B226AE94C26AE6B75084B226A&amp;&amp;FORM=VRDGAR&amp;ru=%2Fvideos%2Fsearch%3Fq%3DTekenen%26%3D0%26FORM%3DVDVVXX" TargetMode="External"/><Relationship Id="rId11" Type="http://schemas.openxmlformats.org/officeDocument/2006/relationships/hyperlink" Target="https://www.youtube.com/watch?v=JdgPvripL9A" TargetMode="External"/><Relationship Id="rId5" Type="http://schemas.openxmlformats.org/officeDocument/2006/relationships/hyperlink" Target="https://www.bing.com/videos/search?q=Tekenen&amp;&amp;view=detail&amp;mid=2410AA5A7003DC6E6C952410AA5A7003DC6E6C95&amp;&amp;FORM=VRDGAR&amp;ru=%2Fvideos%2Fsearch%3Fq%3DTekenen%26%3D0%26FORM%3DVDVVXX" TargetMode="External"/><Relationship Id="rId10" Type="http://schemas.openxmlformats.org/officeDocument/2006/relationships/hyperlink" Target="https://www.youtube.com/watch?v=4TG15bxuUBc" TargetMode="External"/><Relationship Id="rId4" Type="http://schemas.openxmlformats.org/officeDocument/2006/relationships/image" Target="../media/image81.jpeg"/><Relationship Id="rId9" Type="http://schemas.openxmlformats.org/officeDocument/2006/relationships/hyperlink" Target="https://www.bing.com/videos/search?q=Tekenen&amp;ru=%2fvideos%2fsearch%3fq%3dTekenen%26%3d0%26FORM%3dVDVVXX&amp;view=detail&amp;mid=EFF6B7357BB3D36D6908EFF6B7357BB3D36D6908&amp;&amp;FORM=VDRVRV"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82.wmf"/><Relationship Id="rId2" Type="http://schemas.openxmlformats.org/officeDocument/2006/relationships/oleObject" Target="../embeddings/oleObject22.bin"/><Relationship Id="rId1" Type="http://schemas.openxmlformats.org/officeDocument/2006/relationships/slideLayout" Target="../slideLayouts/slideLayout7.xml"/><Relationship Id="rId5" Type="http://schemas.openxmlformats.org/officeDocument/2006/relationships/image" Target="../media/image84.jpeg"/><Relationship Id="rId4" Type="http://schemas.openxmlformats.org/officeDocument/2006/relationships/image" Target="../media/image83.jpeg"/></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image" Target="../media/image8.gif"/><Relationship Id="rId1" Type="http://schemas.openxmlformats.org/officeDocument/2006/relationships/slideLayout" Target="../slideLayouts/slideLayout7.xml"/><Relationship Id="rId4" Type="http://schemas.openxmlformats.org/officeDocument/2006/relationships/image" Target="../media/image85.wmf"/></Relationships>
</file>

<file path=ppt/slides/_rels/slide3.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oleObject" Target="../embeddings/oleObject3.bin"/><Relationship Id="rId1" Type="http://schemas.openxmlformats.org/officeDocument/2006/relationships/slideLayout" Target="../slideLayouts/slideLayout7.xml"/><Relationship Id="rId5" Type="http://schemas.openxmlformats.org/officeDocument/2006/relationships/image" Target="../media/image6.wmf"/><Relationship Id="rId4" Type="http://schemas.openxmlformats.org/officeDocument/2006/relationships/oleObject" Target="../embeddings/oleObject2.bin"/></Relationships>
</file>

<file path=ppt/slides/_rels/slide4.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image" Target="../media/image10.wmf"/><Relationship Id="rId7" Type="http://schemas.openxmlformats.org/officeDocument/2006/relationships/hyperlink" Target="https://www.youtube.com/watch?v=grBYH-fwzHg" TargetMode="External"/><Relationship Id="rId2" Type="http://schemas.openxmlformats.org/officeDocument/2006/relationships/oleObject" Target="../embeddings/oleObject4.bin"/><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hyperlink" Target="https://www.uileborden.nl/type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oleObject" Target="../embeddings/oleObject5.bin"/><Relationship Id="rId1" Type="http://schemas.openxmlformats.org/officeDocument/2006/relationships/slideLayout" Target="../slideLayouts/slideLayout7.xml"/><Relationship Id="rId5" Type="http://schemas.openxmlformats.org/officeDocument/2006/relationships/image" Target="../media/image14.wmf"/><Relationship Id="rId4" Type="http://schemas.openxmlformats.org/officeDocument/2006/relationships/oleObject" Target="../embeddings/oleObject6.bin"/></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8.gif"/><Relationship Id="rId4" Type="http://schemas.openxmlformats.org/officeDocument/2006/relationships/hyperlink" Target="https://upload.wikimedia.org/wikipedia/commons/transcoded/5/50/Tjasker_Veenwouden.webm/Tjasker_Veenwouden.webm.360p.web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8.gif"/><Relationship Id="rId4" Type="http://schemas.openxmlformats.org/officeDocument/2006/relationships/hyperlink" Target="https://willemwever.kro-ncrv.nl/vraag_antwoord/dieren-en-planten/wat-doet-een-strontvlieg-op-een-hoop-stront"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2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D8D750-D14D-743D-5A29-C5CDA132EAFC}"/>
              </a:ext>
            </a:extLst>
          </p:cNvPr>
          <p:cNvSpPr>
            <a:spLocks noGrp="1"/>
          </p:cNvSpPr>
          <p:nvPr>
            <p:ph type="ctrTitle"/>
          </p:nvPr>
        </p:nvSpPr>
        <p:spPr>
          <a:xfrm>
            <a:off x="149225" y="-279401"/>
            <a:ext cx="8001000" cy="2971801"/>
          </a:xfrm>
        </p:spPr>
        <p:txBody>
          <a:bodyPr>
            <a:normAutofit fontScale="90000"/>
          </a:bodyPr>
          <a:lstStyle/>
          <a:p>
            <a:r>
              <a:rPr lang="nl-NL" sz="6600" b="1" dirty="0">
                <a:solidFill>
                  <a:srgbClr val="FF0000"/>
                </a:solidFill>
              </a:rPr>
              <a:t>Fietsend door steden EN DORPEN in Friesland</a:t>
            </a:r>
          </a:p>
        </p:txBody>
      </p:sp>
      <p:pic>
        <p:nvPicPr>
          <p:cNvPr id="5" name="Picture 2" descr="vlag Friesland, Friese vlag, Fryslan">
            <a:extLst>
              <a:ext uri="{FF2B5EF4-FFF2-40B4-BE49-F238E27FC236}">
                <a16:creationId xmlns:a16="http://schemas.microsoft.com/office/drawing/2014/main" id="{3E41CDEF-7D4F-AAE5-80F6-94E5A7D4BA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3933" y="409447"/>
            <a:ext cx="2653242" cy="17511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e bronafbeelding bekijken">
            <a:extLst>
              <a:ext uri="{FF2B5EF4-FFF2-40B4-BE49-F238E27FC236}">
                <a16:creationId xmlns:a16="http://schemas.microsoft.com/office/drawing/2014/main" id="{5C1B0A11-CB45-A2D2-3571-379D712FB0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7000" y="3041651"/>
            <a:ext cx="3886200" cy="29146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e bronafbeelding bekijken">
            <a:extLst>
              <a:ext uri="{FF2B5EF4-FFF2-40B4-BE49-F238E27FC236}">
                <a16:creationId xmlns:a16="http://schemas.microsoft.com/office/drawing/2014/main" id="{F59E8383-9599-CE37-C642-708401A6EA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55337" y="4334933"/>
            <a:ext cx="1331838" cy="162136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Object 2">
            <a:extLst>
              <a:ext uri="{FF2B5EF4-FFF2-40B4-BE49-F238E27FC236}">
                <a16:creationId xmlns:a16="http://schemas.microsoft.com/office/drawing/2014/main" id="{272A038A-A584-434F-1701-0535D97EB034}"/>
              </a:ext>
            </a:extLst>
          </p:cNvPr>
          <p:cNvGraphicFramePr>
            <a:graphicFrameLocks noChangeAspect="1"/>
          </p:cNvGraphicFramePr>
          <p:nvPr>
            <p:extLst>
              <p:ext uri="{D42A27DB-BD31-4B8C-83A1-F6EECF244321}">
                <p14:modId xmlns:p14="http://schemas.microsoft.com/office/powerpoint/2010/main" val="4007850232"/>
              </p:ext>
            </p:extLst>
          </p:nvPr>
        </p:nvGraphicFramePr>
        <p:xfrm>
          <a:off x="6036356" y="2343150"/>
          <a:ext cx="2997577" cy="3613151"/>
        </p:xfrm>
        <a:graphic>
          <a:graphicData uri="http://schemas.openxmlformats.org/presentationml/2006/ole">
            <mc:AlternateContent xmlns:mc="http://schemas.openxmlformats.org/markup-compatibility/2006">
              <mc:Choice xmlns:v="urn:schemas-microsoft-com:vml" Requires="v">
                <p:oleObj name="Bitmap Image" r:id="rId5" imgW="4267080" imgH="5143680" progId="PBrush">
                  <p:embed/>
                </p:oleObj>
              </mc:Choice>
              <mc:Fallback>
                <p:oleObj name="Bitmap Image" r:id="rId5" imgW="4267080" imgH="5143680" progId="PBrush">
                  <p:embed/>
                  <p:pic>
                    <p:nvPicPr>
                      <p:cNvPr id="0" name=""/>
                      <p:cNvPicPr/>
                      <p:nvPr/>
                    </p:nvPicPr>
                    <p:blipFill>
                      <a:blip r:embed="rId6"/>
                      <a:stretch>
                        <a:fillRect/>
                      </a:stretch>
                    </p:blipFill>
                    <p:spPr>
                      <a:xfrm>
                        <a:off x="6036356" y="2343150"/>
                        <a:ext cx="2997577" cy="3613151"/>
                      </a:xfrm>
                      <a:prstGeom prst="rect">
                        <a:avLst/>
                      </a:prstGeom>
                    </p:spPr>
                  </p:pic>
                </p:oleObj>
              </mc:Fallback>
            </mc:AlternateContent>
          </a:graphicData>
        </a:graphic>
      </p:graphicFrame>
      <p:sp>
        <p:nvSpPr>
          <p:cNvPr id="4" name="Rechthoek 3">
            <a:extLst>
              <a:ext uri="{FF2B5EF4-FFF2-40B4-BE49-F238E27FC236}">
                <a16:creationId xmlns:a16="http://schemas.microsoft.com/office/drawing/2014/main" id="{C303D624-D628-5996-AFF8-4F84440AB078}"/>
              </a:ext>
            </a:extLst>
          </p:cNvPr>
          <p:cNvSpPr/>
          <p:nvPr/>
        </p:nvSpPr>
        <p:spPr>
          <a:xfrm>
            <a:off x="6075514" y="5517747"/>
            <a:ext cx="2892138" cy="523220"/>
          </a:xfrm>
          <a:prstGeom prst="rect">
            <a:avLst/>
          </a:prstGeom>
          <a:noFill/>
        </p:spPr>
        <p:txBody>
          <a:bodyPr wrap="none" lIns="91440" tIns="45720" rIns="91440" bIns="45720">
            <a:spAutoFit/>
          </a:bodyPr>
          <a:lstStyle/>
          <a:p>
            <a:pPr algn="ctr"/>
            <a:r>
              <a:rPr lang="nl-NL" sz="28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De Zwarte Parel</a:t>
            </a:r>
          </a:p>
        </p:txBody>
      </p:sp>
    </p:spTree>
    <p:extLst>
      <p:ext uri="{BB962C8B-B14F-4D97-AF65-F5344CB8AC3E}">
        <p14:creationId xmlns:p14="http://schemas.microsoft.com/office/powerpoint/2010/main" val="1189142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3831B3D5-1E01-1A05-FEB3-F60095C8E905}"/>
              </a:ext>
            </a:extLst>
          </p:cNvPr>
          <p:cNvSpPr txBox="1"/>
          <p:nvPr/>
        </p:nvSpPr>
        <p:spPr>
          <a:xfrm>
            <a:off x="3381382" y="1347888"/>
            <a:ext cx="5818722" cy="1754326"/>
          </a:xfrm>
          <a:prstGeom prst="rect">
            <a:avLst/>
          </a:prstGeom>
          <a:noFill/>
        </p:spPr>
        <p:txBody>
          <a:bodyPr wrap="square">
            <a:spAutoFit/>
          </a:bodyPr>
          <a:lstStyle/>
          <a:p>
            <a:r>
              <a:rPr lang="ja-JP" altLang="nl-NL" sz="2000" b="0" i="0" dirty="0">
                <a:solidFill>
                  <a:schemeClr val="bg1"/>
                </a:solidFill>
                <a:effectLst/>
                <a:latin typeface="PT Serif" panose="020B0604020202020204" pitchFamily="18" charset="0"/>
              </a:rPr>
              <a:t>ウィーウェルトのニコラース教会で世界の不思議は一つ見られます：３世紀上前からのミイラです。中に埋められた納骨堂の自然な具合のでミイラになりました。この神秘の原因は今でも科学者に分かりません</a:t>
            </a:r>
            <a:r>
              <a:rPr lang="ja-JP" altLang="nl-NL" sz="2800" b="0" i="0" dirty="0">
                <a:solidFill>
                  <a:schemeClr val="bg1"/>
                </a:solidFill>
                <a:effectLst/>
                <a:latin typeface="PT Serif" panose="020B0604020202020204" pitchFamily="18" charset="0"/>
              </a:rPr>
              <a:t>。</a:t>
            </a:r>
            <a:endParaRPr lang="nl-NL" sz="2800" dirty="0">
              <a:solidFill>
                <a:schemeClr val="bg1"/>
              </a:solidFill>
            </a:endParaRPr>
          </a:p>
        </p:txBody>
      </p:sp>
      <p:sp>
        <p:nvSpPr>
          <p:cNvPr id="5" name="Tekstvak 4">
            <a:extLst>
              <a:ext uri="{FF2B5EF4-FFF2-40B4-BE49-F238E27FC236}">
                <a16:creationId xmlns:a16="http://schemas.microsoft.com/office/drawing/2014/main" id="{8CEDFA18-CAFF-B12A-9E5E-CB80BF378717}"/>
              </a:ext>
            </a:extLst>
          </p:cNvPr>
          <p:cNvSpPr txBox="1"/>
          <p:nvPr/>
        </p:nvSpPr>
        <p:spPr>
          <a:xfrm>
            <a:off x="660400" y="4125116"/>
            <a:ext cx="11421533" cy="646331"/>
          </a:xfrm>
          <a:prstGeom prst="rect">
            <a:avLst/>
          </a:prstGeom>
          <a:noFill/>
        </p:spPr>
        <p:txBody>
          <a:bodyPr wrap="square" rtlCol="0">
            <a:spAutoFit/>
          </a:bodyPr>
          <a:lstStyle/>
          <a:p>
            <a:r>
              <a:rPr lang="nl-NL" sz="1200" b="1" dirty="0">
                <a:solidFill>
                  <a:schemeClr val="bg1">
                    <a:lumMod val="95000"/>
                    <a:lumOff val="5000"/>
                  </a:schemeClr>
                </a:solidFill>
              </a:rPr>
              <a:t>Toch hebben we dit in Friesland gevonden. Maar wat staat er nu? Dat kun je zelf uitzoeken.</a:t>
            </a:r>
            <a:br>
              <a:rPr lang="nl-NL" sz="1200" b="1" dirty="0">
                <a:solidFill>
                  <a:schemeClr val="bg1">
                    <a:lumMod val="95000"/>
                    <a:lumOff val="5000"/>
                  </a:schemeClr>
                </a:solidFill>
              </a:rPr>
            </a:br>
            <a:r>
              <a:rPr lang="nl-NL" sz="1200" b="1" dirty="0">
                <a:solidFill>
                  <a:schemeClr val="bg1">
                    <a:lumMod val="95000"/>
                    <a:lumOff val="5000"/>
                  </a:schemeClr>
                </a:solidFill>
              </a:rPr>
              <a:t>Klik op de link en je kunt het Japans in het Nederlands vertalen. Let op: je moet Japans naar links zetten en het Nederlands naar rechts. </a:t>
            </a:r>
            <a:br>
              <a:rPr lang="nl-NL" sz="1200" b="1" dirty="0">
                <a:solidFill>
                  <a:schemeClr val="bg1">
                    <a:lumMod val="95000"/>
                    <a:lumOff val="5000"/>
                  </a:schemeClr>
                </a:solidFill>
              </a:rPr>
            </a:br>
            <a:r>
              <a:rPr lang="nl-NL" sz="1200" b="1" dirty="0">
                <a:solidFill>
                  <a:schemeClr val="bg1">
                    <a:lumMod val="95000"/>
                    <a:lumOff val="5000"/>
                  </a:schemeClr>
                </a:solidFill>
              </a:rPr>
              <a:t>Kopieer de Japanse tekst en zet het onder Japan. Waar zijn we gekomen toen we vanuit Leeuwarden vertrokken? Klik  en er verschijnt een link</a:t>
            </a:r>
            <a:r>
              <a:rPr lang="nl-NL" sz="1200" b="1" dirty="0"/>
              <a:t>.</a:t>
            </a:r>
          </a:p>
        </p:txBody>
      </p:sp>
      <p:sp>
        <p:nvSpPr>
          <p:cNvPr id="9" name="Tekstvak 8">
            <a:extLst>
              <a:ext uri="{FF2B5EF4-FFF2-40B4-BE49-F238E27FC236}">
                <a16:creationId xmlns:a16="http://schemas.microsoft.com/office/drawing/2014/main" id="{DCC1D8AF-5EE1-04D8-99C5-0C0EE69FB2A0}"/>
              </a:ext>
            </a:extLst>
          </p:cNvPr>
          <p:cNvSpPr txBox="1"/>
          <p:nvPr/>
        </p:nvSpPr>
        <p:spPr>
          <a:xfrm>
            <a:off x="3627967" y="4810195"/>
            <a:ext cx="6104466" cy="369332"/>
          </a:xfrm>
          <a:prstGeom prst="rect">
            <a:avLst/>
          </a:prstGeom>
          <a:noFill/>
        </p:spPr>
        <p:txBody>
          <a:bodyPr wrap="square">
            <a:spAutoFit/>
          </a:bodyPr>
          <a:lstStyle/>
          <a:p>
            <a:r>
              <a:rPr lang="nl-NL" dirty="0">
                <a:solidFill>
                  <a:schemeClr val="bg1">
                    <a:lumMod val="95000"/>
                    <a:lumOff val="5000"/>
                  </a:schemeClr>
                </a:solidFill>
                <a:hlinkClick r:id="rId2">
                  <a:extLst>
                    <a:ext uri="{A12FA001-AC4F-418D-AE19-62706E023703}">
                      <ahyp:hlinkClr xmlns:ahyp="http://schemas.microsoft.com/office/drawing/2018/hyperlinkcolor" val="tx"/>
                    </a:ext>
                  </a:extLst>
                </a:hlinkClick>
              </a:rPr>
              <a:t>vertalen </a:t>
            </a:r>
            <a:r>
              <a:rPr lang="nl-NL" dirty="0" err="1">
                <a:solidFill>
                  <a:schemeClr val="bg1">
                    <a:lumMod val="95000"/>
                    <a:lumOff val="5000"/>
                  </a:schemeClr>
                </a:solidFill>
                <a:hlinkClick r:id="rId2">
                  <a:extLst>
                    <a:ext uri="{A12FA001-AC4F-418D-AE19-62706E023703}">
                      <ahyp:hlinkClr xmlns:ahyp="http://schemas.microsoft.com/office/drawing/2018/hyperlinkcolor" val="tx"/>
                    </a:ext>
                  </a:extLst>
                </a:hlinkClick>
              </a:rPr>
              <a:t>nederlands</a:t>
            </a:r>
            <a:r>
              <a:rPr lang="nl-NL" dirty="0">
                <a:solidFill>
                  <a:schemeClr val="bg1">
                    <a:lumMod val="95000"/>
                    <a:lumOff val="5000"/>
                  </a:schemeClr>
                </a:solidFill>
                <a:hlinkClick r:id="rId2">
                  <a:extLst>
                    <a:ext uri="{A12FA001-AC4F-418D-AE19-62706E023703}">
                      <ahyp:hlinkClr xmlns:ahyp="http://schemas.microsoft.com/office/drawing/2018/hyperlinkcolor" val="tx"/>
                    </a:ext>
                  </a:extLst>
                </a:hlinkClick>
              </a:rPr>
              <a:t> </a:t>
            </a:r>
            <a:r>
              <a:rPr lang="nl-NL" dirty="0" err="1">
                <a:solidFill>
                  <a:schemeClr val="bg1">
                    <a:lumMod val="95000"/>
                    <a:lumOff val="5000"/>
                  </a:schemeClr>
                </a:solidFill>
                <a:hlinkClick r:id="rId2">
                  <a:extLst>
                    <a:ext uri="{A12FA001-AC4F-418D-AE19-62706E023703}">
                      <ahyp:hlinkClr xmlns:ahyp="http://schemas.microsoft.com/office/drawing/2018/hyperlinkcolor" val="tx"/>
                    </a:ext>
                  </a:extLst>
                </a:hlinkClick>
              </a:rPr>
              <a:t>engels</a:t>
            </a:r>
            <a:r>
              <a:rPr lang="nl-NL" dirty="0">
                <a:solidFill>
                  <a:schemeClr val="bg1">
                    <a:lumMod val="95000"/>
                    <a:lumOff val="5000"/>
                  </a:schemeClr>
                </a:solidFill>
                <a:hlinkClick r:id="rId2">
                  <a:extLst>
                    <a:ext uri="{A12FA001-AC4F-418D-AE19-62706E023703}">
                      <ahyp:hlinkClr xmlns:ahyp="http://schemas.microsoft.com/office/drawing/2018/hyperlinkcolor" val="tx"/>
                    </a:ext>
                  </a:extLst>
                </a:hlinkClick>
              </a:rPr>
              <a:t> - Google Zoeken</a:t>
            </a:r>
            <a:endParaRPr lang="nl-NL" dirty="0">
              <a:solidFill>
                <a:schemeClr val="bg1">
                  <a:lumMod val="95000"/>
                  <a:lumOff val="5000"/>
                </a:schemeClr>
              </a:solidFill>
            </a:endParaRPr>
          </a:p>
        </p:txBody>
      </p:sp>
      <p:graphicFrame>
        <p:nvGraphicFramePr>
          <p:cNvPr id="12" name="Object 11">
            <a:extLst>
              <a:ext uri="{FF2B5EF4-FFF2-40B4-BE49-F238E27FC236}">
                <a16:creationId xmlns:a16="http://schemas.microsoft.com/office/drawing/2014/main" id="{5A5C992A-8B5B-DA24-EBBA-7CD4DD5EE0BD}"/>
              </a:ext>
            </a:extLst>
          </p:cNvPr>
          <p:cNvGraphicFramePr>
            <a:graphicFrameLocks noChangeAspect="1"/>
          </p:cNvGraphicFramePr>
          <p:nvPr>
            <p:extLst>
              <p:ext uri="{D42A27DB-BD31-4B8C-83A1-F6EECF244321}">
                <p14:modId xmlns:p14="http://schemas.microsoft.com/office/powerpoint/2010/main" val="1106208056"/>
              </p:ext>
            </p:extLst>
          </p:nvPr>
        </p:nvGraphicFramePr>
        <p:xfrm>
          <a:off x="187400" y="1680704"/>
          <a:ext cx="2935817" cy="1748296"/>
        </p:xfrm>
        <a:graphic>
          <a:graphicData uri="http://schemas.openxmlformats.org/presentationml/2006/ole">
            <mc:AlternateContent xmlns:mc="http://schemas.openxmlformats.org/markup-compatibility/2006">
              <mc:Choice xmlns:v="urn:schemas-microsoft-com:vml" Requires="v">
                <p:oleObj name="Bitmap Image" r:id="rId3" imgW="5086440" imgH="3029040" progId="PBrush">
                  <p:embed/>
                </p:oleObj>
              </mc:Choice>
              <mc:Fallback>
                <p:oleObj name="Bitmap Image" r:id="rId3" imgW="5086440" imgH="3029040" progId="PBrush">
                  <p:embed/>
                  <p:pic>
                    <p:nvPicPr>
                      <p:cNvPr id="12" name="Object 11">
                        <a:extLst>
                          <a:ext uri="{FF2B5EF4-FFF2-40B4-BE49-F238E27FC236}">
                            <a16:creationId xmlns:a16="http://schemas.microsoft.com/office/drawing/2014/main" id="{5A5C992A-8B5B-DA24-EBBA-7CD4DD5EE0BD}"/>
                          </a:ext>
                        </a:extLst>
                      </p:cNvPr>
                      <p:cNvPicPr/>
                      <p:nvPr/>
                    </p:nvPicPr>
                    <p:blipFill>
                      <a:blip r:embed="rId4"/>
                      <a:stretch>
                        <a:fillRect/>
                      </a:stretch>
                    </p:blipFill>
                    <p:spPr>
                      <a:xfrm>
                        <a:off x="187400" y="1680704"/>
                        <a:ext cx="2935817" cy="1748296"/>
                      </a:xfrm>
                      <a:prstGeom prst="rect">
                        <a:avLst/>
                      </a:prstGeom>
                    </p:spPr>
                  </p:pic>
                </p:oleObj>
              </mc:Fallback>
            </mc:AlternateContent>
          </a:graphicData>
        </a:graphic>
      </p:graphicFrame>
      <p:sp>
        <p:nvSpPr>
          <p:cNvPr id="13" name="Rechthoek 12">
            <a:extLst>
              <a:ext uri="{FF2B5EF4-FFF2-40B4-BE49-F238E27FC236}">
                <a16:creationId xmlns:a16="http://schemas.microsoft.com/office/drawing/2014/main" id="{42BDEE3F-F1AE-41A6-8C8D-04E70F1D5CA9}"/>
              </a:ext>
            </a:extLst>
          </p:cNvPr>
          <p:cNvSpPr/>
          <p:nvPr/>
        </p:nvSpPr>
        <p:spPr>
          <a:xfrm>
            <a:off x="2973921" y="231922"/>
            <a:ext cx="7412557" cy="1077218"/>
          </a:xfrm>
          <a:prstGeom prst="rect">
            <a:avLst/>
          </a:prstGeom>
          <a:noFill/>
        </p:spPr>
        <p:txBody>
          <a:bodyPr wrap="square" lIns="91440" tIns="45720" rIns="91440" bIns="45720">
            <a:spAutoFit/>
          </a:bodyPr>
          <a:lstStyle/>
          <a:p>
            <a:pPr algn="ctr"/>
            <a:r>
              <a:rPr lang="nl-NL" sz="1600" b="1" cap="none" spc="0" dirty="0">
                <a:ln w="9525">
                  <a:solidFill>
                    <a:schemeClr val="bg1"/>
                  </a:solidFill>
                  <a:prstDash val="solid"/>
                </a:ln>
                <a:solidFill>
                  <a:schemeClr val="bg1">
                    <a:lumMod val="95000"/>
                    <a:lumOff val="5000"/>
                  </a:schemeClr>
                </a:solidFill>
                <a:effectLst>
                  <a:outerShdw blurRad="12700" dist="38100" dir="2700000" algn="tl" rotWithShape="0">
                    <a:schemeClr val="accent5">
                      <a:lumMod val="60000"/>
                      <a:lumOff val="40000"/>
                    </a:schemeClr>
                  </a:outerShdw>
                </a:effectLst>
              </a:rPr>
              <a:t>Wat is dit nu?</a:t>
            </a:r>
            <a:br>
              <a:rPr lang="nl-NL" sz="1600" b="1" cap="none" spc="0" dirty="0">
                <a:ln w="9525">
                  <a:solidFill>
                    <a:schemeClr val="bg1"/>
                  </a:solidFill>
                  <a:prstDash val="solid"/>
                </a:ln>
                <a:solidFill>
                  <a:schemeClr val="bg1">
                    <a:lumMod val="95000"/>
                    <a:lumOff val="5000"/>
                  </a:schemeClr>
                </a:solidFill>
                <a:effectLst>
                  <a:outerShdw blurRad="12700" dist="38100" dir="2700000" algn="tl" rotWithShape="0">
                    <a:schemeClr val="accent5">
                      <a:lumMod val="60000"/>
                      <a:lumOff val="40000"/>
                    </a:schemeClr>
                  </a:outerShdw>
                </a:effectLst>
              </a:rPr>
            </a:br>
            <a:r>
              <a:rPr lang="nl-NL" sz="1600" b="1" cap="none" spc="0" dirty="0">
                <a:ln w="9525">
                  <a:solidFill>
                    <a:schemeClr val="bg1"/>
                  </a:solidFill>
                  <a:prstDash val="solid"/>
                </a:ln>
                <a:solidFill>
                  <a:schemeClr val="bg1">
                    <a:lumMod val="95000"/>
                    <a:lumOff val="5000"/>
                  </a:schemeClr>
                </a:solidFill>
                <a:effectLst>
                  <a:outerShdw blurRad="12700" dist="38100" dir="2700000" algn="tl" rotWithShape="0">
                    <a:schemeClr val="accent5">
                      <a:lumMod val="60000"/>
                      <a:lumOff val="40000"/>
                    </a:schemeClr>
                  </a:outerShdw>
                </a:effectLst>
              </a:rPr>
              <a:t>Ik dacht dat we in Friesland waren, maar dit is toch niet de Friese taal?</a:t>
            </a:r>
            <a:br>
              <a:rPr lang="nl-NL" sz="1600" b="1" cap="none" spc="0" dirty="0">
                <a:ln w="9525">
                  <a:solidFill>
                    <a:schemeClr val="bg1"/>
                  </a:solidFill>
                  <a:prstDash val="solid"/>
                </a:ln>
                <a:solidFill>
                  <a:schemeClr val="bg1">
                    <a:lumMod val="95000"/>
                    <a:lumOff val="5000"/>
                  </a:schemeClr>
                </a:solidFill>
                <a:effectLst>
                  <a:outerShdw blurRad="12700" dist="38100" dir="2700000" algn="tl" rotWithShape="0">
                    <a:schemeClr val="accent5">
                      <a:lumMod val="60000"/>
                      <a:lumOff val="40000"/>
                    </a:schemeClr>
                  </a:outerShdw>
                </a:effectLst>
              </a:rPr>
            </a:br>
            <a:r>
              <a:rPr lang="nl-NL" sz="1600" b="1" cap="none" spc="0" dirty="0">
                <a:ln w="9525">
                  <a:solidFill>
                    <a:schemeClr val="bg1"/>
                  </a:solidFill>
                  <a:prstDash val="solid"/>
                </a:ln>
                <a:solidFill>
                  <a:schemeClr val="bg1">
                    <a:lumMod val="95000"/>
                    <a:lumOff val="5000"/>
                  </a:schemeClr>
                </a:solidFill>
                <a:effectLst>
                  <a:outerShdw blurRad="12700" dist="38100" dir="2700000" algn="tl" rotWithShape="0">
                    <a:schemeClr val="accent5">
                      <a:lumMod val="60000"/>
                      <a:lumOff val="40000"/>
                    </a:schemeClr>
                  </a:outerShdw>
                </a:effectLst>
              </a:rPr>
              <a:t>Dat klopt!</a:t>
            </a:r>
          </a:p>
          <a:p>
            <a:pPr algn="ctr"/>
            <a:r>
              <a:rPr lang="nl-NL" sz="1600" b="1" dirty="0">
                <a:ln w="9525">
                  <a:solidFill>
                    <a:schemeClr val="bg1"/>
                  </a:solidFill>
                  <a:prstDash val="solid"/>
                </a:ln>
                <a:solidFill>
                  <a:schemeClr val="bg1">
                    <a:lumMod val="95000"/>
                    <a:lumOff val="5000"/>
                  </a:schemeClr>
                </a:solidFill>
                <a:effectLst>
                  <a:outerShdw blurRad="12700" dist="38100" dir="2700000" algn="tl" rotWithShape="0">
                    <a:schemeClr val="accent5">
                      <a:lumMod val="60000"/>
                      <a:lumOff val="40000"/>
                    </a:schemeClr>
                  </a:outerShdw>
                </a:effectLst>
              </a:rPr>
              <a:t>Dit is JAPANS</a:t>
            </a:r>
            <a:endParaRPr lang="nl-NL" sz="1600" b="1" cap="none" spc="0" dirty="0">
              <a:ln w="9525">
                <a:solidFill>
                  <a:schemeClr val="bg1"/>
                </a:solidFill>
                <a:prstDash val="solid"/>
              </a:ln>
              <a:solidFill>
                <a:schemeClr val="bg1">
                  <a:lumMod val="95000"/>
                  <a:lumOff val="5000"/>
                </a:schemeClr>
              </a:solidFill>
              <a:effectLst>
                <a:outerShdw blurRad="12700" dist="38100" dir="2700000" algn="tl" rotWithShape="0">
                  <a:schemeClr val="accent5">
                    <a:lumMod val="60000"/>
                    <a:lumOff val="40000"/>
                  </a:schemeClr>
                </a:outerShdw>
              </a:effectLst>
            </a:endParaRPr>
          </a:p>
        </p:txBody>
      </p:sp>
      <p:pic>
        <p:nvPicPr>
          <p:cNvPr id="1030" name="Picture 6" descr="De bronafbeelding bekijken">
            <a:extLst>
              <a:ext uri="{FF2B5EF4-FFF2-40B4-BE49-F238E27FC236}">
                <a16:creationId xmlns:a16="http://schemas.microsoft.com/office/drawing/2014/main" id="{E115B408-1909-1DDA-6321-F89D50E496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41934" y="1594256"/>
            <a:ext cx="2270420" cy="2043053"/>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53C2E89E-C494-0B55-6F96-521C6628BF7E}"/>
              </a:ext>
            </a:extLst>
          </p:cNvPr>
          <p:cNvSpPr txBox="1"/>
          <p:nvPr/>
        </p:nvSpPr>
        <p:spPr>
          <a:xfrm>
            <a:off x="3530600" y="3251200"/>
            <a:ext cx="5731933" cy="646331"/>
          </a:xfrm>
          <a:prstGeom prst="rect">
            <a:avLst/>
          </a:prstGeom>
          <a:noFill/>
        </p:spPr>
        <p:txBody>
          <a:bodyPr wrap="square" rtlCol="0">
            <a:spAutoFit/>
          </a:bodyPr>
          <a:lstStyle/>
          <a:p>
            <a:r>
              <a:rPr lang="nl-NL" dirty="0"/>
              <a:t>Je kunt de Japanse  tekst kopiëren als je op de link klikt die naar Hulpblad 1 gaat.</a:t>
            </a:r>
          </a:p>
        </p:txBody>
      </p:sp>
      <p:sp>
        <p:nvSpPr>
          <p:cNvPr id="6" name="Tekstvak 5">
            <a:extLst>
              <a:ext uri="{FF2B5EF4-FFF2-40B4-BE49-F238E27FC236}">
                <a16:creationId xmlns:a16="http://schemas.microsoft.com/office/drawing/2014/main" id="{B5BD9BC6-4169-8618-5AD6-B239D6DB8EB5}"/>
              </a:ext>
            </a:extLst>
          </p:cNvPr>
          <p:cNvSpPr txBox="1"/>
          <p:nvPr/>
        </p:nvSpPr>
        <p:spPr>
          <a:xfrm>
            <a:off x="829733" y="5259254"/>
            <a:ext cx="10414000" cy="1200329"/>
          </a:xfrm>
          <a:prstGeom prst="rect">
            <a:avLst/>
          </a:prstGeom>
          <a:noFill/>
        </p:spPr>
        <p:txBody>
          <a:bodyPr wrap="square" rtlCol="0">
            <a:spAutoFit/>
          </a:bodyPr>
          <a:lstStyle/>
          <a:p>
            <a:pPr algn="ctr"/>
            <a:r>
              <a:rPr lang="nl-NL" sz="1200" b="1" dirty="0"/>
              <a:t>Je hebt nu kunnen lezen naar welke plaats we zijn gereden.</a:t>
            </a:r>
            <a:br>
              <a:rPr lang="nl-NL" sz="1200" b="1" dirty="0"/>
            </a:br>
            <a:r>
              <a:rPr lang="nl-NL" sz="1200" b="1" dirty="0"/>
              <a:t>Hoeveel kilometer hebben we vanaf Leeuwarden op de fiets afgelegd? </a:t>
            </a:r>
            <a:br>
              <a:rPr lang="nl-NL" sz="1200" b="1" dirty="0"/>
            </a:br>
            <a:r>
              <a:rPr lang="nl-NL" sz="1200" b="1" dirty="0"/>
              <a:t>Hoe lang doe je er over om de afstand naar deze plaats af te leggen op de fiets?</a:t>
            </a:r>
            <a:br>
              <a:rPr lang="nl-NL" sz="1200" b="1" dirty="0"/>
            </a:br>
            <a:r>
              <a:rPr lang="nl-NL" sz="1200" b="1" dirty="0"/>
              <a:t>Dat kun je uitzoeken met hulpblad 1 dat je op de site ziet staan.</a:t>
            </a:r>
            <a:br>
              <a:rPr lang="nl-NL" sz="1200" b="1" dirty="0"/>
            </a:br>
            <a:r>
              <a:rPr lang="nl-NL" sz="1200" b="1" dirty="0"/>
              <a:t>Doe dat eerst en druk daarna op de rode cirkel van de Japanse vlag om verder te gaan</a:t>
            </a:r>
            <a:br>
              <a:rPr lang="nl-NL" sz="1200" b="1" dirty="0"/>
            </a:br>
            <a:r>
              <a:rPr lang="nl-NL" sz="1200" b="1" dirty="0"/>
              <a:t>                                                    </a:t>
            </a:r>
          </a:p>
        </p:txBody>
      </p:sp>
      <p:pic>
        <p:nvPicPr>
          <p:cNvPr id="2" name="Picture 4" descr="De bronafbeelding bekijken">
            <a:extLst>
              <a:ext uri="{FF2B5EF4-FFF2-40B4-BE49-F238E27FC236}">
                <a16:creationId xmlns:a16="http://schemas.microsoft.com/office/drawing/2014/main" id="{49DE9C32-3B9C-5AB8-A0DB-7B6FA91CA3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7405"/>
            <a:ext cx="807156" cy="838200"/>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a:extLst>
              <a:ext uri="{FF2B5EF4-FFF2-40B4-BE49-F238E27FC236}">
                <a16:creationId xmlns:a16="http://schemas.microsoft.com/office/drawing/2014/main" id="{13DA6E94-FD04-12D8-3BC6-C616270F4BB0}"/>
              </a:ext>
            </a:extLst>
          </p:cNvPr>
          <p:cNvSpPr txBox="1"/>
          <p:nvPr/>
        </p:nvSpPr>
        <p:spPr>
          <a:xfrm>
            <a:off x="829733" y="338667"/>
            <a:ext cx="2023534" cy="307777"/>
          </a:xfrm>
          <a:prstGeom prst="rect">
            <a:avLst/>
          </a:prstGeom>
          <a:noFill/>
        </p:spPr>
        <p:txBody>
          <a:bodyPr wrap="square" rtlCol="0">
            <a:spAutoFit/>
          </a:bodyPr>
          <a:lstStyle/>
          <a:p>
            <a:r>
              <a:rPr lang="nl-NL" sz="1400" b="1" dirty="0">
                <a:solidFill>
                  <a:schemeClr val="bg1"/>
                </a:solidFill>
              </a:rPr>
              <a:t>Ik fiets naar…….</a:t>
            </a:r>
          </a:p>
        </p:txBody>
      </p:sp>
    </p:spTree>
    <p:extLst>
      <p:ext uri="{BB962C8B-B14F-4D97-AF65-F5344CB8AC3E}">
        <p14:creationId xmlns:p14="http://schemas.microsoft.com/office/powerpoint/2010/main" val="2085521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D7E99A11-A7E4-2713-7E33-CACB4FC79DD5}"/>
              </a:ext>
            </a:extLst>
          </p:cNvPr>
          <p:cNvSpPr/>
          <p:nvPr/>
        </p:nvSpPr>
        <p:spPr>
          <a:xfrm>
            <a:off x="3072137" y="0"/>
            <a:ext cx="5099474" cy="830997"/>
          </a:xfrm>
          <a:prstGeom prst="rect">
            <a:avLst/>
          </a:prstGeom>
          <a:noFill/>
        </p:spPr>
        <p:txBody>
          <a:bodyPr wrap="none" lIns="91440" tIns="45720" rIns="91440" bIns="45720">
            <a:spAutoFit/>
          </a:bodyPr>
          <a:lstStyle/>
          <a:p>
            <a:pPr algn="ctr"/>
            <a:r>
              <a:rPr lang="nl-NL" sz="2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En we zijn in</a:t>
            </a:r>
            <a:br>
              <a:rPr lang="nl-NL" sz="2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br>
            <a:r>
              <a:rPr lang="nl-NL" sz="2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Wieuwerd- </a:t>
            </a:r>
            <a:r>
              <a:rPr lang="nl-NL" sz="2400" b="1" cap="none" spc="0" dirty="0" err="1">
                <a:ln w="9525">
                  <a:solidFill>
                    <a:schemeClr val="bg1"/>
                  </a:solidFill>
                  <a:prstDash val="solid"/>
                </a:ln>
                <a:solidFill>
                  <a:schemeClr val="tx1"/>
                </a:solidFill>
                <a:effectLst>
                  <a:outerShdw blurRad="12700" dist="38100" dir="2700000" algn="tl" rotWithShape="0">
                    <a:schemeClr val="bg1">
                      <a:lumMod val="50000"/>
                    </a:schemeClr>
                  </a:outerShdw>
                </a:effectLst>
              </a:rPr>
              <a:t>Wiuwert</a:t>
            </a:r>
            <a:r>
              <a:rPr lang="nl-NL" sz="2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 (in het Fries)!!</a:t>
            </a:r>
          </a:p>
        </p:txBody>
      </p:sp>
      <p:sp>
        <p:nvSpPr>
          <p:cNvPr id="4" name="Rechthoek 3">
            <a:extLst>
              <a:ext uri="{FF2B5EF4-FFF2-40B4-BE49-F238E27FC236}">
                <a16:creationId xmlns:a16="http://schemas.microsoft.com/office/drawing/2014/main" id="{8B4E1B1C-F39D-2A1C-2CAD-980AA9D33689}"/>
              </a:ext>
            </a:extLst>
          </p:cNvPr>
          <p:cNvSpPr/>
          <p:nvPr/>
        </p:nvSpPr>
        <p:spPr>
          <a:xfrm>
            <a:off x="1251121" y="830997"/>
            <a:ext cx="8741497" cy="369332"/>
          </a:xfrm>
          <a:prstGeom prst="rect">
            <a:avLst/>
          </a:prstGeom>
          <a:noFill/>
        </p:spPr>
        <p:txBody>
          <a:bodyPr wrap="none" lIns="91440" tIns="45720" rIns="91440" bIns="45720">
            <a:spAutoFit/>
          </a:bodyPr>
          <a:lstStyle/>
          <a:p>
            <a:pPr algn="ctr"/>
            <a:r>
              <a:rPr lang="nl-NL"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En in Wieuwerd is een wereldwonder. Dat heb je kunnen lezen bij je vertaling</a:t>
            </a:r>
          </a:p>
        </p:txBody>
      </p:sp>
      <p:sp>
        <p:nvSpPr>
          <p:cNvPr id="5" name="Rechthoek 4">
            <a:extLst>
              <a:ext uri="{FF2B5EF4-FFF2-40B4-BE49-F238E27FC236}">
                <a16:creationId xmlns:a16="http://schemas.microsoft.com/office/drawing/2014/main" id="{6720785A-897C-881F-74D0-E5AF67084A4F}"/>
              </a:ext>
            </a:extLst>
          </p:cNvPr>
          <p:cNvSpPr/>
          <p:nvPr/>
        </p:nvSpPr>
        <p:spPr>
          <a:xfrm>
            <a:off x="1129293" y="973456"/>
            <a:ext cx="8985152" cy="923330"/>
          </a:xfrm>
          <a:prstGeom prst="rect">
            <a:avLst/>
          </a:prstGeom>
          <a:noFill/>
        </p:spPr>
        <p:txBody>
          <a:bodyPr wrap="none" lIns="91440" tIns="45720" rIns="91440" bIns="45720">
            <a:spAutoFit/>
          </a:bodyPr>
          <a:lstStyle/>
          <a:p>
            <a:pPr algn="ctr"/>
            <a:r>
              <a:rPr lang="nl-NL"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En dit is dat wereldwonder</a:t>
            </a:r>
          </a:p>
        </p:txBody>
      </p:sp>
      <p:pic>
        <p:nvPicPr>
          <p:cNvPr id="1026" name="Picture 2" descr="De bronafbeelding bekijken">
            <a:extLst>
              <a:ext uri="{FF2B5EF4-FFF2-40B4-BE49-F238E27FC236}">
                <a16:creationId xmlns:a16="http://schemas.microsoft.com/office/drawing/2014/main" id="{5D8B6931-4CB2-6FFE-581C-9CB2E8DE4F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867" y="1938993"/>
            <a:ext cx="6131983" cy="4083901"/>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AA8F5D79-28A7-106F-3665-57492BA102F6}"/>
              </a:ext>
            </a:extLst>
          </p:cNvPr>
          <p:cNvSpPr txBox="1"/>
          <p:nvPr/>
        </p:nvSpPr>
        <p:spPr>
          <a:xfrm>
            <a:off x="6546850" y="1786593"/>
            <a:ext cx="4958391" cy="4832092"/>
          </a:xfrm>
          <a:prstGeom prst="rect">
            <a:avLst/>
          </a:prstGeom>
          <a:noFill/>
        </p:spPr>
        <p:txBody>
          <a:bodyPr wrap="square" rtlCol="0">
            <a:spAutoFit/>
          </a:bodyPr>
          <a:lstStyle/>
          <a:p>
            <a:r>
              <a:rPr lang="nl-NL" sz="1400" b="1" dirty="0"/>
              <a:t>Huh… een kelder?</a:t>
            </a:r>
            <a:br>
              <a:rPr lang="nl-NL" sz="1400" b="1" dirty="0"/>
            </a:br>
            <a:r>
              <a:rPr lang="nl-NL" sz="1400" b="1" dirty="0"/>
              <a:t>Ja maar een kelder met 4 kisten waarin mummies liggen.</a:t>
            </a:r>
            <a:br>
              <a:rPr lang="nl-NL" sz="1400" b="1" dirty="0"/>
            </a:br>
            <a:r>
              <a:rPr lang="nl-NL" sz="1400" b="1" dirty="0"/>
              <a:t>Mummies? Ja, mummies. Dat </a:t>
            </a:r>
            <a:r>
              <a:rPr lang="nl-NL" sz="1400" b="1"/>
              <a:t>zijn hier overleden </a:t>
            </a:r>
            <a:r>
              <a:rPr lang="nl-NL" sz="1400" b="1" dirty="0"/>
              <a:t>mensen die niet zijn vergaan, maar op natuurlijke wijze zijn gemummificeerd – bewaard gebleven.</a:t>
            </a:r>
            <a:br>
              <a:rPr lang="nl-NL" sz="1400" b="1" dirty="0"/>
            </a:br>
            <a:r>
              <a:rPr lang="nl-NL" sz="1400" b="1" dirty="0"/>
              <a:t>Dat betekent dat er geen hulpmiddelen zijn gebruikt en dat ze toch mummie zijn geworden.</a:t>
            </a:r>
            <a:br>
              <a:rPr lang="nl-NL" sz="1400" b="1" dirty="0"/>
            </a:br>
            <a:br>
              <a:rPr lang="nl-NL" sz="1400" b="1" dirty="0"/>
            </a:br>
            <a:r>
              <a:rPr lang="nl-NL" sz="1400" b="1" dirty="0"/>
              <a:t>Niemand weet hoe dat kan.</a:t>
            </a:r>
            <a:br>
              <a:rPr lang="nl-NL" sz="1400" b="1" dirty="0"/>
            </a:br>
            <a:r>
              <a:rPr lang="nl-NL" sz="1400" b="1" dirty="0"/>
              <a:t>Ze hebben dode vogels aan het plafond gehangen (zie de foto) en ook die zijn gemummificeerd.</a:t>
            </a:r>
            <a:br>
              <a:rPr lang="nl-NL" sz="1400" b="1" dirty="0"/>
            </a:br>
            <a:br>
              <a:rPr lang="nl-NL" sz="1400" b="1" dirty="0"/>
            </a:br>
            <a:r>
              <a:rPr lang="nl-NL" sz="1400" b="1" dirty="0"/>
              <a:t>Hoe kan dat?</a:t>
            </a:r>
            <a:br>
              <a:rPr lang="nl-NL" sz="1400" b="1" dirty="0"/>
            </a:br>
            <a:r>
              <a:rPr lang="nl-NL" sz="1400" b="1" dirty="0"/>
              <a:t>Waarschijnlijk heeft het met de lucht in de kelder te maken en de manier waarop de kelder gelucht wordt.</a:t>
            </a:r>
            <a:br>
              <a:rPr lang="nl-NL" sz="1400" b="1" dirty="0"/>
            </a:br>
            <a:r>
              <a:rPr lang="nl-NL" sz="1400" b="1" dirty="0"/>
              <a:t>Maar niemand weet het zeker.</a:t>
            </a:r>
            <a:br>
              <a:rPr lang="nl-NL" sz="1400" b="1" dirty="0"/>
            </a:br>
            <a:br>
              <a:rPr lang="nl-NL" sz="1400" b="1" dirty="0"/>
            </a:br>
            <a:r>
              <a:rPr lang="nl-NL" sz="1400" b="1" dirty="0"/>
              <a:t>En wie liggen daar dan?</a:t>
            </a:r>
          </a:p>
          <a:p>
            <a:r>
              <a:rPr lang="nl-NL" sz="1400" b="1" dirty="0"/>
              <a:t>Dat kun je vinden onder deze link</a:t>
            </a:r>
            <a:br>
              <a:rPr lang="nl-NL" sz="1400" b="1" dirty="0"/>
            </a:br>
            <a:r>
              <a:rPr lang="nl-NL" sz="1400" b="1" dirty="0">
                <a:hlinkClick r:id="rId3">
                  <a:extLst>
                    <a:ext uri="{A12FA001-AC4F-418D-AE19-62706E023703}">
                      <ahyp:hlinkClr xmlns:ahyp="http://schemas.microsoft.com/office/drawing/2018/hyperlinkcolor" val="tx"/>
                    </a:ext>
                  </a:extLst>
                </a:hlinkClick>
              </a:rPr>
              <a:t>Mummiekelder |het geheim van </a:t>
            </a:r>
            <a:r>
              <a:rPr lang="nl-NL" sz="1400" b="1" dirty="0" err="1">
                <a:hlinkClick r:id="rId3">
                  <a:extLst>
                    <a:ext uri="{A12FA001-AC4F-418D-AE19-62706E023703}">
                      <ahyp:hlinkClr xmlns:ahyp="http://schemas.microsoft.com/office/drawing/2018/hyperlinkcolor" val="tx"/>
                    </a:ext>
                  </a:extLst>
                </a:hlinkClick>
              </a:rPr>
              <a:t>wiuwert</a:t>
            </a:r>
            <a:r>
              <a:rPr lang="nl-NL" sz="1400" b="1" dirty="0">
                <a:hlinkClick r:id="rId3">
                  <a:extLst>
                    <a:ext uri="{A12FA001-AC4F-418D-AE19-62706E023703}">
                      <ahyp:hlinkClr xmlns:ahyp="http://schemas.microsoft.com/office/drawing/2018/hyperlinkcolor" val="tx"/>
                    </a:ext>
                  </a:extLst>
                </a:hlinkClick>
              </a:rPr>
              <a:t> | Friesland | Nederland | Europa</a:t>
            </a:r>
            <a:endParaRPr lang="nl-NL" sz="1400" b="1" dirty="0"/>
          </a:p>
        </p:txBody>
      </p:sp>
      <p:pic>
        <p:nvPicPr>
          <p:cNvPr id="2" name="Picture 4" descr="De bronafbeelding bekijken">
            <a:extLst>
              <a:ext uri="{FF2B5EF4-FFF2-40B4-BE49-F238E27FC236}">
                <a16:creationId xmlns:a16="http://schemas.microsoft.com/office/drawing/2014/main" id="{8AA864BB-5C37-F7F8-86C3-7A35C37FF3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405"/>
            <a:ext cx="807156" cy="838200"/>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a:extLst>
              <a:ext uri="{FF2B5EF4-FFF2-40B4-BE49-F238E27FC236}">
                <a16:creationId xmlns:a16="http://schemas.microsoft.com/office/drawing/2014/main" id="{4BFDB6D5-53E7-0752-5044-0090E5562981}"/>
              </a:ext>
            </a:extLst>
          </p:cNvPr>
          <p:cNvSpPr txBox="1"/>
          <p:nvPr/>
        </p:nvSpPr>
        <p:spPr>
          <a:xfrm>
            <a:off x="807156" y="275062"/>
            <a:ext cx="1667933" cy="369332"/>
          </a:xfrm>
          <a:prstGeom prst="rect">
            <a:avLst/>
          </a:prstGeom>
          <a:noFill/>
        </p:spPr>
        <p:txBody>
          <a:bodyPr wrap="square" rtlCol="0">
            <a:spAutoFit/>
          </a:bodyPr>
          <a:lstStyle/>
          <a:p>
            <a:r>
              <a:rPr lang="nl-NL" b="1" dirty="0">
                <a:solidFill>
                  <a:schemeClr val="bg1"/>
                </a:solidFill>
              </a:rPr>
              <a:t>Wieuwerd!</a:t>
            </a:r>
          </a:p>
        </p:txBody>
      </p:sp>
    </p:spTree>
    <p:extLst>
      <p:ext uri="{BB962C8B-B14F-4D97-AF65-F5344CB8AC3E}">
        <p14:creationId xmlns:p14="http://schemas.microsoft.com/office/powerpoint/2010/main" val="1064746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594EA0BA-04A9-10C8-BC94-E0E446F73CF6}"/>
              </a:ext>
            </a:extLst>
          </p:cNvPr>
          <p:cNvSpPr/>
          <p:nvPr/>
        </p:nvSpPr>
        <p:spPr>
          <a:xfrm>
            <a:off x="3757752" y="0"/>
            <a:ext cx="3440365" cy="923330"/>
          </a:xfrm>
          <a:prstGeom prst="rect">
            <a:avLst/>
          </a:prstGeom>
          <a:noFill/>
        </p:spPr>
        <p:txBody>
          <a:bodyPr wrap="none" lIns="91440" tIns="45720" rIns="91440" bIns="45720">
            <a:spAutoFit/>
          </a:bodyPr>
          <a:lstStyle/>
          <a:p>
            <a:pPr algn="ctr"/>
            <a:r>
              <a:rPr lang="nl-NL"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Mummies</a:t>
            </a:r>
          </a:p>
        </p:txBody>
      </p:sp>
      <p:sp>
        <p:nvSpPr>
          <p:cNvPr id="3" name="Tekstvak 2">
            <a:extLst>
              <a:ext uri="{FF2B5EF4-FFF2-40B4-BE49-F238E27FC236}">
                <a16:creationId xmlns:a16="http://schemas.microsoft.com/office/drawing/2014/main" id="{7D21545B-6199-80A9-0EC1-232A08A2BA5B}"/>
              </a:ext>
            </a:extLst>
          </p:cNvPr>
          <p:cNvSpPr txBox="1"/>
          <p:nvPr/>
        </p:nvSpPr>
        <p:spPr>
          <a:xfrm>
            <a:off x="643466" y="790432"/>
            <a:ext cx="10905067" cy="646331"/>
          </a:xfrm>
          <a:prstGeom prst="rect">
            <a:avLst/>
          </a:prstGeom>
          <a:noFill/>
        </p:spPr>
        <p:txBody>
          <a:bodyPr wrap="square" rtlCol="0">
            <a:spAutoFit/>
          </a:bodyPr>
          <a:lstStyle/>
          <a:p>
            <a:r>
              <a:rPr lang="nl-NL" dirty="0"/>
              <a:t>Mummies komen overal op de wereld voor. De farao’s werden na hun overlijden behandeld met speciale middelen. De beroemdste mummie is de mummie van de Egyptische farao: (klik)</a:t>
            </a:r>
          </a:p>
        </p:txBody>
      </p:sp>
      <p:pic>
        <p:nvPicPr>
          <p:cNvPr id="2050" name="Picture 2" descr="De bronafbeelding bekijken">
            <a:extLst>
              <a:ext uri="{FF2B5EF4-FFF2-40B4-BE49-F238E27FC236}">
                <a16:creationId xmlns:a16="http://schemas.microsoft.com/office/drawing/2014/main" id="{8C30C8D8-3C9A-735E-20C3-C33ACAF495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458" y="1488533"/>
            <a:ext cx="2372042" cy="3162722"/>
          </a:xfrm>
          <a:prstGeom prst="rect">
            <a:avLst/>
          </a:prstGeom>
          <a:noFill/>
          <a:extLst>
            <a:ext uri="{909E8E84-426E-40DD-AFC4-6F175D3DCCD1}">
              <a14:hiddenFill xmlns:a14="http://schemas.microsoft.com/office/drawing/2010/main">
                <a:solidFill>
                  <a:srgbClr val="FFFFFF"/>
                </a:solidFill>
              </a14:hiddenFill>
            </a:ext>
          </a:extLst>
        </p:spPr>
      </p:pic>
      <p:sp>
        <p:nvSpPr>
          <p:cNvPr id="4" name="Rechthoek 3">
            <a:extLst>
              <a:ext uri="{FF2B5EF4-FFF2-40B4-BE49-F238E27FC236}">
                <a16:creationId xmlns:a16="http://schemas.microsoft.com/office/drawing/2014/main" id="{EB324241-C7F4-7BCC-B54A-80EB9A09523B}"/>
              </a:ext>
            </a:extLst>
          </p:cNvPr>
          <p:cNvSpPr/>
          <p:nvPr/>
        </p:nvSpPr>
        <p:spPr>
          <a:xfrm>
            <a:off x="4918861" y="1488533"/>
            <a:ext cx="5769529" cy="923330"/>
          </a:xfrm>
          <a:prstGeom prst="rect">
            <a:avLst/>
          </a:prstGeom>
          <a:noFill/>
        </p:spPr>
        <p:txBody>
          <a:bodyPr wrap="none" lIns="91440" tIns="45720" rIns="91440" bIns="45720">
            <a:spAutoFit/>
          </a:bodyPr>
          <a:lstStyle/>
          <a:p>
            <a:pPr algn="ctr"/>
            <a:r>
              <a:rPr lang="nl-NL" sz="5400" b="1" cap="none" spc="0" dirty="0">
                <a:ln w="6600">
                  <a:solidFill>
                    <a:schemeClr val="accent2"/>
                  </a:solidFill>
                  <a:prstDash val="solid"/>
                </a:ln>
                <a:solidFill>
                  <a:srgbClr val="FFFFFF"/>
                </a:solidFill>
                <a:effectLst>
                  <a:outerShdw dist="38100" dir="2700000" algn="tl" rotWithShape="0">
                    <a:schemeClr val="accent2"/>
                  </a:outerShdw>
                </a:effectLst>
              </a:rPr>
              <a:t>Toet </a:t>
            </a:r>
            <a:r>
              <a:rPr lang="nl-NL" sz="5400" b="1" cap="none" spc="0" dirty="0" err="1">
                <a:ln w="6600">
                  <a:solidFill>
                    <a:schemeClr val="accent2"/>
                  </a:solidFill>
                  <a:prstDash val="solid"/>
                </a:ln>
                <a:solidFill>
                  <a:srgbClr val="FFFFFF"/>
                </a:solidFill>
                <a:effectLst>
                  <a:outerShdw dist="38100" dir="2700000" algn="tl" rotWithShape="0">
                    <a:schemeClr val="accent2"/>
                  </a:outerShdw>
                </a:effectLst>
              </a:rPr>
              <a:t>Anch</a:t>
            </a:r>
            <a:r>
              <a:rPr lang="nl-NL" sz="5400" b="1" cap="none" spc="0" dirty="0">
                <a:ln w="6600">
                  <a:solidFill>
                    <a:schemeClr val="accent2"/>
                  </a:solidFill>
                  <a:prstDash val="solid"/>
                </a:ln>
                <a:solidFill>
                  <a:srgbClr val="FFFFFF"/>
                </a:solidFill>
                <a:effectLst>
                  <a:outerShdw dist="38100" dir="2700000" algn="tl" rotWithShape="0">
                    <a:schemeClr val="accent2"/>
                  </a:outerShdw>
                </a:effectLst>
              </a:rPr>
              <a:t> Amon</a:t>
            </a:r>
          </a:p>
        </p:txBody>
      </p:sp>
      <p:sp>
        <p:nvSpPr>
          <p:cNvPr id="6" name="Tekstvak 5">
            <a:extLst>
              <a:ext uri="{FF2B5EF4-FFF2-40B4-BE49-F238E27FC236}">
                <a16:creationId xmlns:a16="http://schemas.microsoft.com/office/drawing/2014/main" id="{79AD3931-F001-78FC-B9D1-CF14E67304A8}"/>
              </a:ext>
            </a:extLst>
          </p:cNvPr>
          <p:cNvSpPr txBox="1"/>
          <p:nvPr/>
        </p:nvSpPr>
        <p:spPr>
          <a:xfrm>
            <a:off x="4676246" y="2299336"/>
            <a:ext cx="7146139" cy="646331"/>
          </a:xfrm>
          <a:prstGeom prst="rect">
            <a:avLst/>
          </a:prstGeom>
          <a:noFill/>
        </p:spPr>
        <p:txBody>
          <a:bodyPr wrap="square">
            <a:spAutoFit/>
          </a:bodyPr>
          <a:lstStyle/>
          <a:p>
            <a:r>
              <a:rPr lang="nl-NL" dirty="0">
                <a:hlinkClick r:id="rId3"/>
              </a:rPr>
              <a:t>43. Het hiernamaals in het Egyptische dodenboek. – YouTube</a:t>
            </a:r>
            <a:br>
              <a:rPr lang="nl-NL" dirty="0"/>
            </a:br>
            <a:r>
              <a:rPr lang="nl-NL" dirty="0"/>
              <a:t>Klik op de link hierboven</a:t>
            </a:r>
          </a:p>
        </p:txBody>
      </p:sp>
      <p:pic>
        <p:nvPicPr>
          <p:cNvPr id="2064" name="Picture 16" descr="De bronafbeelding bekijken">
            <a:extLst>
              <a:ext uri="{FF2B5EF4-FFF2-40B4-BE49-F238E27FC236}">
                <a16:creationId xmlns:a16="http://schemas.microsoft.com/office/drawing/2014/main" id="{A73F9FF6-0170-17E1-13BE-C6AE98C999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8861" y="3182102"/>
            <a:ext cx="3400657" cy="316272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Object 9">
            <a:extLst>
              <a:ext uri="{FF2B5EF4-FFF2-40B4-BE49-F238E27FC236}">
                <a16:creationId xmlns:a16="http://schemas.microsoft.com/office/drawing/2014/main" id="{7B28C378-5A54-4931-FC7A-BC9E8B8906B0}"/>
              </a:ext>
            </a:extLst>
          </p:cNvPr>
          <p:cNvGraphicFramePr>
            <a:graphicFrameLocks noChangeAspect="1"/>
          </p:cNvGraphicFramePr>
          <p:nvPr>
            <p:extLst>
              <p:ext uri="{D42A27DB-BD31-4B8C-83A1-F6EECF244321}">
                <p14:modId xmlns:p14="http://schemas.microsoft.com/office/powerpoint/2010/main" val="65606359"/>
              </p:ext>
            </p:extLst>
          </p:nvPr>
        </p:nvGraphicFramePr>
        <p:xfrm>
          <a:off x="8319518" y="3182101"/>
          <a:ext cx="2237949" cy="3162722"/>
        </p:xfrm>
        <a:graphic>
          <a:graphicData uri="http://schemas.openxmlformats.org/presentationml/2006/ole">
            <mc:AlternateContent xmlns:mc="http://schemas.openxmlformats.org/markup-compatibility/2006">
              <mc:Choice xmlns:v="urn:schemas-microsoft-com:vml" Requires="v">
                <p:oleObj name="Bitmap Image" r:id="rId5" imgW="2305080" imgH="3257640" progId="PBrush">
                  <p:embed/>
                </p:oleObj>
              </mc:Choice>
              <mc:Fallback>
                <p:oleObj name="Bitmap Image" r:id="rId5" imgW="2305080" imgH="3257640" progId="PBrush">
                  <p:embed/>
                  <p:pic>
                    <p:nvPicPr>
                      <p:cNvPr id="10" name="Object 9">
                        <a:extLst>
                          <a:ext uri="{FF2B5EF4-FFF2-40B4-BE49-F238E27FC236}">
                            <a16:creationId xmlns:a16="http://schemas.microsoft.com/office/drawing/2014/main" id="{7B28C378-5A54-4931-FC7A-BC9E8B8906B0}"/>
                          </a:ext>
                        </a:extLst>
                      </p:cNvPr>
                      <p:cNvPicPr/>
                      <p:nvPr/>
                    </p:nvPicPr>
                    <p:blipFill>
                      <a:blip r:embed="rId6"/>
                      <a:stretch>
                        <a:fillRect/>
                      </a:stretch>
                    </p:blipFill>
                    <p:spPr>
                      <a:xfrm>
                        <a:off x="8319518" y="3182101"/>
                        <a:ext cx="2237949" cy="3162722"/>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4C91EAB4-7341-C0E0-5370-D49999DFDF1B}"/>
              </a:ext>
            </a:extLst>
          </p:cNvPr>
          <p:cNvGraphicFramePr>
            <a:graphicFrameLocks noChangeAspect="1"/>
          </p:cNvGraphicFramePr>
          <p:nvPr>
            <p:extLst>
              <p:ext uri="{D42A27DB-BD31-4B8C-83A1-F6EECF244321}">
                <p14:modId xmlns:p14="http://schemas.microsoft.com/office/powerpoint/2010/main" val="1102059635"/>
              </p:ext>
            </p:extLst>
          </p:nvPr>
        </p:nvGraphicFramePr>
        <p:xfrm>
          <a:off x="10557467" y="3182101"/>
          <a:ext cx="1426325" cy="3162722"/>
        </p:xfrm>
        <a:graphic>
          <a:graphicData uri="http://schemas.openxmlformats.org/presentationml/2006/ole">
            <mc:AlternateContent xmlns:mc="http://schemas.openxmlformats.org/markup-compatibility/2006">
              <mc:Choice xmlns:v="urn:schemas-microsoft-com:vml" Requires="v">
                <p:oleObj name="Bitmap Image" r:id="rId7" imgW="1971720" imgH="4371840" progId="PBrush">
                  <p:embed/>
                </p:oleObj>
              </mc:Choice>
              <mc:Fallback>
                <p:oleObj name="Bitmap Image" r:id="rId7" imgW="1971720" imgH="4371840" progId="PBrush">
                  <p:embed/>
                  <p:pic>
                    <p:nvPicPr>
                      <p:cNvPr id="11" name="Object 10">
                        <a:extLst>
                          <a:ext uri="{FF2B5EF4-FFF2-40B4-BE49-F238E27FC236}">
                            <a16:creationId xmlns:a16="http://schemas.microsoft.com/office/drawing/2014/main" id="{4C91EAB4-7341-C0E0-5370-D49999DFDF1B}"/>
                          </a:ext>
                        </a:extLst>
                      </p:cNvPr>
                      <p:cNvPicPr/>
                      <p:nvPr/>
                    </p:nvPicPr>
                    <p:blipFill>
                      <a:blip r:embed="rId8"/>
                      <a:stretch>
                        <a:fillRect/>
                      </a:stretch>
                    </p:blipFill>
                    <p:spPr>
                      <a:xfrm>
                        <a:off x="10557467" y="3182101"/>
                        <a:ext cx="1426325" cy="3162722"/>
                      </a:xfrm>
                      <a:prstGeom prst="rect">
                        <a:avLst/>
                      </a:prstGeom>
                    </p:spPr>
                  </p:pic>
                </p:oleObj>
              </mc:Fallback>
            </mc:AlternateContent>
          </a:graphicData>
        </a:graphic>
      </p:graphicFrame>
      <p:sp>
        <p:nvSpPr>
          <p:cNvPr id="12" name="Tekstvak 11">
            <a:extLst>
              <a:ext uri="{FF2B5EF4-FFF2-40B4-BE49-F238E27FC236}">
                <a16:creationId xmlns:a16="http://schemas.microsoft.com/office/drawing/2014/main" id="{9D8CB6B9-A052-9989-A40F-92F61D65879C}"/>
              </a:ext>
            </a:extLst>
          </p:cNvPr>
          <p:cNvSpPr txBox="1"/>
          <p:nvPr/>
        </p:nvSpPr>
        <p:spPr>
          <a:xfrm>
            <a:off x="4918861" y="6468533"/>
            <a:ext cx="7146139" cy="276999"/>
          </a:xfrm>
          <a:prstGeom prst="rect">
            <a:avLst/>
          </a:prstGeom>
          <a:noFill/>
        </p:spPr>
        <p:txBody>
          <a:bodyPr wrap="square" rtlCol="0">
            <a:spAutoFit/>
          </a:bodyPr>
          <a:lstStyle/>
          <a:p>
            <a:r>
              <a:rPr lang="nl-NL" sz="1200" dirty="0"/>
              <a:t>Kies één van de goden uit. Teken hem na en zoek waarvoor hij </a:t>
            </a:r>
            <a:r>
              <a:rPr lang="nl-NL" sz="1200"/>
              <a:t>/zij een </a:t>
            </a:r>
            <a:r>
              <a:rPr lang="nl-NL" sz="1200" dirty="0"/>
              <a:t>god was in Egypte.</a:t>
            </a:r>
          </a:p>
        </p:txBody>
      </p:sp>
      <p:sp>
        <p:nvSpPr>
          <p:cNvPr id="7" name="Tekstvak 6">
            <a:extLst>
              <a:ext uri="{FF2B5EF4-FFF2-40B4-BE49-F238E27FC236}">
                <a16:creationId xmlns:a16="http://schemas.microsoft.com/office/drawing/2014/main" id="{9947A1DB-0879-538F-52F0-1A1F853646B7}"/>
              </a:ext>
            </a:extLst>
          </p:cNvPr>
          <p:cNvSpPr txBox="1"/>
          <p:nvPr/>
        </p:nvSpPr>
        <p:spPr>
          <a:xfrm>
            <a:off x="836683" y="4797191"/>
            <a:ext cx="3203433" cy="461665"/>
          </a:xfrm>
          <a:prstGeom prst="rect">
            <a:avLst/>
          </a:prstGeom>
          <a:noFill/>
        </p:spPr>
        <p:txBody>
          <a:bodyPr wrap="square">
            <a:spAutoFit/>
          </a:bodyPr>
          <a:lstStyle/>
          <a:p>
            <a:r>
              <a:rPr lang="nl-NL" sz="1200" dirty="0">
                <a:solidFill>
                  <a:srgbClr val="FFFF00"/>
                </a:solidFill>
                <a:hlinkClick r:id="rId9">
                  <a:extLst>
                    <a:ext uri="{A12FA001-AC4F-418D-AE19-62706E023703}">
                      <ahyp:hlinkClr xmlns:ahyp="http://schemas.microsoft.com/office/drawing/2018/hyperlinkcolor" val="tx"/>
                    </a:ext>
                  </a:extLst>
                </a:hlinkClick>
              </a:rPr>
              <a:t>Top 10 Mysterieuze Ontdekkingen In Egypte - YouTube</a:t>
            </a:r>
            <a:endParaRPr lang="nl-NL" sz="1200" dirty="0">
              <a:solidFill>
                <a:srgbClr val="FFFF00"/>
              </a:solidFill>
            </a:endParaRPr>
          </a:p>
        </p:txBody>
      </p:sp>
      <p:sp>
        <p:nvSpPr>
          <p:cNvPr id="8" name="Tekstvak 7">
            <a:extLst>
              <a:ext uri="{FF2B5EF4-FFF2-40B4-BE49-F238E27FC236}">
                <a16:creationId xmlns:a16="http://schemas.microsoft.com/office/drawing/2014/main" id="{C0D586B2-0155-529E-F59E-37D33CB788A3}"/>
              </a:ext>
            </a:extLst>
          </p:cNvPr>
          <p:cNvSpPr txBox="1"/>
          <p:nvPr/>
        </p:nvSpPr>
        <p:spPr>
          <a:xfrm>
            <a:off x="1012389" y="5620925"/>
            <a:ext cx="2311400" cy="646331"/>
          </a:xfrm>
          <a:prstGeom prst="rect">
            <a:avLst/>
          </a:prstGeom>
          <a:noFill/>
        </p:spPr>
        <p:txBody>
          <a:bodyPr wrap="square">
            <a:spAutoFit/>
          </a:bodyPr>
          <a:lstStyle/>
          <a:p>
            <a:r>
              <a:rPr lang="nl-NL" sz="1200" dirty="0">
                <a:solidFill>
                  <a:srgbClr val="FFFF00"/>
                </a:solidFill>
                <a:hlinkClick r:id="rId10">
                  <a:extLst>
                    <a:ext uri="{A12FA001-AC4F-418D-AE19-62706E023703}">
                      <ahyp:hlinkClr xmlns:ahyp="http://schemas.microsoft.com/office/drawing/2018/hyperlinkcolor" val="tx"/>
                    </a:ext>
                  </a:extLst>
                </a:hlinkClick>
              </a:rPr>
              <a:t>Mummificeren | Dat-kan-toch-anders-man | Het Klokhuis - YouTube</a:t>
            </a:r>
            <a:endParaRPr lang="nl-NL" sz="1200" dirty="0">
              <a:solidFill>
                <a:srgbClr val="FFFF00"/>
              </a:solidFill>
            </a:endParaRPr>
          </a:p>
        </p:txBody>
      </p:sp>
      <p:pic>
        <p:nvPicPr>
          <p:cNvPr id="5" name="Picture 4" descr="De bronafbeelding bekijken">
            <a:extLst>
              <a:ext uri="{FF2B5EF4-FFF2-40B4-BE49-F238E27FC236}">
                <a16:creationId xmlns:a16="http://schemas.microsoft.com/office/drawing/2014/main" id="{3FE6310E-0ED8-1D21-7602-9D6ABB00AAF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17405"/>
            <a:ext cx="807156" cy="838200"/>
          </a:xfrm>
          <a:prstGeom prst="rect">
            <a:avLst/>
          </a:prstGeom>
          <a:noFill/>
          <a:extLst>
            <a:ext uri="{909E8E84-426E-40DD-AFC4-6F175D3DCCD1}">
              <a14:hiddenFill xmlns:a14="http://schemas.microsoft.com/office/drawing/2010/main">
                <a:solidFill>
                  <a:srgbClr val="FFFFFF"/>
                </a:solidFill>
              </a14:hiddenFill>
            </a:ext>
          </a:extLst>
        </p:spPr>
      </p:pic>
      <p:sp>
        <p:nvSpPr>
          <p:cNvPr id="9" name="Tekstvak 8">
            <a:extLst>
              <a:ext uri="{FF2B5EF4-FFF2-40B4-BE49-F238E27FC236}">
                <a16:creationId xmlns:a16="http://schemas.microsoft.com/office/drawing/2014/main" id="{FCEE4117-0791-FF55-BD8F-01B23EE2123C}"/>
              </a:ext>
            </a:extLst>
          </p:cNvPr>
          <p:cNvSpPr txBox="1"/>
          <p:nvPr/>
        </p:nvSpPr>
        <p:spPr>
          <a:xfrm>
            <a:off x="836683" y="304800"/>
            <a:ext cx="2638817" cy="276999"/>
          </a:xfrm>
          <a:prstGeom prst="rect">
            <a:avLst/>
          </a:prstGeom>
          <a:noFill/>
        </p:spPr>
        <p:txBody>
          <a:bodyPr wrap="square" rtlCol="0">
            <a:spAutoFit/>
          </a:bodyPr>
          <a:lstStyle/>
          <a:p>
            <a:r>
              <a:rPr lang="nl-NL" sz="1200" b="1" dirty="0">
                <a:solidFill>
                  <a:schemeClr val="bg1"/>
                </a:solidFill>
              </a:rPr>
              <a:t>Uitstapje naar Egypte</a:t>
            </a:r>
          </a:p>
        </p:txBody>
      </p:sp>
    </p:spTree>
    <p:extLst>
      <p:ext uri="{BB962C8B-B14F-4D97-AF65-F5344CB8AC3E}">
        <p14:creationId xmlns:p14="http://schemas.microsoft.com/office/powerpoint/2010/main" val="846205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6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EFB97DD6-3C36-1812-B2CE-38A4E466CD6A}"/>
              </a:ext>
            </a:extLst>
          </p:cNvPr>
          <p:cNvSpPr txBox="1"/>
          <p:nvPr/>
        </p:nvSpPr>
        <p:spPr>
          <a:xfrm>
            <a:off x="833225" y="74781"/>
            <a:ext cx="10137224" cy="4524315"/>
          </a:xfrm>
          <a:prstGeom prst="rect">
            <a:avLst/>
          </a:prstGeom>
          <a:noFill/>
        </p:spPr>
        <p:txBody>
          <a:bodyPr wrap="square" rtlCol="0">
            <a:spAutoFit/>
          </a:bodyPr>
          <a:lstStyle/>
          <a:p>
            <a:r>
              <a:rPr lang="nl-NL" b="1" dirty="0">
                <a:solidFill>
                  <a:srgbClr val="0070C0"/>
                </a:solidFill>
              </a:rPr>
              <a:t>Ik fiets van Wieuwerd naar DOKKUM.</a:t>
            </a:r>
          </a:p>
          <a:p>
            <a:r>
              <a:rPr lang="nl-NL" b="1" dirty="0">
                <a:solidFill>
                  <a:srgbClr val="0070C0"/>
                </a:solidFill>
              </a:rPr>
              <a:t>Zoek met Routenet.nl op hoeveel kilometer Dokkum van Wieuwerd ligt.</a:t>
            </a:r>
            <a:br>
              <a:rPr lang="nl-NL" b="1" dirty="0">
                <a:solidFill>
                  <a:srgbClr val="0070C0"/>
                </a:solidFill>
              </a:rPr>
            </a:br>
            <a:r>
              <a:rPr lang="nl-NL" b="1" dirty="0">
                <a:solidFill>
                  <a:srgbClr val="0070C0"/>
                </a:solidFill>
              </a:rPr>
              <a:t>Je fietst 15 km per uur, als je geen tegenwind hebt en een half uur rust.</a:t>
            </a:r>
          </a:p>
          <a:p>
            <a:r>
              <a:rPr lang="nl-NL" b="1" dirty="0">
                <a:solidFill>
                  <a:srgbClr val="0070C0"/>
                </a:solidFill>
              </a:rPr>
              <a:t>Hoelang doe je over de tocht? Reken dat uit! </a:t>
            </a:r>
            <a:br>
              <a:rPr lang="nl-NL" b="1" dirty="0">
                <a:solidFill>
                  <a:srgbClr val="0070C0"/>
                </a:solidFill>
              </a:rPr>
            </a:br>
            <a:endParaRPr lang="nl-NL" dirty="0"/>
          </a:p>
          <a:p>
            <a:endParaRPr lang="nl-NL" dirty="0"/>
          </a:p>
          <a:p>
            <a:endParaRPr lang="nl-NL" dirty="0"/>
          </a:p>
          <a:p>
            <a:endParaRPr lang="nl-NL" dirty="0"/>
          </a:p>
          <a:p>
            <a:endParaRPr lang="nl-NL" dirty="0"/>
          </a:p>
          <a:p>
            <a:endParaRPr lang="nl-NL" dirty="0"/>
          </a:p>
          <a:p>
            <a:endParaRPr lang="nl-NL" dirty="0"/>
          </a:p>
          <a:p>
            <a:endParaRPr lang="nl-NL" dirty="0"/>
          </a:p>
          <a:p>
            <a:r>
              <a:rPr lang="nl-NL" b="1" dirty="0"/>
              <a:t>De Dokkumers hebben een bijnaam. Ze worden/werden de Dokkumer Garnalen genoemd.</a:t>
            </a:r>
            <a:br>
              <a:rPr lang="nl-NL" b="1" dirty="0"/>
            </a:br>
            <a:r>
              <a:rPr lang="nl-NL" b="1" dirty="0"/>
              <a:t>Lees hier waarom.</a:t>
            </a:r>
            <a:br>
              <a:rPr lang="nl-NL" b="1" dirty="0"/>
            </a:br>
            <a:r>
              <a:rPr lang="nl-NL" b="1" dirty="0">
                <a:solidFill>
                  <a:srgbClr val="FFFF00"/>
                </a:solidFill>
                <a:hlinkClick r:id="rId2">
                  <a:extLst>
                    <a:ext uri="{A12FA001-AC4F-418D-AE19-62706E023703}">
                      <ahyp:hlinkClr xmlns:ahyp="http://schemas.microsoft.com/office/drawing/2018/hyperlinkcolor" val="tx"/>
                    </a:ext>
                  </a:extLst>
                </a:hlinkClick>
              </a:rPr>
              <a:t>De </a:t>
            </a:r>
            <a:r>
              <a:rPr lang="nl-NL" b="1" dirty="0" err="1">
                <a:solidFill>
                  <a:srgbClr val="FFFF00"/>
                </a:solidFill>
                <a:hlinkClick r:id="rId2">
                  <a:extLst>
                    <a:ext uri="{A12FA001-AC4F-418D-AE19-62706E023703}">
                      <ahyp:hlinkClr xmlns:ahyp="http://schemas.microsoft.com/office/drawing/2018/hyperlinkcolor" val="tx"/>
                    </a:ext>
                  </a:extLst>
                </a:hlinkClick>
              </a:rPr>
              <a:t>Granaet</a:t>
            </a:r>
            <a:r>
              <a:rPr lang="nl-NL" b="1" dirty="0">
                <a:solidFill>
                  <a:srgbClr val="FFFF00"/>
                </a:solidFill>
                <a:hlinkClick r:id="rId2">
                  <a:extLst>
                    <a:ext uri="{A12FA001-AC4F-418D-AE19-62706E023703}">
                      <ahyp:hlinkClr xmlns:ahyp="http://schemas.microsoft.com/office/drawing/2018/hyperlinkcolor" val="tx"/>
                    </a:ext>
                  </a:extLst>
                </a:hlinkClick>
              </a:rPr>
              <a:t> - Dokkum</a:t>
            </a:r>
            <a:endParaRPr lang="nl-NL" b="1" dirty="0">
              <a:solidFill>
                <a:srgbClr val="FFFF00"/>
              </a:solidFill>
            </a:endParaRPr>
          </a:p>
        </p:txBody>
      </p:sp>
      <p:pic>
        <p:nvPicPr>
          <p:cNvPr id="3074" name="Picture 2" descr="Frederik Hendrik - Historische personen - Rijksstudio - Rijksmuseum">
            <a:extLst>
              <a:ext uri="{FF2B5EF4-FFF2-40B4-BE49-F238E27FC236}">
                <a16:creationId xmlns:a16="http://schemas.microsoft.com/office/drawing/2014/main" id="{861B1F13-A005-4486-7C76-3D5CFDB46C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7657" y="4621653"/>
            <a:ext cx="1411182" cy="1968599"/>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D3632D47-03AF-D2F5-BEA6-6E3EDCFB72D6}"/>
              </a:ext>
            </a:extLst>
          </p:cNvPr>
          <p:cNvSpPr txBox="1"/>
          <p:nvPr/>
        </p:nvSpPr>
        <p:spPr>
          <a:xfrm>
            <a:off x="2785934" y="4599096"/>
            <a:ext cx="6798734" cy="1600438"/>
          </a:xfrm>
          <a:prstGeom prst="rect">
            <a:avLst/>
          </a:prstGeom>
          <a:noFill/>
        </p:spPr>
        <p:txBody>
          <a:bodyPr wrap="square" rtlCol="0">
            <a:spAutoFit/>
          </a:bodyPr>
          <a:lstStyle/>
          <a:p>
            <a:r>
              <a:rPr lang="nl-NL" sz="1400" b="1" dirty="0">
                <a:solidFill>
                  <a:srgbClr val="FFFF00"/>
                </a:solidFill>
              </a:rPr>
              <a:t>In het stuk dat je gelezen hebt, wordt deze man genoemd.</a:t>
            </a:r>
            <a:br>
              <a:rPr lang="nl-NL" sz="1400" b="1" dirty="0">
                <a:solidFill>
                  <a:srgbClr val="FFFF00"/>
                </a:solidFill>
              </a:rPr>
            </a:br>
            <a:r>
              <a:rPr lang="nl-NL" sz="1400" b="1" dirty="0">
                <a:solidFill>
                  <a:srgbClr val="FFFF00"/>
                </a:solidFill>
              </a:rPr>
              <a:t>Hoe heette hij?</a:t>
            </a:r>
            <a:br>
              <a:rPr lang="nl-NL" sz="1400" b="1" dirty="0">
                <a:solidFill>
                  <a:srgbClr val="FFFF00"/>
                </a:solidFill>
              </a:rPr>
            </a:br>
            <a:r>
              <a:rPr lang="nl-NL" sz="1400" b="1" dirty="0">
                <a:solidFill>
                  <a:srgbClr val="FFFF00"/>
                </a:solidFill>
              </a:rPr>
              <a:t>Hij had net als de Dokkumers een bijnaam.</a:t>
            </a:r>
            <a:br>
              <a:rPr lang="nl-NL" sz="1400" b="1" dirty="0">
                <a:solidFill>
                  <a:srgbClr val="FFFF00"/>
                </a:solidFill>
              </a:rPr>
            </a:br>
            <a:r>
              <a:rPr lang="nl-NL" sz="1400" b="1" dirty="0">
                <a:solidFill>
                  <a:srgbClr val="FFFF00"/>
                </a:solidFill>
              </a:rPr>
              <a:t>Welke bijnaam had hij en waarom werd hij zo genoemd? Zoek dat op.</a:t>
            </a:r>
            <a:br>
              <a:rPr lang="nl-NL" sz="1400" b="1" dirty="0">
                <a:solidFill>
                  <a:srgbClr val="FFFF00"/>
                </a:solidFill>
              </a:rPr>
            </a:br>
            <a:r>
              <a:rPr lang="nl-NL" sz="1400" b="1" dirty="0">
                <a:solidFill>
                  <a:srgbClr val="FFFF00"/>
                </a:solidFill>
              </a:rPr>
              <a:t>Zoek eens uit wie zijn vader was en wat die heeft betekend voor Nederland. Ook hij had meerdere bijnamen. Weet je welke?</a:t>
            </a:r>
            <a:br>
              <a:rPr lang="nl-NL" sz="1400" b="1" dirty="0">
                <a:solidFill>
                  <a:srgbClr val="FFFF00"/>
                </a:solidFill>
              </a:rPr>
            </a:br>
            <a:r>
              <a:rPr lang="nl-NL" sz="1400" b="1" dirty="0">
                <a:solidFill>
                  <a:srgbClr val="FFFF00"/>
                </a:solidFill>
              </a:rPr>
              <a:t>Zoek dat uit. Schrijf de gevonden antwoorden op.</a:t>
            </a:r>
          </a:p>
        </p:txBody>
      </p:sp>
      <p:pic>
        <p:nvPicPr>
          <p:cNvPr id="3076" name="Picture 4">
            <a:extLst>
              <a:ext uri="{FF2B5EF4-FFF2-40B4-BE49-F238E27FC236}">
                <a16:creationId xmlns:a16="http://schemas.microsoft.com/office/drawing/2014/main" id="{8EF04C41-FFBC-4F99-777D-B789D6A38B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73629" y="4415229"/>
            <a:ext cx="1411181" cy="204178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De bronafbeelding bekijken">
            <a:extLst>
              <a:ext uri="{FF2B5EF4-FFF2-40B4-BE49-F238E27FC236}">
                <a16:creationId xmlns:a16="http://schemas.microsoft.com/office/drawing/2014/main" id="{177E6609-21B1-E6EB-2F95-BAC2BF73A7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5458" y="1371599"/>
            <a:ext cx="1021237" cy="1964267"/>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512DBE7A-0983-8315-78F7-18BA226522C7}"/>
              </a:ext>
            </a:extLst>
          </p:cNvPr>
          <p:cNvSpPr txBox="1"/>
          <p:nvPr/>
        </p:nvSpPr>
        <p:spPr>
          <a:xfrm>
            <a:off x="2398839" y="1242456"/>
            <a:ext cx="4749914" cy="2154436"/>
          </a:xfrm>
          <a:prstGeom prst="rect">
            <a:avLst/>
          </a:prstGeom>
          <a:noFill/>
        </p:spPr>
        <p:txBody>
          <a:bodyPr wrap="square" rtlCol="0">
            <a:spAutoFit/>
          </a:bodyPr>
          <a:lstStyle/>
          <a:p>
            <a:r>
              <a:rPr lang="nl-NL" sz="1200" b="1" dirty="0">
                <a:solidFill>
                  <a:schemeClr val="bg1"/>
                </a:solidFill>
              </a:rPr>
              <a:t>Als deze man nog zou leven, zou hij geen fijne herinneringen aan Dokkum hebben overgehouden. </a:t>
            </a:r>
            <a:br>
              <a:rPr lang="nl-NL" sz="1200" b="1" dirty="0">
                <a:solidFill>
                  <a:schemeClr val="bg1"/>
                </a:solidFill>
              </a:rPr>
            </a:br>
            <a:r>
              <a:rPr lang="nl-NL" sz="1200" b="1" dirty="0">
                <a:solidFill>
                  <a:schemeClr val="bg1"/>
                </a:solidFill>
              </a:rPr>
              <a:t>Hij kwam naar Friesland om te vertellen over het Christendom. </a:t>
            </a:r>
            <a:br>
              <a:rPr lang="nl-NL" sz="1200" b="1" dirty="0">
                <a:solidFill>
                  <a:schemeClr val="bg1"/>
                </a:solidFill>
              </a:rPr>
            </a:br>
            <a:r>
              <a:rPr lang="nl-NL" sz="1200" b="1" dirty="0">
                <a:solidFill>
                  <a:schemeClr val="bg1"/>
                </a:solidFill>
              </a:rPr>
              <a:t>Daar hadden de toenmalige inwoners van Friesland niet veel mee op.</a:t>
            </a:r>
            <a:br>
              <a:rPr lang="nl-NL" sz="1200" b="1" dirty="0">
                <a:solidFill>
                  <a:schemeClr val="bg1"/>
                </a:solidFill>
              </a:rPr>
            </a:br>
            <a:r>
              <a:rPr lang="nl-NL" sz="1200" b="1" dirty="0">
                <a:solidFill>
                  <a:schemeClr val="bg1"/>
                </a:solidFill>
              </a:rPr>
              <a:t>Ze werden heel erg boos en toen? </a:t>
            </a:r>
            <a:br>
              <a:rPr lang="nl-NL" sz="1200" b="1" dirty="0">
                <a:solidFill>
                  <a:schemeClr val="bg1"/>
                </a:solidFill>
              </a:rPr>
            </a:br>
            <a:r>
              <a:rPr lang="nl-NL" sz="1200" b="1" dirty="0">
                <a:solidFill>
                  <a:schemeClr val="bg1"/>
                </a:solidFill>
              </a:rPr>
              <a:t>Ja wat is er gebeurd met BONIFACIUS en wanneer was dat? Schrijf zijn verhaal kort op!</a:t>
            </a:r>
            <a:r>
              <a:rPr lang="nl-NL" sz="1200" b="1" dirty="0">
                <a:hlinkClick r:id="rId6"/>
              </a:rPr>
              <a:t> </a:t>
            </a:r>
            <a:br>
              <a:rPr lang="nl-NL" sz="1200" b="1" dirty="0">
                <a:hlinkClick r:id="rId6"/>
              </a:rPr>
            </a:br>
            <a:r>
              <a:rPr lang="nl-NL" sz="1200" b="1" dirty="0">
                <a:hlinkClick r:id="rId6"/>
              </a:rPr>
              <a:t>De moord op Bonifatius (histoforum.net)</a:t>
            </a:r>
            <a:r>
              <a:rPr lang="nl-NL" sz="1200" b="1" dirty="0"/>
              <a:t> </a:t>
            </a:r>
            <a:br>
              <a:rPr lang="nl-NL" sz="1200" b="1" dirty="0"/>
            </a:br>
            <a:r>
              <a:rPr lang="nl-NL" sz="1400" b="1" dirty="0">
                <a:hlinkClick r:id="rId7"/>
              </a:rPr>
              <a:t>Bonifatius | Welkom in de middeleeuwen - YouTube</a:t>
            </a:r>
            <a:endParaRPr lang="nl-NL" sz="1200" b="1" dirty="0">
              <a:solidFill>
                <a:schemeClr val="bg1"/>
              </a:solidFill>
            </a:endParaRPr>
          </a:p>
        </p:txBody>
      </p:sp>
      <p:graphicFrame>
        <p:nvGraphicFramePr>
          <p:cNvPr id="5" name="Object 4">
            <a:extLst>
              <a:ext uri="{FF2B5EF4-FFF2-40B4-BE49-F238E27FC236}">
                <a16:creationId xmlns:a16="http://schemas.microsoft.com/office/drawing/2014/main" id="{572CE4D5-FDEC-56DC-4A40-92CC5274AA77}"/>
              </a:ext>
            </a:extLst>
          </p:cNvPr>
          <p:cNvGraphicFramePr>
            <a:graphicFrameLocks noChangeAspect="1"/>
          </p:cNvGraphicFramePr>
          <p:nvPr>
            <p:extLst>
              <p:ext uri="{D42A27DB-BD31-4B8C-83A1-F6EECF244321}">
                <p14:modId xmlns:p14="http://schemas.microsoft.com/office/powerpoint/2010/main" val="4215535187"/>
              </p:ext>
            </p:extLst>
          </p:nvPr>
        </p:nvGraphicFramePr>
        <p:xfrm>
          <a:off x="10331568" y="0"/>
          <a:ext cx="1860432" cy="1242456"/>
        </p:xfrm>
        <a:graphic>
          <a:graphicData uri="http://schemas.openxmlformats.org/presentationml/2006/ole">
            <mc:AlternateContent xmlns:mc="http://schemas.openxmlformats.org/markup-compatibility/2006">
              <mc:Choice xmlns:v="urn:schemas-microsoft-com:vml" Requires="v">
                <p:oleObj name="Bitmap Image" r:id="rId8" imgW="2724120" imgH="1819440" progId="PBrush">
                  <p:embed/>
                </p:oleObj>
              </mc:Choice>
              <mc:Fallback>
                <p:oleObj name="Bitmap Image" r:id="rId8" imgW="2724120" imgH="1819440" progId="PBrush">
                  <p:embed/>
                  <p:pic>
                    <p:nvPicPr>
                      <p:cNvPr id="5" name="Object 4">
                        <a:extLst>
                          <a:ext uri="{FF2B5EF4-FFF2-40B4-BE49-F238E27FC236}">
                            <a16:creationId xmlns:a16="http://schemas.microsoft.com/office/drawing/2014/main" id="{572CE4D5-FDEC-56DC-4A40-92CC5274AA77}"/>
                          </a:ext>
                        </a:extLst>
                      </p:cNvPr>
                      <p:cNvPicPr/>
                      <p:nvPr/>
                    </p:nvPicPr>
                    <p:blipFill>
                      <a:blip r:embed="rId9"/>
                      <a:stretch>
                        <a:fillRect/>
                      </a:stretch>
                    </p:blipFill>
                    <p:spPr>
                      <a:xfrm>
                        <a:off x="10331568" y="0"/>
                        <a:ext cx="1860432" cy="1242456"/>
                      </a:xfrm>
                      <a:prstGeom prst="rect">
                        <a:avLst/>
                      </a:prstGeom>
                    </p:spPr>
                  </p:pic>
                </p:oleObj>
              </mc:Fallback>
            </mc:AlternateContent>
          </a:graphicData>
        </a:graphic>
      </p:graphicFrame>
      <p:pic>
        <p:nvPicPr>
          <p:cNvPr id="2050" name="Picture 2">
            <a:extLst>
              <a:ext uri="{FF2B5EF4-FFF2-40B4-BE49-F238E27FC236}">
                <a16:creationId xmlns:a16="http://schemas.microsoft.com/office/drawing/2014/main" id="{F9500D1D-2386-115D-3623-0561776E12E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57117" y="1455467"/>
            <a:ext cx="3148080" cy="1909735"/>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a:extLst>
              <a:ext uri="{FF2B5EF4-FFF2-40B4-BE49-F238E27FC236}">
                <a16:creationId xmlns:a16="http://schemas.microsoft.com/office/drawing/2014/main" id="{E2DB9428-EF7E-A175-4FC3-F83F03AB6E0C}"/>
              </a:ext>
            </a:extLst>
          </p:cNvPr>
          <p:cNvSpPr txBox="1"/>
          <p:nvPr/>
        </p:nvSpPr>
        <p:spPr>
          <a:xfrm>
            <a:off x="2785934" y="6267086"/>
            <a:ext cx="5375933" cy="646331"/>
          </a:xfrm>
          <a:prstGeom prst="rect">
            <a:avLst/>
          </a:prstGeom>
          <a:noFill/>
        </p:spPr>
        <p:txBody>
          <a:bodyPr wrap="square">
            <a:spAutoFit/>
          </a:bodyPr>
          <a:lstStyle/>
          <a:p>
            <a:r>
              <a:rPr lang="nl-NL" dirty="0">
                <a:solidFill>
                  <a:srgbClr val="FFFF00"/>
                </a:solidFill>
                <a:hlinkClick r:id="rId11">
                  <a:extLst>
                    <a:ext uri="{A12FA001-AC4F-418D-AE19-62706E023703}">
                      <ahyp:hlinkClr xmlns:ahyp="http://schemas.microsoft.com/office/drawing/2018/hyperlinkcolor" val="tx"/>
                    </a:ext>
                  </a:extLst>
                </a:hlinkClick>
              </a:rPr>
              <a:t>Canonclip 11: Willem van Oranje (Groep 5 en 6) - YouTube</a:t>
            </a:r>
            <a:endParaRPr lang="nl-NL" dirty="0">
              <a:solidFill>
                <a:srgbClr val="FFFF00"/>
              </a:solidFill>
            </a:endParaRPr>
          </a:p>
        </p:txBody>
      </p:sp>
      <p:pic>
        <p:nvPicPr>
          <p:cNvPr id="8" name="Picture 4" descr="De bronafbeelding bekijken">
            <a:extLst>
              <a:ext uri="{FF2B5EF4-FFF2-40B4-BE49-F238E27FC236}">
                <a16:creationId xmlns:a16="http://schemas.microsoft.com/office/drawing/2014/main" id="{1CF04F07-1158-1669-C66F-52D57E82BFF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17405"/>
            <a:ext cx="807156"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7523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D6562D-C902-CDC6-8BD7-2542113568B2}"/>
              </a:ext>
            </a:extLst>
          </p:cNvPr>
          <p:cNvSpPr>
            <a:spLocks noGrp="1"/>
          </p:cNvSpPr>
          <p:nvPr>
            <p:ph type="ctrTitle"/>
          </p:nvPr>
        </p:nvSpPr>
        <p:spPr>
          <a:xfrm>
            <a:off x="869109" y="1065899"/>
            <a:ext cx="8001000" cy="474134"/>
          </a:xfrm>
        </p:spPr>
        <p:txBody>
          <a:bodyPr>
            <a:normAutofit fontScale="90000"/>
          </a:bodyPr>
          <a:lstStyle/>
          <a:p>
            <a:r>
              <a:rPr lang="nl-NL" b="1" dirty="0">
                <a:solidFill>
                  <a:schemeClr val="bg1">
                    <a:lumMod val="95000"/>
                    <a:lumOff val="5000"/>
                  </a:schemeClr>
                </a:solidFill>
              </a:rPr>
              <a:t>Nu we het toch over namen hebben……</a:t>
            </a:r>
          </a:p>
        </p:txBody>
      </p:sp>
      <p:sp>
        <p:nvSpPr>
          <p:cNvPr id="6" name="Tekstvak 5">
            <a:extLst>
              <a:ext uri="{FF2B5EF4-FFF2-40B4-BE49-F238E27FC236}">
                <a16:creationId xmlns:a16="http://schemas.microsoft.com/office/drawing/2014/main" id="{98D7647C-9C29-F547-91C4-ADA7A9D4C0B8}"/>
              </a:ext>
            </a:extLst>
          </p:cNvPr>
          <p:cNvSpPr txBox="1"/>
          <p:nvPr/>
        </p:nvSpPr>
        <p:spPr>
          <a:xfrm>
            <a:off x="582652" y="2345544"/>
            <a:ext cx="3232736" cy="1200329"/>
          </a:xfrm>
          <a:prstGeom prst="rect">
            <a:avLst/>
          </a:prstGeom>
          <a:noFill/>
        </p:spPr>
        <p:txBody>
          <a:bodyPr wrap="square" rtlCol="0">
            <a:spAutoFit/>
          </a:bodyPr>
          <a:lstStyle/>
          <a:p>
            <a:r>
              <a:rPr lang="nl-NL" dirty="0"/>
              <a:t>Tiemen Groen</a:t>
            </a:r>
            <a:br>
              <a:rPr lang="nl-NL" dirty="0"/>
            </a:br>
            <a:br>
              <a:rPr lang="nl-NL" dirty="0"/>
            </a:br>
            <a:br>
              <a:rPr lang="nl-NL" dirty="0"/>
            </a:br>
            <a:endParaRPr lang="nl-NL" dirty="0"/>
          </a:p>
        </p:txBody>
      </p:sp>
      <p:graphicFrame>
        <p:nvGraphicFramePr>
          <p:cNvPr id="7" name="Object 6">
            <a:extLst>
              <a:ext uri="{FF2B5EF4-FFF2-40B4-BE49-F238E27FC236}">
                <a16:creationId xmlns:a16="http://schemas.microsoft.com/office/drawing/2014/main" id="{A77231D2-E87C-D57B-F6D3-BE29D6A57915}"/>
              </a:ext>
            </a:extLst>
          </p:cNvPr>
          <p:cNvGraphicFramePr>
            <a:graphicFrameLocks noChangeAspect="1"/>
          </p:cNvGraphicFramePr>
          <p:nvPr>
            <p:extLst>
              <p:ext uri="{D42A27DB-BD31-4B8C-83A1-F6EECF244321}">
                <p14:modId xmlns:p14="http://schemas.microsoft.com/office/powerpoint/2010/main" val="242855735"/>
              </p:ext>
            </p:extLst>
          </p:nvPr>
        </p:nvGraphicFramePr>
        <p:xfrm>
          <a:off x="3433763" y="2390463"/>
          <a:ext cx="1199670" cy="1557555"/>
        </p:xfrm>
        <a:graphic>
          <a:graphicData uri="http://schemas.openxmlformats.org/presentationml/2006/ole">
            <mc:AlternateContent xmlns:mc="http://schemas.openxmlformats.org/markup-compatibility/2006">
              <mc:Choice xmlns:v="urn:schemas-microsoft-com:vml" Requires="v">
                <p:oleObj name="Bitmap Image" r:id="rId2" imgW="2266920" imgH="2943360" progId="PBrush">
                  <p:embed/>
                </p:oleObj>
              </mc:Choice>
              <mc:Fallback>
                <p:oleObj name="Bitmap Image" r:id="rId2" imgW="2266920" imgH="2943360" progId="PBrush">
                  <p:embed/>
                  <p:pic>
                    <p:nvPicPr>
                      <p:cNvPr id="7" name="Object 6">
                        <a:extLst>
                          <a:ext uri="{FF2B5EF4-FFF2-40B4-BE49-F238E27FC236}">
                            <a16:creationId xmlns:a16="http://schemas.microsoft.com/office/drawing/2014/main" id="{A77231D2-E87C-D57B-F6D3-BE29D6A57915}"/>
                          </a:ext>
                        </a:extLst>
                      </p:cNvPr>
                      <p:cNvPicPr/>
                      <p:nvPr/>
                    </p:nvPicPr>
                    <p:blipFill>
                      <a:blip r:embed="rId3"/>
                      <a:stretch>
                        <a:fillRect/>
                      </a:stretch>
                    </p:blipFill>
                    <p:spPr>
                      <a:xfrm>
                        <a:off x="3433763" y="2390463"/>
                        <a:ext cx="1199670" cy="1557555"/>
                      </a:xfrm>
                      <a:prstGeom prst="rect">
                        <a:avLst/>
                      </a:prstGeom>
                    </p:spPr>
                  </p:pic>
                </p:oleObj>
              </mc:Fallback>
            </mc:AlternateContent>
          </a:graphicData>
        </a:graphic>
      </p:graphicFrame>
      <p:pic>
        <p:nvPicPr>
          <p:cNvPr id="3074" name="Picture 2" descr="slider image">
            <a:extLst>
              <a:ext uri="{FF2B5EF4-FFF2-40B4-BE49-F238E27FC236}">
                <a16:creationId xmlns:a16="http://schemas.microsoft.com/office/drawing/2014/main" id="{6CB3DEAD-CD50-EE7E-21AB-2562203DE0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9107" y="2390463"/>
            <a:ext cx="997348" cy="153813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Object 8">
            <a:extLst>
              <a:ext uri="{FF2B5EF4-FFF2-40B4-BE49-F238E27FC236}">
                <a16:creationId xmlns:a16="http://schemas.microsoft.com/office/drawing/2014/main" id="{122EA59F-7967-1FCC-E8E2-90EDBBF4F11B}"/>
              </a:ext>
            </a:extLst>
          </p:cNvPr>
          <p:cNvGraphicFramePr>
            <a:graphicFrameLocks noChangeAspect="1"/>
          </p:cNvGraphicFramePr>
          <p:nvPr>
            <p:extLst>
              <p:ext uri="{D42A27DB-BD31-4B8C-83A1-F6EECF244321}">
                <p14:modId xmlns:p14="http://schemas.microsoft.com/office/powerpoint/2010/main" val="3871775057"/>
              </p:ext>
            </p:extLst>
          </p:nvPr>
        </p:nvGraphicFramePr>
        <p:xfrm>
          <a:off x="6350500" y="2431080"/>
          <a:ext cx="1190326" cy="1557555"/>
        </p:xfrm>
        <a:graphic>
          <a:graphicData uri="http://schemas.openxmlformats.org/presentationml/2006/ole">
            <mc:AlternateContent xmlns:mc="http://schemas.openxmlformats.org/markup-compatibility/2006">
              <mc:Choice xmlns:v="urn:schemas-microsoft-com:vml" Requires="v">
                <p:oleObj name="Bitmap Image" r:id="rId5" imgW="1790640" imgH="2343240" progId="PBrush">
                  <p:embed/>
                </p:oleObj>
              </mc:Choice>
              <mc:Fallback>
                <p:oleObj name="Bitmap Image" r:id="rId5" imgW="1790640" imgH="2343240" progId="PBrush">
                  <p:embed/>
                  <p:pic>
                    <p:nvPicPr>
                      <p:cNvPr id="9" name="Object 8">
                        <a:extLst>
                          <a:ext uri="{FF2B5EF4-FFF2-40B4-BE49-F238E27FC236}">
                            <a16:creationId xmlns:a16="http://schemas.microsoft.com/office/drawing/2014/main" id="{122EA59F-7967-1FCC-E8E2-90EDBBF4F11B}"/>
                          </a:ext>
                        </a:extLst>
                      </p:cNvPr>
                      <p:cNvPicPr/>
                      <p:nvPr/>
                    </p:nvPicPr>
                    <p:blipFill>
                      <a:blip r:embed="rId6"/>
                      <a:stretch>
                        <a:fillRect/>
                      </a:stretch>
                    </p:blipFill>
                    <p:spPr>
                      <a:xfrm>
                        <a:off x="6350500" y="2431080"/>
                        <a:ext cx="1190326" cy="1557555"/>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4C7EC554-44C0-132C-70BE-F453BC0EF24A}"/>
              </a:ext>
            </a:extLst>
          </p:cNvPr>
          <p:cNvGraphicFramePr>
            <a:graphicFrameLocks noChangeAspect="1"/>
          </p:cNvGraphicFramePr>
          <p:nvPr>
            <p:extLst>
              <p:ext uri="{D42A27DB-BD31-4B8C-83A1-F6EECF244321}">
                <p14:modId xmlns:p14="http://schemas.microsoft.com/office/powerpoint/2010/main" val="2161980587"/>
              </p:ext>
            </p:extLst>
          </p:nvPr>
        </p:nvGraphicFramePr>
        <p:xfrm>
          <a:off x="6086475" y="3417888"/>
          <a:ext cx="19050" cy="19050"/>
        </p:xfrm>
        <a:graphic>
          <a:graphicData uri="http://schemas.openxmlformats.org/presentationml/2006/ole">
            <mc:AlternateContent xmlns:mc="http://schemas.openxmlformats.org/markup-compatibility/2006">
              <mc:Choice xmlns:v="urn:schemas-microsoft-com:vml" Requires="v">
                <p:oleObj name="Bitmap Image" r:id="rId7" imgW="19080" imgH="19080" progId="PBrush">
                  <p:embed/>
                </p:oleObj>
              </mc:Choice>
              <mc:Fallback>
                <p:oleObj name="Bitmap Image" r:id="rId7" imgW="19080" imgH="19080" progId="PBrush">
                  <p:embed/>
                  <p:pic>
                    <p:nvPicPr>
                      <p:cNvPr id="10" name="Object 9">
                        <a:extLst>
                          <a:ext uri="{FF2B5EF4-FFF2-40B4-BE49-F238E27FC236}">
                            <a16:creationId xmlns:a16="http://schemas.microsoft.com/office/drawing/2014/main" id="{4C7EC554-44C0-132C-70BE-F453BC0EF24A}"/>
                          </a:ext>
                        </a:extLst>
                      </p:cNvPr>
                      <p:cNvPicPr/>
                      <p:nvPr/>
                    </p:nvPicPr>
                    <p:blipFill>
                      <a:blip r:embed="rId8"/>
                      <a:stretch>
                        <a:fillRect/>
                      </a:stretch>
                    </p:blipFill>
                    <p:spPr>
                      <a:xfrm>
                        <a:off x="6086475" y="3417888"/>
                        <a:ext cx="19050" cy="19050"/>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ED7A3180-7144-A39C-EBF9-7D06AD20B342}"/>
              </a:ext>
            </a:extLst>
          </p:cNvPr>
          <p:cNvGraphicFramePr>
            <a:graphicFrameLocks noChangeAspect="1"/>
          </p:cNvGraphicFramePr>
          <p:nvPr>
            <p:extLst>
              <p:ext uri="{D42A27DB-BD31-4B8C-83A1-F6EECF244321}">
                <p14:modId xmlns:p14="http://schemas.microsoft.com/office/powerpoint/2010/main" val="2773612021"/>
              </p:ext>
            </p:extLst>
          </p:nvPr>
        </p:nvGraphicFramePr>
        <p:xfrm>
          <a:off x="8060322" y="2495655"/>
          <a:ext cx="448110" cy="1520224"/>
        </p:xfrm>
        <a:graphic>
          <a:graphicData uri="http://schemas.openxmlformats.org/presentationml/2006/ole">
            <mc:AlternateContent xmlns:mc="http://schemas.openxmlformats.org/markup-compatibility/2006">
              <mc:Choice xmlns:v="urn:schemas-microsoft-com:vml" Requires="v">
                <p:oleObj name="Bitmap Image" r:id="rId9" imgW="1019160" imgH="3457440" progId="PBrush">
                  <p:embed/>
                </p:oleObj>
              </mc:Choice>
              <mc:Fallback>
                <p:oleObj name="Bitmap Image" r:id="rId9" imgW="1019160" imgH="3457440" progId="PBrush">
                  <p:embed/>
                  <p:pic>
                    <p:nvPicPr>
                      <p:cNvPr id="11" name="Object 10">
                        <a:extLst>
                          <a:ext uri="{FF2B5EF4-FFF2-40B4-BE49-F238E27FC236}">
                            <a16:creationId xmlns:a16="http://schemas.microsoft.com/office/drawing/2014/main" id="{ED7A3180-7144-A39C-EBF9-7D06AD20B342}"/>
                          </a:ext>
                        </a:extLst>
                      </p:cNvPr>
                      <p:cNvPicPr/>
                      <p:nvPr/>
                    </p:nvPicPr>
                    <p:blipFill>
                      <a:blip r:embed="rId10"/>
                      <a:stretch>
                        <a:fillRect/>
                      </a:stretch>
                    </p:blipFill>
                    <p:spPr>
                      <a:xfrm>
                        <a:off x="8060322" y="2495655"/>
                        <a:ext cx="448110" cy="1520224"/>
                      </a:xfrm>
                      <a:prstGeom prst="rect">
                        <a:avLst/>
                      </a:prstGeom>
                    </p:spPr>
                  </p:pic>
                </p:oleObj>
              </mc:Fallback>
            </mc:AlternateContent>
          </a:graphicData>
        </a:graphic>
      </p:graphicFrame>
      <p:pic>
        <p:nvPicPr>
          <p:cNvPr id="3076" name="Picture 4" descr="De bronafbeelding bekijken">
            <a:extLst>
              <a:ext uri="{FF2B5EF4-FFF2-40B4-BE49-F238E27FC236}">
                <a16:creationId xmlns:a16="http://schemas.microsoft.com/office/drawing/2014/main" id="{D7BEBCB7-8B49-A59B-34F3-1EC9A9A803E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981675" y="2429507"/>
            <a:ext cx="1080995" cy="153304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2" name="Object 11">
            <a:extLst>
              <a:ext uri="{FF2B5EF4-FFF2-40B4-BE49-F238E27FC236}">
                <a16:creationId xmlns:a16="http://schemas.microsoft.com/office/drawing/2014/main" id="{91C71D9C-E941-AAD5-7376-27D6B74B032D}"/>
              </a:ext>
            </a:extLst>
          </p:cNvPr>
          <p:cNvGraphicFramePr>
            <a:graphicFrameLocks noChangeAspect="1"/>
          </p:cNvGraphicFramePr>
          <p:nvPr>
            <p:extLst>
              <p:ext uri="{D42A27DB-BD31-4B8C-83A1-F6EECF244321}">
                <p14:modId xmlns:p14="http://schemas.microsoft.com/office/powerpoint/2010/main" val="2372404871"/>
              </p:ext>
            </p:extLst>
          </p:nvPr>
        </p:nvGraphicFramePr>
        <p:xfrm>
          <a:off x="10337502" y="2495655"/>
          <a:ext cx="902492" cy="1509674"/>
        </p:xfrm>
        <a:graphic>
          <a:graphicData uri="http://schemas.openxmlformats.org/presentationml/2006/ole">
            <mc:AlternateContent xmlns:mc="http://schemas.openxmlformats.org/markup-compatibility/2006">
              <mc:Choice xmlns:v="urn:schemas-microsoft-com:vml" Requires="v">
                <p:oleObj name="Bitmap Image" r:id="rId12" imgW="3114720" imgH="5210280" progId="PBrush">
                  <p:embed/>
                </p:oleObj>
              </mc:Choice>
              <mc:Fallback>
                <p:oleObj name="Bitmap Image" r:id="rId12" imgW="3114720" imgH="5210280" progId="PBrush">
                  <p:embed/>
                  <p:pic>
                    <p:nvPicPr>
                      <p:cNvPr id="12" name="Object 11">
                        <a:extLst>
                          <a:ext uri="{FF2B5EF4-FFF2-40B4-BE49-F238E27FC236}">
                            <a16:creationId xmlns:a16="http://schemas.microsoft.com/office/drawing/2014/main" id="{91C71D9C-E941-AAD5-7376-27D6B74B032D}"/>
                          </a:ext>
                        </a:extLst>
                      </p:cNvPr>
                      <p:cNvPicPr/>
                      <p:nvPr/>
                    </p:nvPicPr>
                    <p:blipFill>
                      <a:blip r:embed="rId13"/>
                      <a:stretch>
                        <a:fillRect/>
                      </a:stretch>
                    </p:blipFill>
                    <p:spPr>
                      <a:xfrm>
                        <a:off x="10337502" y="2495655"/>
                        <a:ext cx="902492" cy="1509674"/>
                      </a:xfrm>
                      <a:prstGeom prst="rect">
                        <a:avLst/>
                      </a:prstGeom>
                    </p:spPr>
                  </p:pic>
                </p:oleObj>
              </mc:Fallback>
            </mc:AlternateContent>
          </a:graphicData>
        </a:graphic>
      </p:graphicFrame>
      <p:pic>
        <p:nvPicPr>
          <p:cNvPr id="3078" name="Picture 6" descr="De bronafbeelding bekijken">
            <a:extLst>
              <a:ext uri="{FF2B5EF4-FFF2-40B4-BE49-F238E27FC236}">
                <a16:creationId xmlns:a16="http://schemas.microsoft.com/office/drawing/2014/main" id="{F34068C7-E568-F1DE-10B3-339866A8704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425984" y="4136225"/>
            <a:ext cx="1673272" cy="111442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 name="Object 12">
            <a:extLst>
              <a:ext uri="{FF2B5EF4-FFF2-40B4-BE49-F238E27FC236}">
                <a16:creationId xmlns:a16="http://schemas.microsoft.com/office/drawing/2014/main" id="{452EB3FA-79DC-6619-F158-A3EE290B3EBC}"/>
              </a:ext>
            </a:extLst>
          </p:cNvPr>
          <p:cNvGraphicFramePr>
            <a:graphicFrameLocks noChangeAspect="1"/>
          </p:cNvGraphicFramePr>
          <p:nvPr>
            <p:extLst>
              <p:ext uri="{D42A27DB-BD31-4B8C-83A1-F6EECF244321}">
                <p14:modId xmlns:p14="http://schemas.microsoft.com/office/powerpoint/2010/main" val="2340446469"/>
              </p:ext>
            </p:extLst>
          </p:nvPr>
        </p:nvGraphicFramePr>
        <p:xfrm>
          <a:off x="5341809" y="4168182"/>
          <a:ext cx="1340673" cy="1787564"/>
        </p:xfrm>
        <a:graphic>
          <a:graphicData uri="http://schemas.openxmlformats.org/presentationml/2006/ole">
            <mc:AlternateContent xmlns:mc="http://schemas.openxmlformats.org/markup-compatibility/2006">
              <mc:Choice xmlns:v="urn:schemas-microsoft-com:vml" Requires="v">
                <p:oleObj name="Bitmap Image" r:id="rId15" imgW="3171960" imgH="4229280" progId="PBrush">
                  <p:embed/>
                </p:oleObj>
              </mc:Choice>
              <mc:Fallback>
                <p:oleObj name="Bitmap Image" r:id="rId15" imgW="3171960" imgH="4229280" progId="PBrush">
                  <p:embed/>
                  <p:pic>
                    <p:nvPicPr>
                      <p:cNvPr id="13" name="Object 12">
                        <a:extLst>
                          <a:ext uri="{FF2B5EF4-FFF2-40B4-BE49-F238E27FC236}">
                            <a16:creationId xmlns:a16="http://schemas.microsoft.com/office/drawing/2014/main" id="{452EB3FA-79DC-6619-F158-A3EE290B3EBC}"/>
                          </a:ext>
                        </a:extLst>
                      </p:cNvPr>
                      <p:cNvPicPr/>
                      <p:nvPr/>
                    </p:nvPicPr>
                    <p:blipFill>
                      <a:blip r:embed="rId16"/>
                      <a:stretch>
                        <a:fillRect/>
                      </a:stretch>
                    </p:blipFill>
                    <p:spPr>
                      <a:xfrm>
                        <a:off x="5341809" y="4168182"/>
                        <a:ext cx="1340673" cy="1787564"/>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0C599D4C-CA48-18A2-4FA9-44C105097D0D}"/>
              </a:ext>
            </a:extLst>
          </p:cNvPr>
          <p:cNvGraphicFramePr>
            <a:graphicFrameLocks noChangeAspect="1"/>
          </p:cNvGraphicFramePr>
          <p:nvPr>
            <p:extLst>
              <p:ext uri="{D42A27DB-BD31-4B8C-83A1-F6EECF244321}">
                <p14:modId xmlns:p14="http://schemas.microsoft.com/office/powerpoint/2010/main" val="641739772"/>
              </p:ext>
            </p:extLst>
          </p:nvPr>
        </p:nvGraphicFramePr>
        <p:xfrm>
          <a:off x="6891072" y="4168182"/>
          <a:ext cx="1817206" cy="1328646"/>
        </p:xfrm>
        <a:graphic>
          <a:graphicData uri="http://schemas.openxmlformats.org/presentationml/2006/ole">
            <mc:AlternateContent xmlns:mc="http://schemas.openxmlformats.org/markup-compatibility/2006">
              <mc:Choice xmlns:v="urn:schemas-microsoft-com:vml" Requires="v">
                <p:oleObj name="Bitmap Image" r:id="rId17" imgW="2905200" imgH="2124000" progId="PBrush">
                  <p:embed/>
                </p:oleObj>
              </mc:Choice>
              <mc:Fallback>
                <p:oleObj name="Bitmap Image" r:id="rId17" imgW="2905200" imgH="2124000" progId="PBrush">
                  <p:embed/>
                  <p:pic>
                    <p:nvPicPr>
                      <p:cNvPr id="14" name="Object 13">
                        <a:extLst>
                          <a:ext uri="{FF2B5EF4-FFF2-40B4-BE49-F238E27FC236}">
                            <a16:creationId xmlns:a16="http://schemas.microsoft.com/office/drawing/2014/main" id="{0C599D4C-CA48-18A2-4FA9-44C105097D0D}"/>
                          </a:ext>
                        </a:extLst>
                      </p:cNvPr>
                      <p:cNvPicPr/>
                      <p:nvPr/>
                    </p:nvPicPr>
                    <p:blipFill>
                      <a:blip r:embed="rId18"/>
                      <a:stretch>
                        <a:fillRect/>
                      </a:stretch>
                    </p:blipFill>
                    <p:spPr>
                      <a:xfrm>
                        <a:off x="6891072" y="4168182"/>
                        <a:ext cx="1817206" cy="1328646"/>
                      </a:xfrm>
                      <a:prstGeom prst="rect">
                        <a:avLst/>
                      </a:prstGeom>
                    </p:spPr>
                  </p:pic>
                </p:oleObj>
              </mc:Fallback>
            </mc:AlternateContent>
          </a:graphicData>
        </a:graphic>
      </p:graphicFrame>
      <p:pic>
        <p:nvPicPr>
          <p:cNvPr id="3082" name="Picture 10">
            <a:extLst>
              <a:ext uri="{FF2B5EF4-FFF2-40B4-BE49-F238E27FC236}">
                <a16:creationId xmlns:a16="http://schemas.microsoft.com/office/drawing/2014/main" id="{72899D0C-B860-552C-BF7D-F6373CC3199D}"/>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870109" y="4113880"/>
            <a:ext cx="1673273" cy="1664850"/>
          </a:xfrm>
          <a:prstGeom prst="rect">
            <a:avLst/>
          </a:prstGeom>
          <a:noFill/>
          <a:extLst>
            <a:ext uri="{909E8E84-426E-40DD-AFC4-6F175D3DCCD1}">
              <a14:hiddenFill xmlns:a14="http://schemas.microsoft.com/office/drawing/2010/main">
                <a:solidFill>
                  <a:srgbClr val="FFFFFF"/>
                </a:solidFill>
              </a14:hiddenFill>
            </a:ext>
          </a:extLst>
        </p:spPr>
      </p:pic>
      <p:sp>
        <p:nvSpPr>
          <p:cNvPr id="15" name="Tekstvak 14">
            <a:extLst>
              <a:ext uri="{FF2B5EF4-FFF2-40B4-BE49-F238E27FC236}">
                <a16:creationId xmlns:a16="http://schemas.microsoft.com/office/drawing/2014/main" id="{EFD02467-FFE5-008D-8793-43F91D6900A7}"/>
              </a:ext>
            </a:extLst>
          </p:cNvPr>
          <p:cNvSpPr txBox="1"/>
          <p:nvPr/>
        </p:nvSpPr>
        <p:spPr>
          <a:xfrm>
            <a:off x="621519" y="2736426"/>
            <a:ext cx="2082800" cy="369332"/>
          </a:xfrm>
          <a:prstGeom prst="rect">
            <a:avLst/>
          </a:prstGeom>
          <a:noFill/>
        </p:spPr>
        <p:txBody>
          <a:bodyPr wrap="square" rtlCol="0">
            <a:spAutoFit/>
          </a:bodyPr>
          <a:lstStyle/>
          <a:p>
            <a:r>
              <a:rPr lang="nl-NL" dirty="0"/>
              <a:t>Piet Hoekstra</a:t>
            </a:r>
          </a:p>
        </p:txBody>
      </p:sp>
      <p:sp>
        <p:nvSpPr>
          <p:cNvPr id="16" name="Tekstvak 15">
            <a:extLst>
              <a:ext uri="{FF2B5EF4-FFF2-40B4-BE49-F238E27FC236}">
                <a16:creationId xmlns:a16="http://schemas.microsoft.com/office/drawing/2014/main" id="{FFD952EA-2E1F-1D0B-A5B8-46A3C79435FB}"/>
              </a:ext>
            </a:extLst>
          </p:cNvPr>
          <p:cNvSpPr txBox="1"/>
          <p:nvPr/>
        </p:nvSpPr>
        <p:spPr>
          <a:xfrm>
            <a:off x="579024" y="3096795"/>
            <a:ext cx="2235200" cy="369332"/>
          </a:xfrm>
          <a:prstGeom prst="rect">
            <a:avLst/>
          </a:prstGeom>
          <a:noFill/>
        </p:spPr>
        <p:txBody>
          <a:bodyPr wrap="square" rtlCol="0">
            <a:spAutoFit/>
          </a:bodyPr>
          <a:lstStyle/>
          <a:p>
            <a:r>
              <a:rPr lang="nl-NL" dirty="0"/>
              <a:t>Anne Riemersma</a:t>
            </a:r>
          </a:p>
        </p:txBody>
      </p:sp>
      <p:sp>
        <p:nvSpPr>
          <p:cNvPr id="17" name="Tekstvak 16">
            <a:extLst>
              <a:ext uri="{FF2B5EF4-FFF2-40B4-BE49-F238E27FC236}">
                <a16:creationId xmlns:a16="http://schemas.microsoft.com/office/drawing/2014/main" id="{D89B979D-8F75-9D39-DA4B-DF5B316477B5}"/>
              </a:ext>
            </a:extLst>
          </p:cNvPr>
          <p:cNvSpPr txBox="1"/>
          <p:nvPr/>
        </p:nvSpPr>
        <p:spPr>
          <a:xfrm>
            <a:off x="602864" y="3485309"/>
            <a:ext cx="2316414" cy="369332"/>
          </a:xfrm>
          <a:prstGeom prst="rect">
            <a:avLst/>
          </a:prstGeom>
          <a:noFill/>
        </p:spPr>
        <p:txBody>
          <a:bodyPr wrap="square" rtlCol="0">
            <a:spAutoFit/>
          </a:bodyPr>
          <a:lstStyle/>
          <a:p>
            <a:r>
              <a:rPr lang="nl-NL" dirty="0"/>
              <a:t>Klaas Stobbe</a:t>
            </a:r>
          </a:p>
        </p:txBody>
      </p:sp>
      <p:sp>
        <p:nvSpPr>
          <p:cNvPr id="19" name="Tekstvak 18">
            <a:extLst>
              <a:ext uri="{FF2B5EF4-FFF2-40B4-BE49-F238E27FC236}">
                <a16:creationId xmlns:a16="http://schemas.microsoft.com/office/drawing/2014/main" id="{740C4391-233E-1961-642F-C59CA12C0AE0}"/>
              </a:ext>
            </a:extLst>
          </p:cNvPr>
          <p:cNvSpPr txBox="1"/>
          <p:nvPr/>
        </p:nvSpPr>
        <p:spPr>
          <a:xfrm>
            <a:off x="579024" y="3820663"/>
            <a:ext cx="2120532" cy="369332"/>
          </a:xfrm>
          <a:prstGeom prst="rect">
            <a:avLst/>
          </a:prstGeom>
          <a:noFill/>
        </p:spPr>
        <p:txBody>
          <a:bodyPr wrap="square" rtlCol="0">
            <a:spAutoFit/>
          </a:bodyPr>
          <a:lstStyle/>
          <a:p>
            <a:r>
              <a:rPr lang="nl-NL" dirty="0"/>
              <a:t>Gerrit de Vries</a:t>
            </a:r>
          </a:p>
        </p:txBody>
      </p:sp>
      <p:sp>
        <p:nvSpPr>
          <p:cNvPr id="3" name="Tekstvak 2">
            <a:extLst>
              <a:ext uri="{FF2B5EF4-FFF2-40B4-BE49-F238E27FC236}">
                <a16:creationId xmlns:a16="http://schemas.microsoft.com/office/drawing/2014/main" id="{8B834CFA-A21B-B7FF-4BD7-7FDDDE1BBEBF}"/>
              </a:ext>
            </a:extLst>
          </p:cNvPr>
          <p:cNvSpPr txBox="1"/>
          <p:nvPr/>
        </p:nvSpPr>
        <p:spPr>
          <a:xfrm>
            <a:off x="627081" y="4189995"/>
            <a:ext cx="2292197" cy="369332"/>
          </a:xfrm>
          <a:prstGeom prst="rect">
            <a:avLst/>
          </a:prstGeom>
          <a:noFill/>
        </p:spPr>
        <p:txBody>
          <a:bodyPr wrap="square" rtlCol="0">
            <a:spAutoFit/>
          </a:bodyPr>
          <a:lstStyle/>
          <a:p>
            <a:r>
              <a:rPr lang="nl-NL" dirty="0" err="1"/>
              <a:t>Wiebren</a:t>
            </a:r>
            <a:r>
              <a:rPr lang="nl-NL" dirty="0"/>
              <a:t> Veenstra</a:t>
            </a:r>
          </a:p>
        </p:txBody>
      </p:sp>
      <p:sp>
        <p:nvSpPr>
          <p:cNvPr id="5" name="Tekstvak 4">
            <a:extLst>
              <a:ext uri="{FF2B5EF4-FFF2-40B4-BE49-F238E27FC236}">
                <a16:creationId xmlns:a16="http://schemas.microsoft.com/office/drawing/2014/main" id="{0B932952-36EB-B594-3A68-BC62D7073975}"/>
              </a:ext>
            </a:extLst>
          </p:cNvPr>
          <p:cNvSpPr txBox="1"/>
          <p:nvPr/>
        </p:nvSpPr>
        <p:spPr>
          <a:xfrm>
            <a:off x="639907" y="5097941"/>
            <a:ext cx="2192705" cy="369332"/>
          </a:xfrm>
          <a:prstGeom prst="rect">
            <a:avLst/>
          </a:prstGeom>
          <a:noFill/>
        </p:spPr>
        <p:txBody>
          <a:bodyPr wrap="square" rtlCol="0">
            <a:spAutoFit/>
          </a:bodyPr>
          <a:lstStyle/>
          <a:p>
            <a:r>
              <a:rPr lang="nl-NL" dirty="0"/>
              <a:t>Wim </a:t>
            </a:r>
            <a:r>
              <a:rPr lang="nl-NL" dirty="0" err="1"/>
              <a:t>Stroetinga</a:t>
            </a:r>
            <a:endParaRPr lang="nl-NL" dirty="0"/>
          </a:p>
        </p:txBody>
      </p:sp>
      <p:sp>
        <p:nvSpPr>
          <p:cNvPr id="8" name="Tekstvak 7">
            <a:extLst>
              <a:ext uri="{FF2B5EF4-FFF2-40B4-BE49-F238E27FC236}">
                <a16:creationId xmlns:a16="http://schemas.microsoft.com/office/drawing/2014/main" id="{CAFD43EB-7259-F7F8-9489-83C398B3A457}"/>
              </a:ext>
            </a:extLst>
          </p:cNvPr>
          <p:cNvSpPr txBox="1"/>
          <p:nvPr/>
        </p:nvSpPr>
        <p:spPr>
          <a:xfrm>
            <a:off x="630358" y="5467273"/>
            <a:ext cx="2090243" cy="369332"/>
          </a:xfrm>
          <a:prstGeom prst="rect">
            <a:avLst/>
          </a:prstGeom>
          <a:noFill/>
        </p:spPr>
        <p:txBody>
          <a:bodyPr wrap="square" rtlCol="0">
            <a:spAutoFit/>
          </a:bodyPr>
          <a:lstStyle/>
          <a:p>
            <a:r>
              <a:rPr lang="nl-NL" dirty="0"/>
              <a:t>Lieuwe Westra</a:t>
            </a:r>
          </a:p>
        </p:txBody>
      </p:sp>
      <p:sp>
        <p:nvSpPr>
          <p:cNvPr id="18" name="Tekstvak 17">
            <a:extLst>
              <a:ext uri="{FF2B5EF4-FFF2-40B4-BE49-F238E27FC236}">
                <a16:creationId xmlns:a16="http://schemas.microsoft.com/office/drawing/2014/main" id="{CA583E9B-7D40-ED1C-6DFE-F250E04C2726}"/>
              </a:ext>
            </a:extLst>
          </p:cNvPr>
          <p:cNvSpPr txBox="1"/>
          <p:nvPr/>
        </p:nvSpPr>
        <p:spPr>
          <a:xfrm>
            <a:off x="630357" y="4685638"/>
            <a:ext cx="2436697" cy="369332"/>
          </a:xfrm>
          <a:prstGeom prst="rect">
            <a:avLst/>
          </a:prstGeom>
          <a:noFill/>
        </p:spPr>
        <p:txBody>
          <a:bodyPr wrap="square" rtlCol="0">
            <a:spAutoFit/>
          </a:bodyPr>
          <a:lstStyle/>
          <a:p>
            <a:r>
              <a:rPr lang="nl-NL" dirty="0" err="1"/>
              <a:t>Gretienus</a:t>
            </a:r>
            <a:r>
              <a:rPr lang="nl-NL" dirty="0"/>
              <a:t> Gommers</a:t>
            </a:r>
          </a:p>
        </p:txBody>
      </p:sp>
      <p:sp>
        <p:nvSpPr>
          <p:cNvPr id="20" name="Tekstvak 19">
            <a:extLst>
              <a:ext uri="{FF2B5EF4-FFF2-40B4-BE49-F238E27FC236}">
                <a16:creationId xmlns:a16="http://schemas.microsoft.com/office/drawing/2014/main" id="{CB96FCBE-D48F-7C42-1E5B-2E4444D63984}"/>
              </a:ext>
            </a:extLst>
          </p:cNvPr>
          <p:cNvSpPr txBox="1"/>
          <p:nvPr/>
        </p:nvSpPr>
        <p:spPr>
          <a:xfrm>
            <a:off x="594168" y="5883891"/>
            <a:ext cx="2090243" cy="369332"/>
          </a:xfrm>
          <a:prstGeom prst="rect">
            <a:avLst/>
          </a:prstGeom>
          <a:noFill/>
        </p:spPr>
        <p:txBody>
          <a:bodyPr wrap="square" rtlCol="0">
            <a:spAutoFit/>
          </a:bodyPr>
          <a:lstStyle/>
          <a:p>
            <a:r>
              <a:rPr lang="nl-NL" dirty="0"/>
              <a:t>Jan Steensma</a:t>
            </a:r>
          </a:p>
        </p:txBody>
      </p:sp>
      <p:sp>
        <p:nvSpPr>
          <p:cNvPr id="21" name="Tekstvak 20">
            <a:extLst>
              <a:ext uri="{FF2B5EF4-FFF2-40B4-BE49-F238E27FC236}">
                <a16:creationId xmlns:a16="http://schemas.microsoft.com/office/drawing/2014/main" id="{5CCB278C-4A58-C9F6-3A54-1F5C50F06243}"/>
              </a:ext>
            </a:extLst>
          </p:cNvPr>
          <p:cNvSpPr txBox="1"/>
          <p:nvPr/>
        </p:nvSpPr>
        <p:spPr>
          <a:xfrm>
            <a:off x="744961" y="6296194"/>
            <a:ext cx="2174317" cy="369332"/>
          </a:xfrm>
          <a:prstGeom prst="rect">
            <a:avLst/>
          </a:prstGeom>
          <a:noFill/>
        </p:spPr>
        <p:txBody>
          <a:bodyPr wrap="square" rtlCol="0">
            <a:spAutoFit/>
          </a:bodyPr>
          <a:lstStyle/>
          <a:p>
            <a:r>
              <a:rPr lang="nl-NL" dirty="0"/>
              <a:t>Eddy Schurer</a:t>
            </a:r>
          </a:p>
        </p:txBody>
      </p:sp>
      <p:pic>
        <p:nvPicPr>
          <p:cNvPr id="1026" name="Picture 2" descr="De bronafbeelding bekijken">
            <a:extLst>
              <a:ext uri="{FF2B5EF4-FFF2-40B4-BE49-F238E27FC236}">
                <a16:creationId xmlns:a16="http://schemas.microsoft.com/office/drawing/2014/main" id="{C3777E1C-A10A-55F1-40FB-B67596D61B92}"/>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798731" y="4168182"/>
            <a:ext cx="1176029" cy="178756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De bronafbeelding bekijken">
            <a:extLst>
              <a:ext uri="{FF2B5EF4-FFF2-40B4-BE49-F238E27FC236}">
                <a16:creationId xmlns:a16="http://schemas.microsoft.com/office/drawing/2014/main" id="{17FB1D2F-7395-F0C3-DADC-3761901FEFA0}"/>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367790" y="110734"/>
            <a:ext cx="1358543" cy="1790393"/>
          </a:xfrm>
          <a:prstGeom prst="rect">
            <a:avLst/>
          </a:prstGeom>
          <a:noFill/>
          <a:extLst>
            <a:ext uri="{909E8E84-426E-40DD-AFC4-6F175D3DCCD1}">
              <a14:hiddenFill xmlns:a14="http://schemas.microsoft.com/office/drawing/2010/main">
                <a:solidFill>
                  <a:srgbClr val="FFFFFF"/>
                </a:solidFill>
              </a14:hiddenFill>
            </a:ext>
          </a:extLst>
        </p:spPr>
      </p:pic>
      <p:sp>
        <p:nvSpPr>
          <p:cNvPr id="23" name="Tekstvak 22">
            <a:extLst>
              <a:ext uri="{FF2B5EF4-FFF2-40B4-BE49-F238E27FC236}">
                <a16:creationId xmlns:a16="http://schemas.microsoft.com/office/drawing/2014/main" id="{B12BF74D-1990-08EC-DE0D-B865B10E3C70}"/>
              </a:ext>
            </a:extLst>
          </p:cNvPr>
          <p:cNvSpPr txBox="1"/>
          <p:nvPr/>
        </p:nvSpPr>
        <p:spPr>
          <a:xfrm>
            <a:off x="7540826" y="220133"/>
            <a:ext cx="2627641" cy="646331"/>
          </a:xfrm>
          <a:prstGeom prst="rect">
            <a:avLst/>
          </a:prstGeom>
          <a:noFill/>
        </p:spPr>
        <p:txBody>
          <a:bodyPr wrap="square" rtlCol="0">
            <a:spAutoFit/>
          </a:bodyPr>
          <a:lstStyle/>
          <a:p>
            <a:r>
              <a:rPr lang="nl-NL" sz="1200" b="1" dirty="0"/>
              <a:t>Maar hij was de bekendste    voetballer uit Friesland:</a:t>
            </a:r>
            <a:br>
              <a:rPr lang="nl-NL" sz="1200" b="1" dirty="0"/>
            </a:br>
            <a:r>
              <a:rPr lang="nl-NL" sz="1200" b="1" dirty="0"/>
              <a:t>              </a:t>
            </a:r>
            <a:r>
              <a:rPr lang="nl-NL" sz="1200" b="1" dirty="0">
                <a:solidFill>
                  <a:srgbClr val="FF0000"/>
                </a:solidFill>
              </a:rPr>
              <a:t>Abe Lenstra</a:t>
            </a:r>
          </a:p>
        </p:txBody>
      </p:sp>
      <p:sp>
        <p:nvSpPr>
          <p:cNvPr id="24" name="Rechthoek 23">
            <a:extLst>
              <a:ext uri="{FF2B5EF4-FFF2-40B4-BE49-F238E27FC236}">
                <a16:creationId xmlns:a16="http://schemas.microsoft.com/office/drawing/2014/main" id="{AE1054C7-1631-A8ED-1BFD-C0FD019D218F}"/>
              </a:ext>
            </a:extLst>
          </p:cNvPr>
          <p:cNvSpPr/>
          <p:nvPr/>
        </p:nvSpPr>
        <p:spPr>
          <a:xfrm>
            <a:off x="7566638" y="32198"/>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Pijl: rechts 24">
            <a:extLst>
              <a:ext uri="{FF2B5EF4-FFF2-40B4-BE49-F238E27FC236}">
                <a16:creationId xmlns:a16="http://schemas.microsoft.com/office/drawing/2014/main" id="{D4A01206-DFD5-FA1E-3DCD-878D53FC2CCE}"/>
              </a:ext>
            </a:extLst>
          </p:cNvPr>
          <p:cNvSpPr/>
          <p:nvPr/>
        </p:nvSpPr>
        <p:spPr>
          <a:xfrm>
            <a:off x="9685867" y="381000"/>
            <a:ext cx="376803" cy="2201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Tekstvak 25">
            <a:extLst>
              <a:ext uri="{FF2B5EF4-FFF2-40B4-BE49-F238E27FC236}">
                <a16:creationId xmlns:a16="http://schemas.microsoft.com/office/drawing/2014/main" id="{65F714FD-1185-5F28-BA56-0F460952BA67}"/>
              </a:ext>
            </a:extLst>
          </p:cNvPr>
          <p:cNvSpPr txBox="1"/>
          <p:nvPr/>
        </p:nvSpPr>
        <p:spPr>
          <a:xfrm>
            <a:off x="465667" y="1642533"/>
            <a:ext cx="10837333" cy="646331"/>
          </a:xfrm>
          <a:prstGeom prst="rect">
            <a:avLst/>
          </a:prstGeom>
          <a:noFill/>
        </p:spPr>
        <p:txBody>
          <a:bodyPr wrap="square" rtlCol="0">
            <a:spAutoFit/>
          </a:bodyPr>
          <a:lstStyle/>
          <a:p>
            <a:r>
              <a:rPr lang="nl-NL" b="1" dirty="0"/>
              <a:t>We blijven tenslotte fietsers en/of wielrenners, misschien zelfs coureurs….</a:t>
            </a:r>
            <a:br>
              <a:rPr lang="nl-NL" b="1" dirty="0"/>
            </a:br>
            <a:r>
              <a:rPr lang="nl-NL" b="1" dirty="0"/>
              <a:t>Dit zijn bekende renners uit Friesland </a:t>
            </a:r>
            <a:r>
              <a:rPr lang="nl-NL" sz="1100" b="1" dirty="0"/>
              <a:t>(klik om verder te gaan)</a:t>
            </a:r>
            <a:endParaRPr lang="nl-NL" b="1" dirty="0"/>
          </a:p>
        </p:txBody>
      </p:sp>
      <p:pic>
        <p:nvPicPr>
          <p:cNvPr id="4" name="Picture 4" descr="De bronafbeelding bekijken">
            <a:extLst>
              <a:ext uri="{FF2B5EF4-FFF2-40B4-BE49-F238E27FC236}">
                <a16:creationId xmlns:a16="http://schemas.microsoft.com/office/drawing/2014/main" id="{D7C4605C-18AF-5AA3-D663-FDE0752B494E}"/>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0" y="17405"/>
            <a:ext cx="807156"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6553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07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07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08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102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9" grpId="0"/>
      <p:bldP spid="3" grpId="0"/>
      <p:bldP spid="5" grpId="0"/>
      <p:bldP spid="8" grpId="0"/>
      <p:bldP spid="18" grpId="0"/>
      <p:bldP spid="20" grpId="0"/>
      <p:bldP spid="21"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F652AE49-36B8-E741-451F-2D3C8A525D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101601"/>
            <a:ext cx="51435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e bronafbeelding bekijken">
            <a:extLst>
              <a:ext uri="{FF2B5EF4-FFF2-40B4-BE49-F238E27FC236}">
                <a16:creationId xmlns:a16="http://schemas.microsoft.com/office/drawing/2014/main" id="{6BA6874E-92D6-A371-6199-B7854E2D0D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266" y="86158"/>
            <a:ext cx="5722761" cy="3004449"/>
          </a:xfrm>
          <a:prstGeom prst="rect">
            <a:avLst/>
          </a:prstGeom>
          <a:noFill/>
          <a:extLst>
            <a:ext uri="{909E8E84-426E-40DD-AFC4-6F175D3DCCD1}">
              <a14:hiddenFill xmlns:a14="http://schemas.microsoft.com/office/drawing/2010/main">
                <a:solidFill>
                  <a:srgbClr val="FFFFFF"/>
                </a:solidFill>
              </a14:hiddenFill>
            </a:ext>
          </a:extLst>
        </p:spPr>
      </p:pic>
      <p:sp>
        <p:nvSpPr>
          <p:cNvPr id="2" name="Rechthoek 1">
            <a:extLst>
              <a:ext uri="{FF2B5EF4-FFF2-40B4-BE49-F238E27FC236}">
                <a16:creationId xmlns:a16="http://schemas.microsoft.com/office/drawing/2014/main" id="{7B511EDE-DD9D-E40D-B96E-F7B11684EF29}"/>
              </a:ext>
            </a:extLst>
          </p:cNvPr>
          <p:cNvSpPr/>
          <p:nvPr/>
        </p:nvSpPr>
        <p:spPr>
          <a:xfrm>
            <a:off x="6497417" y="2952108"/>
            <a:ext cx="4371710" cy="923330"/>
          </a:xfrm>
          <a:prstGeom prst="rect">
            <a:avLst/>
          </a:prstGeom>
          <a:noFill/>
        </p:spPr>
        <p:txBody>
          <a:bodyPr wrap="none" lIns="91440" tIns="45720" rIns="91440" bIns="45720">
            <a:spAutoFit/>
          </a:bodyPr>
          <a:lstStyle/>
          <a:p>
            <a:pPr algn="ctr"/>
            <a:r>
              <a:rPr lang="nl-NL"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EISE EISINGA</a:t>
            </a:r>
            <a:endParaRPr lang="nl-NL"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4" name="Tekstvak 3">
            <a:extLst>
              <a:ext uri="{FF2B5EF4-FFF2-40B4-BE49-F238E27FC236}">
                <a16:creationId xmlns:a16="http://schemas.microsoft.com/office/drawing/2014/main" id="{72B04B67-F0CF-0D30-F64A-DBC703DB7574}"/>
              </a:ext>
            </a:extLst>
          </p:cNvPr>
          <p:cNvSpPr txBox="1"/>
          <p:nvPr/>
        </p:nvSpPr>
        <p:spPr>
          <a:xfrm>
            <a:off x="11074400" y="4233333"/>
            <a:ext cx="184731" cy="646331"/>
          </a:xfrm>
          <a:prstGeom prst="rect">
            <a:avLst/>
          </a:prstGeom>
          <a:noFill/>
        </p:spPr>
        <p:txBody>
          <a:bodyPr wrap="none" rtlCol="0">
            <a:spAutoFit/>
          </a:bodyPr>
          <a:lstStyle/>
          <a:p>
            <a:br>
              <a:rPr lang="nl-NL" dirty="0"/>
            </a:br>
            <a:endParaRPr lang="nl-NL" dirty="0"/>
          </a:p>
        </p:txBody>
      </p:sp>
      <p:sp>
        <p:nvSpPr>
          <p:cNvPr id="5" name="Tekstvak 4">
            <a:extLst>
              <a:ext uri="{FF2B5EF4-FFF2-40B4-BE49-F238E27FC236}">
                <a16:creationId xmlns:a16="http://schemas.microsoft.com/office/drawing/2014/main" id="{7B99FB06-A6E4-6E02-E786-31981EF60814}"/>
              </a:ext>
            </a:extLst>
          </p:cNvPr>
          <p:cNvSpPr txBox="1"/>
          <p:nvPr/>
        </p:nvSpPr>
        <p:spPr>
          <a:xfrm>
            <a:off x="5647266" y="3767394"/>
            <a:ext cx="6824134" cy="1384995"/>
          </a:xfrm>
          <a:prstGeom prst="rect">
            <a:avLst/>
          </a:prstGeom>
          <a:noFill/>
        </p:spPr>
        <p:txBody>
          <a:bodyPr wrap="square" rtlCol="0">
            <a:spAutoFit/>
          </a:bodyPr>
          <a:lstStyle/>
          <a:p>
            <a:r>
              <a:rPr lang="nl-NL" dirty="0"/>
              <a:t>Als je de wereld wil laten zien hoe de aarde om de zon draait en de maan om de aarde, dan bouw je een</a:t>
            </a:r>
            <a:br>
              <a:rPr lang="nl-NL" dirty="0"/>
            </a:br>
            <a:r>
              <a:rPr lang="nl-NL" dirty="0"/>
              <a:t>                 </a:t>
            </a:r>
            <a:r>
              <a:rPr lang="nl-NL" sz="4800" b="1" dirty="0"/>
              <a:t>PLANETARIUM</a:t>
            </a:r>
            <a:endParaRPr lang="nl-NL" b="1" dirty="0"/>
          </a:p>
        </p:txBody>
      </p:sp>
      <p:sp>
        <p:nvSpPr>
          <p:cNvPr id="6" name="Tekstvak 5">
            <a:extLst>
              <a:ext uri="{FF2B5EF4-FFF2-40B4-BE49-F238E27FC236}">
                <a16:creationId xmlns:a16="http://schemas.microsoft.com/office/drawing/2014/main" id="{15CCF5B3-5AFF-1AF0-801A-F170C3240072}"/>
              </a:ext>
            </a:extLst>
          </p:cNvPr>
          <p:cNvSpPr txBox="1"/>
          <p:nvPr/>
        </p:nvSpPr>
        <p:spPr>
          <a:xfrm>
            <a:off x="5291667" y="5152389"/>
            <a:ext cx="7179733" cy="1477328"/>
          </a:xfrm>
          <a:prstGeom prst="rect">
            <a:avLst/>
          </a:prstGeom>
          <a:noFill/>
        </p:spPr>
        <p:txBody>
          <a:bodyPr wrap="square" rtlCol="0">
            <a:spAutoFit/>
          </a:bodyPr>
          <a:lstStyle/>
          <a:p>
            <a:r>
              <a:rPr lang="nl-NL" dirty="0"/>
              <a:t>Dat deed </a:t>
            </a:r>
            <a:r>
              <a:rPr lang="nl-NL" dirty="0" err="1"/>
              <a:t>Eise</a:t>
            </a:r>
            <a:r>
              <a:rPr lang="nl-NL" dirty="0"/>
              <a:t> </a:t>
            </a:r>
            <a:r>
              <a:rPr lang="nl-NL" dirty="0" err="1"/>
              <a:t>Esinga</a:t>
            </a:r>
            <a:r>
              <a:rPr lang="nl-NL" dirty="0"/>
              <a:t> in de woonkamer van zijn huis in </a:t>
            </a:r>
            <a:br>
              <a:rPr lang="nl-NL" dirty="0"/>
            </a:br>
            <a:r>
              <a:rPr lang="nl-NL" dirty="0"/>
              <a:t>                               Franeker in 1774 tot 1781</a:t>
            </a:r>
            <a:br>
              <a:rPr lang="nl-NL" dirty="0"/>
            </a:br>
            <a:r>
              <a:rPr lang="nl-NL" dirty="0"/>
              <a:t>Hoe zag dat er uit? Zijn vader hielp hem met het maken van tandwielen, zijn broer beschilderde het plafond met hemellichamen</a:t>
            </a:r>
          </a:p>
        </p:txBody>
      </p:sp>
      <p:pic>
        <p:nvPicPr>
          <p:cNvPr id="3" name="Picture 4" descr="De bronafbeelding bekijken">
            <a:extLst>
              <a:ext uri="{FF2B5EF4-FFF2-40B4-BE49-F238E27FC236}">
                <a16:creationId xmlns:a16="http://schemas.microsoft.com/office/drawing/2014/main" id="{4B52523C-0C5A-B0EF-5B87-DBB28ACA4F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19800"/>
            <a:ext cx="807156" cy="838200"/>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a:extLst>
              <a:ext uri="{FF2B5EF4-FFF2-40B4-BE49-F238E27FC236}">
                <a16:creationId xmlns:a16="http://schemas.microsoft.com/office/drawing/2014/main" id="{08442EE4-6394-03B9-B02F-ECD09CCB2301}"/>
              </a:ext>
            </a:extLst>
          </p:cNvPr>
          <p:cNvSpPr txBox="1"/>
          <p:nvPr/>
        </p:nvSpPr>
        <p:spPr>
          <a:xfrm>
            <a:off x="807156" y="6269623"/>
            <a:ext cx="3690760" cy="338554"/>
          </a:xfrm>
          <a:prstGeom prst="rect">
            <a:avLst/>
          </a:prstGeom>
          <a:noFill/>
        </p:spPr>
        <p:txBody>
          <a:bodyPr wrap="square" rtlCol="0">
            <a:spAutoFit/>
          </a:bodyPr>
          <a:lstStyle/>
          <a:p>
            <a:r>
              <a:rPr lang="nl-NL" sz="1600" b="1" dirty="0">
                <a:solidFill>
                  <a:schemeClr val="bg1"/>
                </a:solidFill>
              </a:rPr>
              <a:t>Ik fiets van Dokkum naar Franeker</a:t>
            </a:r>
          </a:p>
        </p:txBody>
      </p:sp>
    </p:spTree>
    <p:extLst>
      <p:ext uri="{BB962C8B-B14F-4D97-AF65-F5344CB8AC3E}">
        <p14:creationId xmlns:p14="http://schemas.microsoft.com/office/powerpoint/2010/main" val="34461412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e bronafbeelding bekijken">
            <a:extLst>
              <a:ext uri="{FF2B5EF4-FFF2-40B4-BE49-F238E27FC236}">
                <a16:creationId xmlns:a16="http://schemas.microsoft.com/office/drawing/2014/main" id="{9C7E8185-27A3-89B5-82AC-31D9FD67A4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261" y="89525"/>
            <a:ext cx="5382279" cy="359071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e bronafbeelding bekijken">
            <a:extLst>
              <a:ext uri="{FF2B5EF4-FFF2-40B4-BE49-F238E27FC236}">
                <a16:creationId xmlns:a16="http://schemas.microsoft.com/office/drawing/2014/main" id="{FDD63310-6887-6729-18FE-8093333773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3845" y="203201"/>
            <a:ext cx="5508434" cy="3657600"/>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8D25150B-CB59-03E9-C8D9-5EC5AED6971F}"/>
              </a:ext>
            </a:extLst>
          </p:cNvPr>
          <p:cNvSpPr txBox="1"/>
          <p:nvPr/>
        </p:nvSpPr>
        <p:spPr>
          <a:xfrm>
            <a:off x="375054" y="4534405"/>
            <a:ext cx="7498946" cy="369332"/>
          </a:xfrm>
          <a:prstGeom prst="rect">
            <a:avLst/>
          </a:prstGeom>
          <a:noFill/>
        </p:spPr>
        <p:txBody>
          <a:bodyPr wrap="square">
            <a:spAutoFit/>
          </a:bodyPr>
          <a:lstStyle/>
          <a:p>
            <a:r>
              <a:rPr lang="nl-NL" dirty="0" err="1">
                <a:hlinkClick r:id="rId4"/>
              </a:rPr>
              <a:t>Schooltv</a:t>
            </a:r>
            <a:r>
              <a:rPr lang="nl-NL" dirty="0">
                <a:hlinkClick r:id="rId4"/>
              </a:rPr>
              <a:t>: Wat is tijd? - Zonnewijzers, zandlopers en atoomklokken</a:t>
            </a:r>
            <a:endParaRPr lang="nl-NL" dirty="0"/>
          </a:p>
        </p:txBody>
      </p:sp>
      <p:sp>
        <p:nvSpPr>
          <p:cNvPr id="7" name="Tekstvak 6">
            <a:extLst>
              <a:ext uri="{FF2B5EF4-FFF2-40B4-BE49-F238E27FC236}">
                <a16:creationId xmlns:a16="http://schemas.microsoft.com/office/drawing/2014/main" id="{B22EDE0F-89E6-3B75-AC1F-F6DA0DE9B38B}"/>
              </a:ext>
            </a:extLst>
          </p:cNvPr>
          <p:cNvSpPr txBox="1"/>
          <p:nvPr/>
        </p:nvSpPr>
        <p:spPr>
          <a:xfrm>
            <a:off x="355602" y="4922469"/>
            <a:ext cx="6813146" cy="369332"/>
          </a:xfrm>
          <a:prstGeom prst="rect">
            <a:avLst/>
          </a:prstGeom>
          <a:noFill/>
        </p:spPr>
        <p:txBody>
          <a:bodyPr wrap="square">
            <a:spAutoFit/>
          </a:bodyPr>
          <a:lstStyle/>
          <a:p>
            <a:r>
              <a:rPr lang="nl-NL" dirty="0" err="1">
                <a:hlinkClick r:id="rId5"/>
              </a:rPr>
              <a:t>Schooltv</a:t>
            </a:r>
            <a:r>
              <a:rPr lang="nl-NL" dirty="0">
                <a:hlinkClick r:id="rId5"/>
              </a:rPr>
              <a:t>: Het zonnestelsel - Hoe ziet ons zonnestelsel eruit?</a:t>
            </a:r>
            <a:endParaRPr lang="nl-NL" dirty="0"/>
          </a:p>
        </p:txBody>
      </p:sp>
      <p:sp>
        <p:nvSpPr>
          <p:cNvPr id="11" name="Tekstvak 10">
            <a:extLst>
              <a:ext uri="{FF2B5EF4-FFF2-40B4-BE49-F238E27FC236}">
                <a16:creationId xmlns:a16="http://schemas.microsoft.com/office/drawing/2014/main" id="{BE1EA41C-3A16-95D0-FD94-549DE9B56254}"/>
              </a:ext>
            </a:extLst>
          </p:cNvPr>
          <p:cNvSpPr txBox="1"/>
          <p:nvPr/>
        </p:nvSpPr>
        <p:spPr>
          <a:xfrm>
            <a:off x="355602" y="5310533"/>
            <a:ext cx="6104466" cy="369332"/>
          </a:xfrm>
          <a:prstGeom prst="rect">
            <a:avLst/>
          </a:prstGeom>
          <a:noFill/>
        </p:spPr>
        <p:txBody>
          <a:bodyPr wrap="square">
            <a:spAutoFit/>
          </a:bodyPr>
          <a:lstStyle/>
          <a:p>
            <a:r>
              <a:rPr lang="nl-NL" dirty="0" err="1">
                <a:hlinkClick r:id="rId6"/>
              </a:rPr>
              <a:t>Bioleren</a:t>
            </a:r>
            <a:r>
              <a:rPr lang="nl-NL" dirty="0">
                <a:hlinkClick r:id="rId6"/>
              </a:rPr>
              <a:t> - Hoe zit het heelal in elkaar? - YouTube</a:t>
            </a:r>
            <a:endParaRPr lang="nl-NL" dirty="0"/>
          </a:p>
        </p:txBody>
      </p:sp>
      <p:sp>
        <p:nvSpPr>
          <p:cNvPr id="15" name="Tekstvak 14">
            <a:extLst>
              <a:ext uri="{FF2B5EF4-FFF2-40B4-BE49-F238E27FC236}">
                <a16:creationId xmlns:a16="http://schemas.microsoft.com/office/drawing/2014/main" id="{B83BCAE3-5782-8626-50B5-B72810F6193C}"/>
              </a:ext>
            </a:extLst>
          </p:cNvPr>
          <p:cNvSpPr txBox="1"/>
          <p:nvPr/>
        </p:nvSpPr>
        <p:spPr>
          <a:xfrm>
            <a:off x="339512" y="6067929"/>
            <a:ext cx="5884333" cy="646331"/>
          </a:xfrm>
          <a:prstGeom prst="rect">
            <a:avLst/>
          </a:prstGeom>
          <a:noFill/>
        </p:spPr>
        <p:txBody>
          <a:bodyPr wrap="square">
            <a:spAutoFit/>
          </a:bodyPr>
          <a:lstStyle/>
          <a:p>
            <a:r>
              <a:rPr lang="nl-NL" dirty="0">
                <a:hlinkClick r:id="rId7"/>
              </a:rPr>
              <a:t>Ga mee op ruimte avontuur - Kinderen leren over de Planeten - JBW </a:t>
            </a:r>
            <a:r>
              <a:rPr lang="nl-NL" dirty="0" err="1">
                <a:hlinkClick r:id="rId7"/>
              </a:rPr>
              <a:t>Productions</a:t>
            </a:r>
            <a:r>
              <a:rPr lang="nl-NL" dirty="0">
                <a:hlinkClick r:id="rId7"/>
              </a:rPr>
              <a:t> - YouTube</a:t>
            </a:r>
            <a:endParaRPr lang="nl-NL" dirty="0"/>
          </a:p>
        </p:txBody>
      </p:sp>
      <p:sp>
        <p:nvSpPr>
          <p:cNvPr id="17" name="Tekstvak 16">
            <a:extLst>
              <a:ext uri="{FF2B5EF4-FFF2-40B4-BE49-F238E27FC236}">
                <a16:creationId xmlns:a16="http://schemas.microsoft.com/office/drawing/2014/main" id="{D0BA3B7C-5876-B391-274E-2DE0978DAD9A}"/>
              </a:ext>
            </a:extLst>
          </p:cNvPr>
          <p:cNvSpPr txBox="1"/>
          <p:nvPr/>
        </p:nvSpPr>
        <p:spPr>
          <a:xfrm>
            <a:off x="432646" y="5698597"/>
            <a:ext cx="6163732" cy="369332"/>
          </a:xfrm>
          <a:prstGeom prst="rect">
            <a:avLst/>
          </a:prstGeom>
          <a:noFill/>
        </p:spPr>
        <p:txBody>
          <a:bodyPr wrap="square">
            <a:spAutoFit/>
          </a:bodyPr>
          <a:lstStyle/>
          <a:p>
            <a:r>
              <a:rPr lang="nl-NL" dirty="0" err="1">
                <a:hlinkClick r:id="rId8"/>
              </a:rPr>
              <a:t>Paxi</a:t>
            </a:r>
            <a:r>
              <a:rPr lang="nl-NL" dirty="0">
                <a:hlinkClick r:id="rId8"/>
              </a:rPr>
              <a:t> - Het zonnestelsel - YouTube</a:t>
            </a:r>
            <a:endParaRPr lang="nl-NL" dirty="0"/>
          </a:p>
        </p:txBody>
      </p:sp>
      <p:sp>
        <p:nvSpPr>
          <p:cNvPr id="19" name="Tekstvak 18">
            <a:extLst>
              <a:ext uri="{FF2B5EF4-FFF2-40B4-BE49-F238E27FC236}">
                <a16:creationId xmlns:a16="http://schemas.microsoft.com/office/drawing/2014/main" id="{D9B64023-FDD9-500B-5631-8DE471EA3595}"/>
              </a:ext>
            </a:extLst>
          </p:cNvPr>
          <p:cNvSpPr txBox="1"/>
          <p:nvPr/>
        </p:nvSpPr>
        <p:spPr>
          <a:xfrm>
            <a:off x="370013" y="3860801"/>
            <a:ext cx="6104466" cy="646331"/>
          </a:xfrm>
          <a:prstGeom prst="rect">
            <a:avLst/>
          </a:prstGeom>
          <a:noFill/>
        </p:spPr>
        <p:txBody>
          <a:bodyPr wrap="square">
            <a:spAutoFit/>
          </a:bodyPr>
          <a:lstStyle/>
          <a:p>
            <a:r>
              <a:rPr lang="nl-NL" dirty="0">
                <a:hlinkClick r:id="rId9"/>
              </a:rPr>
              <a:t>Zonnestelsel voor kinderen - Ontdek de ruimte in de raket! Educatieve kinderfilmpjes Planeten - YouTube</a:t>
            </a:r>
            <a:endParaRPr lang="nl-NL" dirty="0"/>
          </a:p>
        </p:txBody>
      </p:sp>
      <p:sp>
        <p:nvSpPr>
          <p:cNvPr id="2" name="Tekstvak 1">
            <a:extLst>
              <a:ext uri="{FF2B5EF4-FFF2-40B4-BE49-F238E27FC236}">
                <a16:creationId xmlns:a16="http://schemas.microsoft.com/office/drawing/2014/main" id="{58FA98F3-1A82-293C-0DBC-F7DBA665D55F}"/>
              </a:ext>
            </a:extLst>
          </p:cNvPr>
          <p:cNvSpPr txBox="1"/>
          <p:nvPr/>
        </p:nvSpPr>
        <p:spPr>
          <a:xfrm>
            <a:off x="8026400" y="4114800"/>
            <a:ext cx="3945467" cy="2308324"/>
          </a:xfrm>
          <a:prstGeom prst="rect">
            <a:avLst/>
          </a:prstGeom>
          <a:noFill/>
        </p:spPr>
        <p:txBody>
          <a:bodyPr wrap="square" rtlCol="0">
            <a:spAutoFit/>
          </a:bodyPr>
          <a:lstStyle/>
          <a:p>
            <a:r>
              <a:rPr lang="nl-NL" dirty="0"/>
              <a:t>Het heelal, de ruimte, is een ingewikkelde zaak. Hiernaast vind je een aantal filmpjes die proberen het aan je uit te leggen.</a:t>
            </a:r>
            <a:br>
              <a:rPr lang="nl-NL" dirty="0"/>
            </a:br>
            <a:r>
              <a:rPr lang="nl-NL" dirty="0"/>
              <a:t>Bekijk tenminste 2 om iets van het heelal te begrijpen dat </a:t>
            </a:r>
            <a:r>
              <a:rPr lang="nl-NL" dirty="0" err="1"/>
              <a:t>Eise</a:t>
            </a:r>
            <a:r>
              <a:rPr lang="nl-NL" dirty="0"/>
              <a:t> </a:t>
            </a:r>
            <a:r>
              <a:rPr lang="nl-NL" dirty="0" err="1"/>
              <a:t>Eisinga</a:t>
            </a:r>
            <a:r>
              <a:rPr lang="nl-NL" dirty="0"/>
              <a:t> probeerde na te bootsen</a:t>
            </a:r>
          </a:p>
        </p:txBody>
      </p:sp>
    </p:spTree>
    <p:extLst>
      <p:ext uri="{BB962C8B-B14F-4D97-AF65-F5344CB8AC3E}">
        <p14:creationId xmlns:p14="http://schemas.microsoft.com/office/powerpoint/2010/main" val="31904135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ortret van Eise Eisinga door Willem Bartel van der Kooi, 1827. Beeld ">
            <a:extLst>
              <a:ext uri="{FF2B5EF4-FFF2-40B4-BE49-F238E27FC236}">
                <a16:creationId xmlns:a16="http://schemas.microsoft.com/office/drawing/2014/main" id="{099C9440-12EE-7ED0-EB6E-589A77BE2C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2200" y="0"/>
            <a:ext cx="3542172" cy="44704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Nerdy hemelbouwer Eise Eisinga blijkt toch iets minder mythisch">
            <a:extLst>
              <a:ext uri="{FF2B5EF4-FFF2-40B4-BE49-F238E27FC236}">
                <a16:creationId xmlns:a16="http://schemas.microsoft.com/office/drawing/2014/main" id="{61105E4C-8CB5-B6AD-8BE6-BA9B720277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0144" y="76200"/>
            <a:ext cx="6588248" cy="4394200"/>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EEC67289-47BF-5C4D-E843-A40D0C7A166A}"/>
              </a:ext>
            </a:extLst>
          </p:cNvPr>
          <p:cNvSpPr txBox="1"/>
          <p:nvPr/>
        </p:nvSpPr>
        <p:spPr>
          <a:xfrm>
            <a:off x="5520144" y="4682067"/>
            <a:ext cx="6588248" cy="1754326"/>
          </a:xfrm>
          <a:prstGeom prst="rect">
            <a:avLst/>
          </a:prstGeom>
          <a:noFill/>
        </p:spPr>
        <p:txBody>
          <a:bodyPr wrap="square" rtlCol="0">
            <a:spAutoFit/>
          </a:bodyPr>
          <a:lstStyle/>
          <a:p>
            <a:r>
              <a:rPr lang="nl-NL" dirty="0"/>
              <a:t>Hiernaast zie je </a:t>
            </a:r>
            <a:r>
              <a:rPr lang="nl-NL" dirty="0" err="1"/>
              <a:t>Eise</a:t>
            </a:r>
            <a:r>
              <a:rPr lang="nl-NL" dirty="0"/>
              <a:t> </a:t>
            </a:r>
            <a:r>
              <a:rPr lang="nl-NL" dirty="0" err="1"/>
              <a:t>Eisinga</a:t>
            </a:r>
            <a:r>
              <a:rPr lang="nl-NL" dirty="0"/>
              <a:t>. Hij was een heel begaafde man, want in zijn tijd wisten we nog niet veel van het heelal en hij wist het duidelijk te maken hoe de planeten zoals de aarde, om de ster de zon draaiden, maar dat planeten ook nog om hun eigen as draaiden.</a:t>
            </a:r>
            <a:br>
              <a:rPr lang="nl-NL" dirty="0"/>
            </a:br>
            <a:r>
              <a:rPr lang="nl-NL" dirty="0"/>
              <a:t>Hij was een “genie”. </a:t>
            </a:r>
          </a:p>
        </p:txBody>
      </p:sp>
      <p:sp>
        <p:nvSpPr>
          <p:cNvPr id="3" name="Tekstvak 2">
            <a:extLst>
              <a:ext uri="{FF2B5EF4-FFF2-40B4-BE49-F238E27FC236}">
                <a16:creationId xmlns:a16="http://schemas.microsoft.com/office/drawing/2014/main" id="{96330827-44D0-679D-2FE5-FCB29EF54558}"/>
              </a:ext>
            </a:extLst>
          </p:cNvPr>
          <p:cNvSpPr txBox="1"/>
          <p:nvPr/>
        </p:nvSpPr>
        <p:spPr>
          <a:xfrm>
            <a:off x="1778000" y="4470400"/>
            <a:ext cx="2345267" cy="1200329"/>
          </a:xfrm>
          <a:prstGeom prst="rect">
            <a:avLst/>
          </a:prstGeom>
          <a:noFill/>
        </p:spPr>
        <p:txBody>
          <a:bodyPr wrap="square">
            <a:spAutoFit/>
          </a:bodyPr>
          <a:lstStyle/>
          <a:p>
            <a:r>
              <a:rPr lang="nl-NL" dirty="0" err="1">
                <a:solidFill>
                  <a:srgbClr val="FFFF00"/>
                </a:solidFill>
                <a:hlinkClick r:id="rId4">
                  <a:extLst>
                    <a:ext uri="{A12FA001-AC4F-418D-AE19-62706E023703}">
                      <ahyp:hlinkClr xmlns:ahyp="http://schemas.microsoft.com/office/drawing/2018/hyperlinkcolor" val="tx"/>
                    </a:ext>
                  </a:extLst>
                </a:hlinkClick>
              </a:rPr>
              <a:t>Paxi</a:t>
            </a:r>
            <a:r>
              <a:rPr lang="nl-NL" dirty="0">
                <a:solidFill>
                  <a:srgbClr val="FFFF00"/>
                </a:solidFill>
                <a:hlinkClick r:id="rId4">
                  <a:extLst>
                    <a:ext uri="{A12FA001-AC4F-418D-AE19-62706E023703}">
                      <ahyp:hlinkClr xmlns:ahyp="http://schemas.microsoft.com/office/drawing/2018/hyperlinkcolor" val="tx"/>
                    </a:ext>
                  </a:extLst>
                </a:hlinkClick>
              </a:rPr>
              <a:t> gaat op ontdekkingsreis naar de maan! - YouTube</a:t>
            </a:r>
            <a:endParaRPr lang="nl-NL" dirty="0">
              <a:solidFill>
                <a:srgbClr val="FFFF00"/>
              </a:solidFill>
            </a:endParaRPr>
          </a:p>
        </p:txBody>
      </p:sp>
      <p:sp>
        <p:nvSpPr>
          <p:cNvPr id="5" name="Tekstvak 4">
            <a:extLst>
              <a:ext uri="{FF2B5EF4-FFF2-40B4-BE49-F238E27FC236}">
                <a16:creationId xmlns:a16="http://schemas.microsoft.com/office/drawing/2014/main" id="{39638F8E-5EB2-2996-D098-3E93F1F2B85D}"/>
              </a:ext>
            </a:extLst>
          </p:cNvPr>
          <p:cNvSpPr txBox="1"/>
          <p:nvPr/>
        </p:nvSpPr>
        <p:spPr>
          <a:xfrm>
            <a:off x="232833" y="6067061"/>
            <a:ext cx="6104466" cy="369332"/>
          </a:xfrm>
          <a:prstGeom prst="rect">
            <a:avLst/>
          </a:prstGeom>
          <a:noFill/>
        </p:spPr>
        <p:txBody>
          <a:bodyPr wrap="square">
            <a:spAutoFit/>
          </a:bodyPr>
          <a:lstStyle/>
          <a:p>
            <a:r>
              <a:rPr lang="nl-NL" dirty="0">
                <a:solidFill>
                  <a:srgbClr val="FFFF00"/>
                </a:solidFill>
                <a:hlinkClick r:id="rId5">
                  <a:extLst>
                    <a:ext uri="{A12FA001-AC4F-418D-AE19-62706E023703}">
                      <ahyp:hlinkClr xmlns:ahyp="http://schemas.microsoft.com/office/drawing/2018/hyperlinkcolor" val="tx"/>
                    </a:ext>
                  </a:extLst>
                </a:hlinkClick>
              </a:rPr>
              <a:t>Toen was ik 12: De maanlanding (kro-ncrv.nl)</a:t>
            </a:r>
            <a:endParaRPr lang="nl-NL" dirty="0">
              <a:solidFill>
                <a:srgbClr val="FFFF00"/>
              </a:solidFill>
            </a:endParaRPr>
          </a:p>
        </p:txBody>
      </p:sp>
    </p:spTree>
    <p:extLst>
      <p:ext uri="{BB962C8B-B14F-4D97-AF65-F5344CB8AC3E}">
        <p14:creationId xmlns:p14="http://schemas.microsoft.com/office/powerpoint/2010/main" val="19590851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4BDD9FD7-3038-C619-289E-D1A61BE3BFE3}"/>
              </a:ext>
            </a:extLst>
          </p:cNvPr>
          <p:cNvSpPr txBox="1"/>
          <p:nvPr/>
        </p:nvSpPr>
        <p:spPr>
          <a:xfrm>
            <a:off x="469899" y="1080869"/>
            <a:ext cx="6104466" cy="646331"/>
          </a:xfrm>
          <a:prstGeom prst="rect">
            <a:avLst/>
          </a:prstGeom>
          <a:noFill/>
        </p:spPr>
        <p:txBody>
          <a:bodyPr wrap="square">
            <a:spAutoFit/>
          </a:bodyPr>
          <a:lstStyle/>
          <a:p>
            <a:r>
              <a:rPr lang="de-DE" dirty="0">
                <a:hlinkClick r:id="rId2"/>
              </a:rPr>
              <a:t>EISE VERTELT 1-2-3 - www.eiseeisingadeverlichtinginnede.nl</a:t>
            </a:r>
            <a:endParaRPr lang="nl-NL" dirty="0"/>
          </a:p>
        </p:txBody>
      </p:sp>
      <p:sp>
        <p:nvSpPr>
          <p:cNvPr id="5" name="Tekstvak 4">
            <a:extLst>
              <a:ext uri="{FF2B5EF4-FFF2-40B4-BE49-F238E27FC236}">
                <a16:creationId xmlns:a16="http://schemas.microsoft.com/office/drawing/2014/main" id="{3F4C1639-BF56-79C7-9B2F-1E212B417216}"/>
              </a:ext>
            </a:extLst>
          </p:cNvPr>
          <p:cNvSpPr txBox="1"/>
          <p:nvPr/>
        </p:nvSpPr>
        <p:spPr>
          <a:xfrm>
            <a:off x="469899" y="1727200"/>
            <a:ext cx="6104466" cy="369332"/>
          </a:xfrm>
          <a:prstGeom prst="rect">
            <a:avLst/>
          </a:prstGeom>
          <a:noFill/>
        </p:spPr>
        <p:txBody>
          <a:bodyPr wrap="square">
            <a:spAutoFit/>
          </a:bodyPr>
          <a:lstStyle/>
          <a:p>
            <a:r>
              <a:rPr lang="nl-NL" dirty="0">
                <a:hlinkClick r:id="rId3"/>
              </a:rPr>
              <a:t>Maak een zonnewijzer | Natuurmonumenten</a:t>
            </a:r>
            <a:endParaRPr lang="nl-NL" dirty="0"/>
          </a:p>
        </p:txBody>
      </p:sp>
      <p:pic>
        <p:nvPicPr>
          <p:cNvPr id="6148" name="Picture 4" descr="De bronafbeelding bekijken">
            <a:extLst>
              <a:ext uri="{FF2B5EF4-FFF2-40B4-BE49-F238E27FC236}">
                <a16:creationId xmlns:a16="http://schemas.microsoft.com/office/drawing/2014/main" id="{3FF2B271-7CCD-5E4E-06D9-1746BA30EF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4534" y="1338069"/>
            <a:ext cx="4239651" cy="282643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7E4812AB-2963-C751-3D51-BC67D4DD31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9534" y="2185116"/>
            <a:ext cx="2826453" cy="2119840"/>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C05E6D93-F348-9329-4927-C2BAD2BA2117}"/>
              </a:ext>
            </a:extLst>
          </p:cNvPr>
          <p:cNvSpPr txBox="1"/>
          <p:nvPr/>
        </p:nvSpPr>
        <p:spPr>
          <a:xfrm>
            <a:off x="469899" y="166005"/>
            <a:ext cx="10747521" cy="923330"/>
          </a:xfrm>
          <a:prstGeom prst="rect">
            <a:avLst/>
          </a:prstGeom>
          <a:noFill/>
        </p:spPr>
        <p:txBody>
          <a:bodyPr wrap="square" rtlCol="0">
            <a:spAutoFit/>
          </a:bodyPr>
          <a:lstStyle/>
          <a:p>
            <a:r>
              <a:rPr lang="nl-NL" dirty="0">
                <a:solidFill>
                  <a:schemeClr val="bg1"/>
                </a:solidFill>
              </a:rPr>
              <a:t>Hieronder vertelt </a:t>
            </a:r>
            <a:r>
              <a:rPr lang="nl-NL" dirty="0" err="1">
                <a:solidFill>
                  <a:schemeClr val="bg1"/>
                </a:solidFill>
              </a:rPr>
              <a:t>Eise</a:t>
            </a:r>
            <a:r>
              <a:rPr lang="nl-NL" dirty="0">
                <a:solidFill>
                  <a:schemeClr val="bg1"/>
                </a:solidFill>
              </a:rPr>
              <a:t> </a:t>
            </a:r>
            <a:r>
              <a:rPr lang="nl-NL" dirty="0" err="1">
                <a:solidFill>
                  <a:schemeClr val="bg1"/>
                </a:solidFill>
              </a:rPr>
              <a:t>Eisinga</a:t>
            </a:r>
            <a:r>
              <a:rPr lang="nl-NL" dirty="0">
                <a:solidFill>
                  <a:schemeClr val="bg1"/>
                </a:solidFill>
              </a:rPr>
              <a:t> over zijn jeugd en wat hij vooral leuk vond om te maken.</a:t>
            </a:r>
            <a:br>
              <a:rPr lang="nl-NL" dirty="0">
                <a:solidFill>
                  <a:schemeClr val="bg1"/>
                </a:solidFill>
              </a:rPr>
            </a:br>
            <a:r>
              <a:rPr lang="nl-NL" dirty="0">
                <a:solidFill>
                  <a:schemeClr val="bg1"/>
                </a:solidFill>
              </a:rPr>
              <a:t>Als je het hebt gelezen, kun je ook zelf aan de slag. Op de site staat ook een eenvoudiger papieren model dat je kunt maken. Welk model? Dat lees je in het stuk: “</a:t>
            </a:r>
            <a:r>
              <a:rPr lang="nl-NL" dirty="0" err="1">
                <a:solidFill>
                  <a:schemeClr val="bg1"/>
                </a:solidFill>
              </a:rPr>
              <a:t>Eise</a:t>
            </a:r>
            <a:r>
              <a:rPr lang="nl-NL" dirty="0">
                <a:solidFill>
                  <a:schemeClr val="bg1"/>
                </a:solidFill>
              </a:rPr>
              <a:t> vertelt…..”</a:t>
            </a:r>
          </a:p>
        </p:txBody>
      </p:sp>
      <p:sp>
        <p:nvSpPr>
          <p:cNvPr id="6" name="Tekstvak 5">
            <a:extLst>
              <a:ext uri="{FF2B5EF4-FFF2-40B4-BE49-F238E27FC236}">
                <a16:creationId xmlns:a16="http://schemas.microsoft.com/office/drawing/2014/main" id="{A4CE7539-0607-F847-9F97-07E1AC160AF9}"/>
              </a:ext>
            </a:extLst>
          </p:cNvPr>
          <p:cNvSpPr txBox="1"/>
          <p:nvPr/>
        </p:nvSpPr>
        <p:spPr>
          <a:xfrm>
            <a:off x="349249" y="4761467"/>
            <a:ext cx="11493501" cy="1569660"/>
          </a:xfrm>
          <a:prstGeom prst="rect">
            <a:avLst/>
          </a:prstGeom>
          <a:noFill/>
        </p:spPr>
        <p:txBody>
          <a:bodyPr wrap="square" rtlCol="0">
            <a:spAutoFit/>
          </a:bodyPr>
          <a:lstStyle/>
          <a:p>
            <a:r>
              <a:rPr lang="nl-NL" sz="1200" dirty="0"/>
              <a:t>In een van zijn vertellingen noemt </a:t>
            </a:r>
            <a:r>
              <a:rPr lang="nl-NL" sz="1200" dirty="0" err="1"/>
              <a:t>Eisinga</a:t>
            </a:r>
            <a:r>
              <a:rPr lang="nl-NL" sz="1200" dirty="0"/>
              <a:t> allerlei belangrijke mensen die hij heeft ontmoet, omdat ze allemaal naar zijn planetarium kwamen kijken: de Koning van Zweden kwam bv.. Kijken.</a:t>
            </a:r>
            <a:br>
              <a:rPr lang="nl-NL" sz="1200" dirty="0"/>
            </a:br>
            <a:r>
              <a:rPr lang="nl-NL" sz="1200" dirty="0"/>
              <a:t>Die belangrijke ,mensen staan op een kaart ingetekend. Zie hierboven links. </a:t>
            </a:r>
            <a:br>
              <a:rPr lang="nl-NL" sz="1200" dirty="0"/>
            </a:br>
            <a:r>
              <a:rPr lang="nl-NL" sz="1200" dirty="0"/>
              <a:t>Daar onder staat: Jaagpad langs de trekvaart. Hierboven zie je een paard lopen over een jaagpad. Hij trekt een trekschuit door het water van de vaart. Dat was de manier van reizen in de tijd van</a:t>
            </a:r>
            <a:br>
              <a:rPr lang="nl-NL" sz="1200" dirty="0"/>
            </a:br>
            <a:r>
              <a:rPr lang="nl-NL" sz="1200" dirty="0" err="1"/>
              <a:t>Eisinga</a:t>
            </a:r>
            <a:r>
              <a:rPr lang="nl-NL" sz="1200" dirty="0"/>
              <a:t>. Nee, de fiets was toen nog niet uitgevonden!</a:t>
            </a:r>
            <a:br>
              <a:rPr lang="nl-NL" sz="1200" dirty="0"/>
            </a:br>
            <a:r>
              <a:rPr lang="nl-NL" sz="1200" dirty="0"/>
              <a:t>Er was in die tijd een dominee die beweerde dat de aarde zou vergaan. Er zouden 4 planeten met elkaar in </a:t>
            </a:r>
            <a:r>
              <a:rPr lang="nl-NL" sz="1200" dirty="0" err="1"/>
              <a:t>botsinf</a:t>
            </a:r>
            <a:r>
              <a:rPr lang="nl-NL" sz="1200" dirty="0"/>
              <a:t> komen. Dan zou de aarde weg zijn.</a:t>
            </a:r>
            <a:br>
              <a:rPr lang="nl-NL" sz="1200" dirty="0"/>
            </a:br>
            <a:r>
              <a:rPr lang="nl-NL" sz="1200" dirty="0"/>
              <a:t>Om te bewijzen dat dat niet waar was, bouwde </a:t>
            </a:r>
            <a:r>
              <a:rPr lang="nl-NL" sz="1200" dirty="0" err="1"/>
              <a:t>Eise</a:t>
            </a:r>
            <a:r>
              <a:rPr lang="nl-NL" sz="1200" dirty="0"/>
              <a:t> </a:t>
            </a:r>
            <a:r>
              <a:rPr lang="nl-NL" sz="1200" dirty="0" err="1"/>
              <a:t>Essinga</a:t>
            </a:r>
            <a:r>
              <a:rPr lang="nl-NL" sz="1200" dirty="0"/>
              <a:t> zijn planetarium.</a:t>
            </a:r>
          </a:p>
        </p:txBody>
      </p:sp>
      <p:sp>
        <p:nvSpPr>
          <p:cNvPr id="8" name="Tekstvak 7">
            <a:extLst>
              <a:ext uri="{FF2B5EF4-FFF2-40B4-BE49-F238E27FC236}">
                <a16:creationId xmlns:a16="http://schemas.microsoft.com/office/drawing/2014/main" id="{805DDF15-D2EA-AEDE-5760-C9CEB1B37D43}"/>
              </a:ext>
            </a:extLst>
          </p:cNvPr>
          <p:cNvSpPr txBox="1"/>
          <p:nvPr/>
        </p:nvSpPr>
        <p:spPr>
          <a:xfrm>
            <a:off x="620923" y="3354989"/>
            <a:ext cx="2233784" cy="738664"/>
          </a:xfrm>
          <a:prstGeom prst="rect">
            <a:avLst/>
          </a:prstGeom>
          <a:noFill/>
        </p:spPr>
        <p:txBody>
          <a:bodyPr wrap="square">
            <a:spAutoFit/>
          </a:bodyPr>
          <a:lstStyle/>
          <a:p>
            <a:r>
              <a:rPr lang="nl-NL" sz="1400" dirty="0">
                <a:solidFill>
                  <a:srgbClr val="FFFF00"/>
                </a:solidFill>
                <a:hlinkClick r:id="rId6">
                  <a:extLst>
                    <a:ext uri="{A12FA001-AC4F-418D-AE19-62706E023703}">
                      <ahyp:hlinkClr xmlns:ahyp="http://schemas.microsoft.com/office/drawing/2018/hyperlinkcolor" val="tx"/>
                    </a:ext>
                  </a:extLst>
                </a:hlinkClick>
              </a:rPr>
              <a:t>Alles op zijn tijd! | Dat-kan-toch-anders-man | Het Klokhuis - YouTube</a:t>
            </a:r>
            <a:endParaRPr lang="nl-NL" sz="1400" dirty="0">
              <a:solidFill>
                <a:srgbClr val="FFFF00"/>
              </a:solidFill>
            </a:endParaRPr>
          </a:p>
        </p:txBody>
      </p:sp>
      <p:pic>
        <p:nvPicPr>
          <p:cNvPr id="7" name="Picture 4" descr="De bronafbeelding bekijken">
            <a:extLst>
              <a:ext uri="{FF2B5EF4-FFF2-40B4-BE49-F238E27FC236}">
                <a16:creationId xmlns:a16="http://schemas.microsoft.com/office/drawing/2014/main" id="{B40FE99C-B0F0-F229-C03E-0D066E487C0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218307"/>
            <a:ext cx="807156"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97297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EA7A90A4-9C7B-E9F9-84AF-6C7B7F9DB281}"/>
              </a:ext>
            </a:extLst>
          </p:cNvPr>
          <p:cNvSpPr txBox="1"/>
          <p:nvPr/>
        </p:nvSpPr>
        <p:spPr>
          <a:xfrm>
            <a:off x="872067" y="393940"/>
            <a:ext cx="11023600" cy="923330"/>
          </a:xfrm>
          <a:prstGeom prst="rect">
            <a:avLst/>
          </a:prstGeom>
          <a:noFill/>
        </p:spPr>
        <p:txBody>
          <a:bodyPr wrap="square" rtlCol="0">
            <a:spAutoFit/>
          </a:bodyPr>
          <a:lstStyle/>
          <a:p>
            <a:r>
              <a:rPr lang="nl-NL" dirty="0"/>
              <a:t>De vader van </a:t>
            </a:r>
            <a:r>
              <a:rPr lang="nl-NL" dirty="0" err="1"/>
              <a:t>Eise</a:t>
            </a:r>
            <a:r>
              <a:rPr lang="nl-NL" dirty="0"/>
              <a:t> </a:t>
            </a:r>
            <a:r>
              <a:rPr lang="nl-NL" dirty="0" err="1"/>
              <a:t>Eisinga</a:t>
            </a:r>
            <a:r>
              <a:rPr lang="nl-NL" dirty="0"/>
              <a:t> was </a:t>
            </a:r>
            <a:r>
              <a:rPr lang="nl-NL" b="1" dirty="0">
                <a:solidFill>
                  <a:srgbClr val="FF0000"/>
                </a:solidFill>
              </a:rPr>
              <a:t>WOLKAMMER of VOLDER</a:t>
            </a:r>
            <a:br>
              <a:rPr lang="nl-NL" dirty="0"/>
            </a:br>
            <a:r>
              <a:rPr lang="nl-NL" dirty="0"/>
              <a:t>Zij </a:t>
            </a:r>
            <a:r>
              <a:rPr lang="nl-NL" dirty="0">
                <a:solidFill>
                  <a:srgbClr val="FF0000"/>
                </a:solidFill>
              </a:rPr>
              <a:t>wasten </a:t>
            </a:r>
            <a:r>
              <a:rPr lang="nl-NL" dirty="0"/>
              <a:t>en </a:t>
            </a:r>
            <a:r>
              <a:rPr lang="nl-NL" dirty="0">
                <a:solidFill>
                  <a:srgbClr val="FF0000"/>
                </a:solidFill>
              </a:rPr>
              <a:t>kamden </a:t>
            </a:r>
            <a:r>
              <a:rPr lang="nl-NL" dirty="0"/>
              <a:t>de </a:t>
            </a:r>
            <a:r>
              <a:rPr lang="nl-NL" dirty="0">
                <a:solidFill>
                  <a:srgbClr val="FF0000"/>
                </a:solidFill>
              </a:rPr>
              <a:t>schapenwol, </a:t>
            </a:r>
            <a:r>
              <a:rPr lang="nl-NL" dirty="0"/>
              <a:t>zodat die gebruikt konden worden </a:t>
            </a:r>
            <a:r>
              <a:rPr lang="nl-NL" dirty="0">
                <a:solidFill>
                  <a:srgbClr val="FF0000"/>
                </a:solidFill>
              </a:rPr>
              <a:t>om te spinnen </a:t>
            </a:r>
            <a:r>
              <a:rPr lang="nl-NL" dirty="0"/>
              <a:t>en daarna er kledingstukken van te maken.</a:t>
            </a:r>
          </a:p>
        </p:txBody>
      </p:sp>
      <p:sp>
        <p:nvSpPr>
          <p:cNvPr id="3" name="Tekstvak 2">
            <a:extLst>
              <a:ext uri="{FF2B5EF4-FFF2-40B4-BE49-F238E27FC236}">
                <a16:creationId xmlns:a16="http://schemas.microsoft.com/office/drawing/2014/main" id="{32474CFF-73DD-DE65-16C0-C842FF9C0D53}"/>
              </a:ext>
            </a:extLst>
          </p:cNvPr>
          <p:cNvSpPr txBox="1"/>
          <p:nvPr/>
        </p:nvSpPr>
        <p:spPr>
          <a:xfrm>
            <a:off x="431800" y="1346200"/>
            <a:ext cx="10752667" cy="646331"/>
          </a:xfrm>
          <a:prstGeom prst="rect">
            <a:avLst/>
          </a:prstGeom>
          <a:noFill/>
        </p:spPr>
        <p:txBody>
          <a:bodyPr wrap="square" rtlCol="0">
            <a:spAutoFit/>
          </a:bodyPr>
          <a:lstStyle/>
          <a:p>
            <a:r>
              <a:rPr lang="nl-NL" dirty="0"/>
              <a:t>Dit zijn oude beroepen die je niet zo vaak meer tegenkomt in Friesland en daarbuiten. (</a:t>
            </a:r>
            <a:r>
              <a:rPr lang="nl-NL" sz="1400" dirty="0"/>
              <a:t>klik)</a:t>
            </a:r>
            <a:br>
              <a:rPr lang="nl-NL" dirty="0"/>
            </a:br>
            <a:endParaRPr lang="nl-NL" dirty="0"/>
          </a:p>
        </p:txBody>
      </p:sp>
      <p:pic>
        <p:nvPicPr>
          <p:cNvPr id="2050" name="Picture 2" descr="De bronafbeelding bekijken">
            <a:extLst>
              <a:ext uri="{FF2B5EF4-FFF2-40B4-BE49-F238E27FC236}">
                <a16:creationId xmlns:a16="http://schemas.microsoft.com/office/drawing/2014/main" id="{153AC973-E73D-BBF9-54CB-A7CD3F2097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1961" y="1761065"/>
            <a:ext cx="3014753" cy="463973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e bronafbeelding bekijken">
            <a:extLst>
              <a:ext uri="{FF2B5EF4-FFF2-40B4-BE49-F238E27FC236}">
                <a16:creationId xmlns:a16="http://schemas.microsoft.com/office/drawing/2014/main" id="{B28CD596-D041-85CF-D7A8-45264D0227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7207" y="1761691"/>
            <a:ext cx="2950312" cy="463973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e bronafbeelding bekijken">
            <a:extLst>
              <a:ext uri="{FF2B5EF4-FFF2-40B4-BE49-F238E27FC236}">
                <a16:creationId xmlns:a16="http://schemas.microsoft.com/office/drawing/2014/main" id="{53D67872-E301-CD6A-5507-96BFB341BD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56" y="1761065"/>
            <a:ext cx="2925609" cy="463973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De bronafbeelding bekijken">
            <a:extLst>
              <a:ext uri="{FF2B5EF4-FFF2-40B4-BE49-F238E27FC236}">
                <a16:creationId xmlns:a16="http://schemas.microsoft.com/office/drawing/2014/main" id="{B71800FB-A4AF-3E9B-4A2B-7474033893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24937" y="1761065"/>
            <a:ext cx="2965348" cy="463973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De bronafbeelding bekijken">
            <a:extLst>
              <a:ext uri="{FF2B5EF4-FFF2-40B4-BE49-F238E27FC236}">
                <a16:creationId xmlns:a16="http://schemas.microsoft.com/office/drawing/2014/main" id="{A89EE4EB-C2D3-8617-044C-91F830028B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7405"/>
            <a:ext cx="807156"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0057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e bronafbeelding bekijken">
            <a:extLst>
              <a:ext uri="{FF2B5EF4-FFF2-40B4-BE49-F238E27FC236}">
                <a16:creationId xmlns:a16="http://schemas.microsoft.com/office/drawing/2014/main" id="{8109EF3C-C111-5686-2DE8-7230574745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08" y="28195"/>
            <a:ext cx="5566834" cy="4771572"/>
          </a:xfrm>
          <a:prstGeom prst="rect">
            <a:avLst/>
          </a:prstGeom>
          <a:noFill/>
          <a:extLst>
            <a:ext uri="{909E8E84-426E-40DD-AFC4-6F175D3DCCD1}">
              <a14:hiddenFill xmlns:a14="http://schemas.microsoft.com/office/drawing/2010/main">
                <a:solidFill>
                  <a:srgbClr val="FFFFFF"/>
                </a:solidFill>
              </a14:hiddenFill>
            </a:ext>
          </a:extLst>
        </p:spPr>
      </p:pic>
      <p:sp>
        <p:nvSpPr>
          <p:cNvPr id="3" name="Rechthoek 2">
            <a:extLst>
              <a:ext uri="{FF2B5EF4-FFF2-40B4-BE49-F238E27FC236}">
                <a16:creationId xmlns:a16="http://schemas.microsoft.com/office/drawing/2014/main" id="{E4574915-E8DB-6E91-840E-8856F693A3B0}"/>
              </a:ext>
            </a:extLst>
          </p:cNvPr>
          <p:cNvSpPr/>
          <p:nvPr/>
        </p:nvSpPr>
        <p:spPr>
          <a:xfrm>
            <a:off x="1721060" y="1053868"/>
            <a:ext cx="816250" cy="461665"/>
          </a:xfrm>
          <a:prstGeom prst="rect">
            <a:avLst/>
          </a:prstGeom>
          <a:noFill/>
        </p:spPr>
        <p:txBody>
          <a:bodyPr wrap="none" lIns="91440" tIns="45720" rIns="91440" bIns="45720">
            <a:spAutoFit/>
          </a:bodyPr>
          <a:lstStyle/>
          <a:p>
            <a:pPr algn="ctr"/>
            <a:r>
              <a:rPr lang="nl-NL"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KOP</a:t>
            </a:r>
            <a:endParaRPr lang="nl-NL"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5" name="Tekstvak 4">
            <a:extLst>
              <a:ext uri="{FF2B5EF4-FFF2-40B4-BE49-F238E27FC236}">
                <a16:creationId xmlns:a16="http://schemas.microsoft.com/office/drawing/2014/main" id="{ED564FA9-961E-CBF1-1A62-0F0F8AEE2D8E}"/>
              </a:ext>
            </a:extLst>
          </p:cNvPr>
          <p:cNvSpPr txBox="1"/>
          <p:nvPr/>
        </p:nvSpPr>
        <p:spPr>
          <a:xfrm>
            <a:off x="3052233" y="3244334"/>
            <a:ext cx="6104466" cy="369332"/>
          </a:xfrm>
          <a:prstGeom prst="rect">
            <a:avLst/>
          </a:prstGeom>
          <a:noFill/>
        </p:spPr>
        <p:txBody>
          <a:bodyPr wrap="square">
            <a:spAutoFit/>
          </a:bodyPr>
          <a:lstStyle/>
          <a:p>
            <a:pPr algn="ctr"/>
            <a:r>
              <a:rPr lang="nl-NL" sz="1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KOP</a:t>
            </a:r>
            <a:endParaRPr lang="nl-NL" sz="4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7" name="Tekstvak 6">
            <a:extLst>
              <a:ext uri="{FF2B5EF4-FFF2-40B4-BE49-F238E27FC236}">
                <a16:creationId xmlns:a16="http://schemas.microsoft.com/office/drawing/2014/main" id="{05F46CAE-04A7-0C8F-4F2A-6C3A5390609E}"/>
              </a:ext>
            </a:extLst>
          </p:cNvPr>
          <p:cNvSpPr txBox="1"/>
          <p:nvPr/>
        </p:nvSpPr>
        <p:spPr>
          <a:xfrm>
            <a:off x="3941233" y="1749636"/>
            <a:ext cx="6104466" cy="369332"/>
          </a:xfrm>
          <a:prstGeom prst="rect">
            <a:avLst/>
          </a:prstGeom>
          <a:noFill/>
        </p:spPr>
        <p:txBody>
          <a:bodyPr wrap="square">
            <a:spAutoFit/>
          </a:bodyPr>
          <a:lstStyle/>
          <a:p>
            <a:pPr algn="ctr"/>
            <a:r>
              <a:rPr lang="nl-NL" sz="1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KOP</a:t>
            </a:r>
            <a:endParaRPr lang="nl-NL" sz="4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graphicFrame>
        <p:nvGraphicFramePr>
          <p:cNvPr id="8" name="Object 7">
            <a:extLst>
              <a:ext uri="{FF2B5EF4-FFF2-40B4-BE49-F238E27FC236}">
                <a16:creationId xmlns:a16="http://schemas.microsoft.com/office/drawing/2014/main" id="{CC8F50B3-16A8-AD3A-4F99-CFB783DB326F}"/>
              </a:ext>
            </a:extLst>
          </p:cNvPr>
          <p:cNvGraphicFramePr>
            <a:graphicFrameLocks noChangeAspect="1"/>
          </p:cNvGraphicFramePr>
          <p:nvPr>
            <p:extLst>
              <p:ext uri="{D42A27DB-BD31-4B8C-83A1-F6EECF244321}">
                <p14:modId xmlns:p14="http://schemas.microsoft.com/office/powerpoint/2010/main" val="3190715143"/>
              </p:ext>
            </p:extLst>
          </p:nvPr>
        </p:nvGraphicFramePr>
        <p:xfrm>
          <a:off x="5752534" y="15694"/>
          <a:ext cx="6287068" cy="4771572"/>
        </p:xfrm>
        <a:graphic>
          <a:graphicData uri="http://schemas.openxmlformats.org/presentationml/2006/ole">
            <mc:AlternateContent xmlns:mc="http://schemas.openxmlformats.org/markup-compatibility/2006">
              <mc:Choice xmlns:v="urn:schemas-microsoft-com:vml" Requires="v">
                <p:oleObj name="Bitmap Image" r:id="rId3" imgW="10315440" imgH="7829640" progId="PBrush">
                  <p:embed/>
                </p:oleObj>
              </mc:Choice>
              <mc:Fallback>
                <p:oleObj name="Bitmap Image" r:id="rId3" imgW="10315440" imgH="7829640" progId="PBrush">
                  <p:embed/>
                  <p:pic>
                    <p:nvPicPr>
                      <p:cNvPr id="8" name="Object 7">
                        <a:extLst>
                          <a:ext uri="{FF2B5EF4-FFF2-40B4-BE49-F238E27FC236}">
                            <a16:creationId xmlns:a16="http://schemas.microsoft.com/office/drawing/2014/main" id="{CC8F50B3-16A8-AD3A-4F99-CFB783DB326F}"/>
                          </a:ext>
                        </a:extLst>
                      </p:cNvPr>
                      <p:cNvPicPr/>
                      <p:nvPr/>
                    </p:nvPicPr>
                    <p:blipFill>
                      <a:blip r:embed="rId4"/>
                      <a:stretch>
                        <a:fillRect/>
                      </a:stretch>
                    </p:blipFill>
                    <p:spPr>
                      <a:xfrm>
                        <a:off x="5752534" y="15694"/>
                        <a:ext cx="6287068" cy="4771572"/>
                      </a:xfrm>
                      <a:prstGeom prst="rect">
                        <a:avLst/>
                      </a:prstGeom>
                    </p:spPr>
                  </p:pic>
                </p:oleObj>
              </mc:Fallback>
            </mc:AlternateContent>
          </a:graphicData>
        </a:graphic>
      </p:graphicFrame>
      <p:sp>
        <p:nvSpPr>
          <p:cNvPr id="10" name="Tekstvak 9">
            <a:extLst>
              <a:ext uri="{FF2B5EF4-FFF2-40B4-BE49-F238E27FC236}">
                <a16:creationId xmlns:a16="http://schemas.microsoft.com/office/drawing/2014/main" id="{D5013497-B2FE-1C4C-0DEE-B5BD26AACFE6}"/>
              </a:ext>
            </a:extLst>
          </p:cNvPr>
          <p:cNvSpPr txBox="1"/>
          <p:nvPr/>
        </p:nvSpPr>
        <p:spPr>
          <a:xfrm>
            <a:off x="3881966" y="1763942"/>
            <a:ext cx="6616700" cy="369332"/>
          </a:xfrm>
          <a:prstGeom prst="rect">
            <a:avLst/>
          </a:prstGeom>
          <a:noFill/>
        </p:spPr>
        <p:txBody>
          <a:bodyPr wrap="square">
            <a:spAutoFit/>
          </a:bodyPr>
          <a:lstStyle/>
          <a:p>
            <a:pPr algn="ctr"/>
            <a:r>
              <a:rPr lang="nl-NL" sz="1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KOP</a:t>
            </a:r>
            <a:endParaRPr lang="nl-NL" sz="4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1" name="Rechthoek 10">
            <a:extLst>
              <a:ext uri="{FF2B5EF4-FFF2-40B4-BE49-F238E27FC236}">
                <a16:creationId xmlns:a16="http://schemas.microsoft.com/office/drawing/2014/main" id="{EEE5397A-4BD8-46CB-6D76-F2FDD05C0C60}"/>
              </a:ext>
            </a:extLst>
          </p:cNvPr>
          <p:cNvSpPr/>
          <p:nvPr/>
        </p:nvSpPr>
        <p:spPr>
          <a:xfrm>
            <a:off x="6472770" y="2018246"/>
            <a:ext cx="2254814" cy="461665"/>
          </a:xfrm>
          <a:prstGeom prst="rect">
            <a:avLst/>
          </a:prstGeom>
          <a:noFill/>
        </p:spPr>
        <p:txBody>
          <a:bodyPr wrap="square" lIns="91440" tIns="45720" rIns="91440" bIns="45720">
            <a:spAutoFit/>
          </a:bodyPr>
          <a:lstStyle/>
          <a:p>
            <a:pPr algn="ctr"/>
            <a:r>
              <a:rPr lang="nl-NL" sz="2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HALS</a:t>
            </a:r>
          </a:p>
        </p:txBody>
      </p:sp>
      <p:sp>
        <p:nvSpPr>
          <p:cNvPr id="13" name="Tekstvak 12">
            <a:extLst>
              <a:ext uri="{FF2B5EF4-FFF2-40B4-BE49-F238E27FC236}">
                <a16:creationId xmlns:a16="http://schemas.microsoft.com/office/drawing/2014/main" id="{EAF27AEF-3079-A267-12A7-F7A58168DE30}"/>
              </a:ext>
            </a:extLst>
          </p:cNvPr>
          <p:cNvSpPr txBox="1"/>
          <p:nvPr/>
        </p:nvSpPr>
        <p:spPr>
          <a:xfrm>
            <a:off x="-470924" y="1377130"/>
            <a:ext cx="6104466" cy="369332"/>
          </a:xfrm>
          <a:prstGeom prst="rect">
            <a:avLst/>
          </a:prstGeom>
          <a:noFill/>
        </p:spPr>
        <p:txBody>
          <a:bodyPr wrap="square">
            <a:spAutoFit/>
          </a:bodyPr>
          <a:lstStyle/>
          <a:p>
            <a:pPr algn="ctr"/>
            <a:r>
              <a:rPr lang="nl-NL" sz="18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HALS</a:t>
            </a:r>
          </a:p>
        </p:txBody>
      </p:sp>
      <p:sp>
        <p:nvSpPr>
          <p:cNvPr id="14" name="Rechthoek 13">
            <a:extLst>
              <a:ext uri="{FF2B5EF4-FFF2-40B4-BE49-F238E27FC236}">
                <a16:creationId xmlns:a16="http://schemas.microsoft.com/office/drawing/2014/main" id="{9D7346A4-FD35-F2F9-09B0-A4F5FD8B4221}"/>
              </a:ext>
            </a:extLst>
          </p:cNvPr>
          <p:cNvSpPr/>
          <p:nvPr/>
        </p:nvSpPr>
        <p:spPr>
          <a:xfrm>
            <a:off x="8727584" y="1253823"/>
            <a:ext cx="923650" cy="400110"/>
          </a:xfrm>
          <a:prstGeom prst="rect">
            <a:avLst/>
          </a:prstGeom>
          <a:noFill/>
        </p:spPr>
        <p:txBody>
          <a:bodyPr wrap="none" lIns="91440" tIns="45720" rIns="91440" bIns="45720">
            <a:spAutoFit/>
          </a:bodyPr>
          <a:lstStyle/>
          <a:p>
            <a:pPr algn="ctr"/>
            <a:r>
              <a:rPr lang="nl-NL" sz="2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ROMP</a:t>
            </a:r>
            <a:endParaRPr lang="nl-NL" sz="2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16" name="Tekstvak 15">
            <a:extLst>
              <a:ext uri="{FF2B5EF4-FFF2-40B4-BE49-F238E27FC236}">
                <a16:creationId xmlns:a16="http://schemas.microsoft.com/office/drawing/2014/main" id="{D0783EF6-46F4-2638-133B-1F84D9AC1ED9}"/>
              </a:ext>
            </a:extLst>
          </p:cNvPr>
          <p:cNvSpPr txBox="1"/>
          <p:nvPr/>
        </p:nvSpPr>
        <p:spPr>
          <a:xfrm>
            <a:off x="464798" y="1372936"/>
            <a:ext cx="6341532" cy="369332"/>
          </a:xfrm>
          <a:prstGeom prst="rect">
            <a:avLst/>
          </a:prstGeom>
          <a:noFill/>
        </p:spPr>
        <p:txBody>
          <a:bodyPr wrap="square">
            <a:spAutoFit/>
          </a:bodyPr>
          <a:lstStyle/>
          <a:p>
            <a:pPr algn="ctr"/>
            <a:r>
              <a:rPr lang="nl-NL" sz="1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ROMP</a:t>
            </a:r>
            <a:endParaRPr lang="nl-NL" sz="18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17" name="Tekstvak 16">
            <a:extLst>
              <a:ext uri="{FF2B5EF4-FFF2-40B4-BE49-F238E27FC236}">
                <a16:creationId xmlns:a16="http://schemas.microsoft.com/office/drawing/2014/main" id="{32E654AE-374F-2943-AC38-2447516E947E}"/>
              </a:ext>
            </a:extLst>
          </p:cNvPr>
          <p:cNvSpPr txBox="1"/>
          <p:nvPr/>
        </p:nvSpPr>
        <p:spPr>
          <a:xfrm>
            <a:off x="66708" y="4939043"/>
            <a:ext cx="5385820" cy="1477328"/>
          </a:xfrm>
          <a:prstGeom prst="rect">
            <a:avLst/>
          </a:prstGeom>
          <a:noFill/>
        </p:spPr>
        <p:txBody>
          <a:bodyPr wrap="square" rtlCol="0">
            <a:spAutoFit/>
          </a:bodyPr>
          <a:lstStyle/>
          <a:p>
            <a:r>
              <a:rPr lang="nl-NL" dirty="0"/>
              <a:t>De koe is altijd het belangrijkste dier in Friesland geweest. Zo belangrijk, dat dit standbeeld van de koe de bijnaam: “US MEM” heeft gekregen. Dat betekent in de Friese taal: “ONZE MOEDER” Zij heeft een kop-hals-romp…</a:t>
            </a:r>
          </a:p>
        </p:txBody>
      </p:sp>
      <p:sp>
        <p:nvSpPr>
          <p:cNvPr id="18" name="Tekstvak 17">
            <a:extLst>
              <a:ext uri="{FF2B5EF4-FFF2-40B4-BE49-F238E27FC236}">
                <a16:creationId xmlns:a16="http://schemas.microsoft.com/office/drawing/2014/main" id="{9C7E1339-3BBE-EB83-BC71-E26DAB8E8A53}"/>
              </a:ext>
            </a:extLst>
          </p:cNvPr>
          <p:cNvSpPr txBox="1"/>
          <p:nvPr/>
        </p:nvSpPr>
        <p:spPr>
          <a:xfrm>
            <a:off x="5935135" y="5052182"/>
            <a:ext cx="6104467" cy="1200329"/>
          </a:xfrm>
          <a:prstGeom prst="rect">
            <a:avLst/>
          </a:prstGeom>
          <a:noFill/>
        </p:spPr>
        <p:txBody>
          <a:bodyPr wrap="square" rtlCol="0">
            <a:spAutoFit/>
          </a:bodyPr>
          <a:lstStyle/>
          <a:p>
            <a:r>
              <a:rPr lang="nl-NL" dirty="0"/>
              <a:t>De boerderijen in Friesland hebben vaak deze vorm.</a:t>
            </a:r>
            <a:br>
              <a:rPr lang="nl-NL" dirty="0"/>
            </a:br>
            <a:r>
              <a:rPr lang="nl-NL" dirty="0"/>
              <a:t>Toeval of niet, ze worden Kop-hals-romp boerderijen genoemd. En je raadt het al: Dat heeft de boerderij te danken aan de koeien!</a:t>
            </a:r>
          </a:p>
        </p:txBody>
      </p:sp>
      <p:pic>
        <p:nvPicPr>
          <p:cNvPr id="1028" name="Picture 4" descr="De bronafbeelding bekijken">
            <a:extLst>
              <a:ext uri="{FF2B5EF4-FFF2-40B4-BE49-F238E27FC236}">
                <a16:creationId xmlns:a16="http://schemas.microsoft.com/office/drawing/2014/main" id="{D2DA7A7C-70EB-029F-A846-48E12D163B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22693" y="5982724"/>
            <a:ext cx="1551945" cy="506101"/>
          </a:xfrm>
          <a:prstGeom prst="rect">
            <a:avLst/>
          </a:prstGeom>
          <a:noFill/>
          <a:extLst>
            <a:ext uri="{909E8E84-426E-40DD-AFC4-6F175D3DCCD1}">
              <a14:hiddenFill xmlns:a14="http://schemas.microsoft.com/office/drawing/2010/main">
                <a:solidFill>
                  <a:srgbClr val="FFFFFF"/>
                </a:solidFill>
              </a14:hiddenFill>
            </a:ext>
          </a:extLst>
        </p:spPr>
      </p:pic>
      <p:sp>
        <p:nvSpPr>
          <p:cNvPr id="12" name="Pijl: omlaag 11">
            <a:extLst>
              <a:ext uri="{FF2B5EF4-FFF2-40B4-BE49-F238E27FC236}">
                <a16:creationId xmlns:a16="http://schemas.microsoft.com/office/drawing/2014/main" id="{C057180C-E1CB-9832-440E-C77F7B89F683}"/>
              </a:ext>
            </a:extLst>
          </p:cNvPr>
          <p:cNvSpPr/>
          <p:nvPr/>
        </p:nvSpPr>
        <p:spPr>
          <a:xfrm>
            <a:off x="10045699" y="778933"/>
            <a:ext cx="182034" cy="59400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Tekstvak 18">
            <a:extLst>
              <a:ext uri="{FF2B5EF4-FFF2-40B4-BE49-F238E27FC236}">
                <a16:creationId xmlns:a16="http://schemas.microsoft.com/office/drawing/2014/main" id="{34F2140E-F989-389B-2C06-AD8A37A5828C}"/>
              </a:ext>
            </a:extLst>
          </p:cNvPr>
          <p:cNvSpPr txBox="1"/>
          <p:nvPr/>
        </p:nvSpPr>
        <p:spPr>
          <a:xfrm>
            <a:off x="9402600" y="446735"/>
            <a:ext cx="1286198" cy="369332"/>
          </a:xfrm>
          <a:prstGeom prst="rect">
            <a:avLst/>
          </a:prstGeom>
          <a:noFill/>
        </p:spPr>
        <p:txBody>
          <a:bodyPr wrap="square" rtlCol="0">
            <a:spAutoFit/>
          </a:bodyPr>
          <a:lstStyle/>
          <a:p>
            <a:r>
              <a:rPr lang="nl-NL" b="1" dirty="0">
                <a:solidFill>
                  <a:schemeClr val="bg2"/>
                </a:solidFill>
              </a:rPr>
              <a:t>uilenbord</a:t>
            </a:r>
          </a:p>
        </p:txBody>
      </p:sp>
      <p:pic>
        <p:nvPicPr>
          <p:cNvPr id="2" name="Picture 4" descr="De bronafbeelding bekijken">
            <a:extLst>
              <a:ext uri="{FF2B5EF4-FFF2-40B4-BE49-F238E27FC236}">
                <a16:creationId xmlns:a16="http://schemas.microsoft.com/office/drawing/2014/main" id="{E62064E0-B958-E296-BA7E-9A9419F8B4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7405"/>
            <a:ext cx="807156" cy="838200"/>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D5478DA9-F030-95AA-632A-0E012C4E2334}"/>
              </a:ext>
            </a:extLst>
          </p:cNvPr>
          <p:cNvSpPr txBox="1"/>
          <p:nvPr/>
        </p:nvSpPr>
        <p:spPr>
          <a:xfrm>
            <a:off x="743336" y="169736"/>
            <a:ext cx="4213577" cy="646331"/>
          </a:xfrm>
          <a:prstGeom prst="rect">
            <a:avLst/>
          </a:prstGeom>
          <a:noFill/>
        </p:spPr>
        <p:txBody>
          <a:bodyPr wrap="square" rtlCol="0">
            <a:spAutoFit/>
          </a:bodyPr>
          <a:lstStyle/>
          <a:p>
            <a:r>
              <a:rPr lang="nl-NL" b="1" dirty="0" err="1">
                <a:solidFill>
                  <a:schemeClr val="bg1"/>
                </a:solidFill>
              </a:rPr>
              <a:t>Ikfiets</a:t>
            </a:r>
            <a:r>
              <a:rPr lang="nl-NL" b="1" dirty="0">
                <a:solidFill>
                  <a:schemeClr val="bg1"/>
                </a:solidFill>
              </a:rPr>
              <a:t> van Leeuwarden naar de dichtstbijzijnde boerderij</a:t>
            </a:r>
          </a:p>
        </p:txBody>
      </p:sp>
    </p:spTree>
    <p:extLst>
      <p:ext uri="{BB962C8B-B14F-4D97-AF65-F5344CB8AC3E}">
        <p14:creationId xmlns:p14="http://schemas.microsoft.com/office/powerpoint/2010/main" val="2528081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1" grpId="0"/>
      <p:bldP spid="14" grpId="0"/>
      <p:bldP spid="16" grpId="0"/>
      <p:bldP spid="12" grpId="0" animBg="1"/>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e bronafbeelding bekijken">
            <a:extLst>
              <a:ext uri="{FF2B5EF4-FFF2-40B4-BE49-F238E27FC236}">
                <a16:creationId xmlns:a16="http://schemas.microsoft.com/office/drawing/2014/main" id="{46E80A45-E039-8025-A0A4-BA50DA35FA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667" y="93132"/>
            <a:ext cx="1875672" cy="292946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De bronafbeelding bekijken">
            <a:extLst>
              <a:ext uri="{FF2B5EF4-FFF2-40B4-BE49-F238E27FC236}">
                <a16:creationId xmlns:a16="http://schemas.microsoft.com/office/drawing/2014/main" id="{71BC0520-137B-01B8-09E3-70DFF98E75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5926" y="160865"/>
            <a:ext cx="2893530" cy="286173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De bronafbeelding bekijken">
            <a:extLst>
              <a:ext uri="{FF2B5EF4-FFF2-40B4-BE49-F238E27FC236}">
                <a16:creationId xmlns:a16="http://schemas.microsoft.com/office/drawing/2014/main" id="{7EB31FB0-D009-0CBF-D93D-B98040FFAB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4766" y="160865"/>
            <a:ext cx="2861733" cy="2861733"/>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De bronafbeelding bekijken">
            <a:extLst>
              <a:ext uri="{FF2B5EF4-FFF2-40B4-BE49-F238E27FC236}">
                <a16:creationId xmlns:a16="http://schemas.microsoft.com/office/drawing/2014/main" id="{29C9B467-6901-991D-2B37-04CDB23865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8069" y="160866"/>
            <a:ext cx="3778547" cy="2861733"/>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22CE5A13-935B-CA2A-D72E-4BD683E9D26C}"/>
              </a:ext>
            </a:extLst>
          </p:cNvPr>
          <p:cNvSpPr txBox="1"/>
          <p:nvPr/>
        </p:nvSpPr>
        <p:spPr>
          <a:xfrm>
            <a:off x="155667" y="3302000"/>
            <a:ext cx="11638400" cy="1477328"/>
          </a:xfrm>
          <a:prstGeom prst="rect">
            <a:avLst/>
          </a:prstGeom>
          <a:noFill/>
        </p:spPr>
        <p:txBody>
          <a:bodyPr wrap="square" rtlCol="0">
            <a:spAutoFit/>
          </a:bodyPr>
          <a:lstStyle/>
          <a:p>
            <a:r>
              <a:rPr lang="nl-NL" dirty="0"/>
              <a:t>Op de kaarten staan de oude beroepen. De tegels laten ook oude beroepen zien:</a:t>
            </a:r>
            <a:br>
              <a:rPr lang="nl-NL" dirty="0"/>
            </a:br>
            <a:r>
              <a:rPr lang="nl-NL" dirty="0"/>
              <a:t>De omroeper en de brillenverkoper. Die tegels werden gemaakt door de tichelaar (de tegelmaker)</a:t>
            </a:r>
            <a:br>
              <a:rPr lang="nl-NL" dirty="0"/>
            </a:br>
            <a:r>
              <a:rPr lang="nl-NL" dirty="0"/>
              <a:t>Op de afbeelding rechts zie je een paard dat een Friese sjees trekt. Daar zijn wagenmakers, leerbewerkers en de smid mee aan het werk geweest. Maar de tegelgroep werd gemaakt door</a:t>
            </a:r>
            <a:br>
              <a:rPr lang="nl-NL" dirty="0"/>
            </a:br>
            <a:endParaRPr lang="nl-NL" dirty="0"/>
          </a:p>
        </p:txBody>
      </p:sp>
      <p:sp>
        <p:nvSpPr>
          <p:cNvPr id="3" name="Rechthoek 2">
            <a:extLst>
              <a:ext uri="{FF2B5EF4-FFF2-40B4-BE49-F238E27FC236}">
                <a16:creationId xmlns:a16="http://schemas.microsoft.com/office/drawing/2014/main" id="{BE2591EC-0DE6-9B70-6378-21E9A89E9131}"/>
              </a:ext>
            </a:extLst>
          </p:cNvPr>
          <p:cNvSpPr/>
          <p:nvPr/>
        </p:nvSpPr>
        <p:spPr>
          <a:xfrm>
            <a:off x="3259814" y="4389734"/>
            <a:ext cx="4368504" cy="923330"/>
          </a:xfrm>
          <a:prstGeom prst="rect">
            <a:avLst/>
          </a:prstGeom>
          <a:noFill/>
        </p:spPr>
        <p:txBody>
          <a:bodyPr wrap="none" lIns="91440" tIns="45720" rIns="91440" bIns="45720">
            <a:spAutoFit/>
          </a:bodyPr>
          <a:lstStyle/>
          <a:p>
            <a:pPr algn="ctr"/>
            <a:r>
              <a:rPr lang="nl-NL" sz="5400" b="1" dirty="0">
                <a:ln w="22225">
                  <a:solidFill>
                    <a:schemeClr val="accent2"/>
                  </a:solidFill>
                  <a:prstDash val="solid"/>
                </a:ln>
                <a:solidFill>
                  <a:schemeClr val="accent2">
                    <a:lumMod val="40000"/>
                    <a:lumOff val="60000"/>
                  </a:schemeClr>
                </a:solidFill>
              </a:rPr>
              <a:t>De Tichelaar</a:t>
            </a:r>
            <a:endParaRPr lang="nl-NL" sz="5400" b="1" cap="none" spc="0" dirty="0">
              <a:ln w="22225">
                <a:solidFill>
                  <a:schemeClr val="accent2"/>
                </a:solidFill>
                <a:prstDash val="solid"/>
              </a:ln>
              <a:solidFill>
                <a:schemeClr val="accent2">
                  <a:lumMod val="40000"/>
                  <a:lumOff val="60000"/>
                </a:schemeClr>
              </a:solidFill>
              <a:effectLst/>
            </a:endParaRPr>
          </a:p>
        </p:txBody>
      </p:sp>
      <p:sp>
        <p:nvSpPr>
          <p:cNvPr id="6" name="Tekstvak 5">
            <a:extLst>
              <a:ext uri="{FF2B5EF4-FFF2-40B4-BE49-F238E27FC236}">
                <a16:creationId xmlns:a16="http://schemas.microsoft.com/office/drawing/2014/main" id="{15A0644C-863C-ECA3-5D2C-8CCB5C540570}"/>
              </a:ext>
            </a:extLst>
          </p:cNvPr>
          <p:cNvSpPr txBox="1"/>
          <p:nvPr/>
        </p:nvSpPr>
        <p:spPr>
          <a:xfrm>
            <a:off x="423333" y="5427133"/>
            <a:ext cx="11531600" cy="369332"/>
          </a:xfrm>
          <a:prstGeom prst="rect">
            <a:avLst/>
          </a:prstGeom>
          <a:noFill/>
        </p:spPr>
        <p:txBody>
          <a:bodyPr wrap="square" rtlCol="0">
            <a:spAutoFit/>
          </a:bodyPr>
          <a:lstStyle/>
          <a:p>
            <a:r>
              <a:rPr lang="nl-NL" dirty="0"/>
              <a:t>De bekendste Friese tichelaar is de firma Tichelaar in Makkum. Zij maken o.a. </a:t>
            </a:r>
            <a:r>
              <a:rPr lang="nl-NL" dirty="0" err="1"/>
              <a:t>Makkumer</a:t>
            </a:r>
            <a:r>
              <a:rPr lang="nl-NL" dirty="0"/>
              <a:t> aardewerk</a:t>
            </a:r>
          </a:p>
        </p:txBody>
      </p:sp>
      <p:sp>
        <p:nvSpPr>
          <p:cNvPr id="5" name="Tekstvak 4">
            <a:extLst>
              <a:ext uri="{FF2B5EF4-FFF2-40B4-BE49-F238E27FC236}">
                <a16:creationId xmlns:a16="http://schemas.microsoft.com/office/drawing/2014/main" id="{CCB5AEF6-8C76-2E0B-69C8-4824E1B609B9}"/>
              </a:ext>
            </a:extLst>
          </p:cNvPr>
          <p:cNvSpPr txBox="1"/>
          <p:nvPr/>
        </p:nvSpPr>
        <p:spPr>
          <a:xfrm>
            <a:off x="2155926" y="5910534"/>
            <a:ext cx="6930162" cy="523220"/>
          </a:xfrm>
          <a:prstGeom prst="rect">
            <a:avLst/>
          </a:prstGeom>
          <a:noFill/>
        </p:spPr>
        <p:txBody>
          <a:bodyPr wrap="square">
            <a:spAutoFit/>
          </a:bodyPr>
          <a:lstStyle/>
          <a:p>
            <a:r>
              <a:rPr lang="nl-NL" sz="2800" dirty="0" err="1">
                <a:solidFill>
                  <a:srgbClr val="FF0000"/>
                </a:solidFill>
                <a:hlinkClick r:id="rId6">
                  <a:extLst>
                    <a:ext uri="{A12FA001-AC4F-418D-AE19-62706E023703}">
                      <ahyp:hlinkClr xmlns:ahyp="http://schemas.microsoft.com/office/drawing/2018/hyperlinkcolor" val="tx"/>
                    </a:ext>
                  </a:extLst>
                </a:hlinkClick>
              </a:rPr>
              <a:t>makkumer</a:t>
            </a:r>
            <a:r>
              <a:rPr lang="nl-NL" sz="2800" dirty="0">
                <a:solidFill>
                  <a:srgbClr val="FF0000"/>
                </a:solidFill>
                <a:hlinkClick r:id="rId6">
                  <a:extLst>
                    <a:ext uri="{A12FA001-AC4F-418D-AE19-62706E023703}">
                      <ahyp:hlinkClr xmlns:ahyp="http://schemas.microsoft.com/office/drawing/2018/hyperlinkcolor" val="tx"/>
                    </a:ext>
                  </a:extLst>
                </a:hlinkClick>
              </a:rPr>
              <a:t> aardewerk - Bing images</a:t>
            </a:r>
            <a:endParaRPr lang="nl-NL" sz="2800" dirty="0">
              <a:solidFill>
                <a:srgbClr val="FF0000"/>
              </a:solidFill>
            </a:endParaRPr>
          </a:p>
        </p:txBody>
      </p:sp>
    </p:spTree>
    <p:extLst>
      <p:ext uri="{BB962C8B-B14F-4D97-AF65-F5344CB8AC3E}">
        <p14:creationId xmlns:p14="http://schemas.microsoft.com/office/powerpoint/2010/main" val="8758461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elft Polychrome Plaat Antiek Delft Plaat van Regina Floral afbeelding 2">
            <a:extLst>
              <a:ext uri="{FF2B5EF4-FFF2-40B4-BE49-F238E27FC236}">
                <a16:creationId xmlns:a16="http://schemas.microsoft.com/office/drawing/2014/main" id="{E5EF1872-7512-0A4C-387C-E33ABCFE4F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7000" y="101194"/>
            <a:ext cx="3866091" cy="3111375"/>
          </a:xfrm>
          <a:prstGeom prst="rect">
            <a:avLst/>
          </a:prstGeom>
          <a:noFill/>
          <a:extLst>
            <a:ext uri="{909E8E84-426E-40DD-AFC4-6F175D3DCCD1}">
              <a14:hiddenFill xmlns:a14="http://schemas.microsoft.com/office/drawing/2010/main">
                <a:solidFill>
                  <a:srgbClr val="FFFFFF"/>
                </a:solidFill>
              </a14:hiddenFill>
            </a:ext>
          </a:extLst>
        </p:spPr>
      </p:pic>
      <p:sp>
        <p:nvSpPr>
          <p:cNvPr id="2" name="Rechthoek 1">
            <a:extLst>
              <a:ext uri="{FF2B5EF4-FFF2-40B4-BE49-F238E27FC236}">
                <a16:creationId xmlns:a16="http://schemas.microsoft.com/office/drawing/2014/main" id="{A7F4A285-D7DD-B0CC-CA4F-B9D02BC55200}"/>
              </a:ext>
            </a:extLst>
          </p:cNvPr>
          <p:cNvSpPr/>
          <p:nvPr/>
        </p:nvSpPr>
        <p:spPr>
          <a:xfrm>
            <a:off x="3104385" y="3212569"/>
            <a:ext cx="5763116" cy="3046988"/>
          </a:xfrm>
          <a:prstGeom prst="rect">
            <a:avLst/>
          </a:prstGeom>
          <a:noFill/>
        </p:spPr>
        <p:txBody>
          <a:bodyPr wrap="none" lIns="91440" tIns="45720" rIns="91440" bIns="45720">
            <a:spAutoFit/>
          </a:bodyPr>
          <a:lstStyle/>
          <a:p>
            <a:pPr algn="ctr"/>
            <a:r>
              <a:rPr lang="nl-NL" sz="2400" b="0" cap="none" spc="0" dirty="0">
                <a:ln w="0"/>
                <a:solidFill>
                  <a:schemeClr val="tx1"/>
                </a:solidFill>
                <a:effectLst>
                  <a:outerShdw blurRad="38100" dist="19050" dir="2700000" algn="tl" rotWithShape="0">
                    <a:schemeClr val="dk1">
                      <a:alpha val="40000"/>
                    </a:schemeClr>
                  </a:outerShdw>
                </a:effectLst>
              </a:rPr>
              <a:t>Maak </a:t>
            </a:r>
            <a:r>
              <a:rPr lang="nl-NL" sz="2400" b="0" cap="none" spc="0">
                <a:ln w="0"/>
                <a:solidFill>
                  <a:schemeClr val="tx1"/>
                </a:solidFill>
                <a:effectLst>
                  <a:outerShdw blurRad="38100" dist="19050" dir="2700000" algn="tl" rotWithShape="0">
                    <a:schemeClr val="dk1">
                      <a:alpha val="40000"/>
                    </a:schemeClr>
                  </a:outerShdw>
                </a:effectLst>
              </a:rPr>
              <a:t>een </a:t>
            </a:r>
            <a:br>
              <a:rPr lang="nl-NL" sz="2400" b="0" cap="none" spc="0">
                <a:ln w="0"/>
                <a:solidFill>
                  <a:schemeClr val="tx1"/>
                </a:solidFill>
                <a:effectLst>
                  <a:outerShdw blurRad="38100" dist="19050" dir="2700000" algn="tl" rotWithShape="0">
                    <a:schemeClr val="dk1">
                      <a:alpha val="40000"/>
                    </a:schemeClr>
                  </a:outerShdw>
                </a:effectLst>
              </a:rPr>
            </a:br>
            <a:r>
              <a:rPr lang="nl-NL" sz="2400" b="0" cap="none" spc="0">
                <a:ln w="0"/>
                <a:solidFill>
                  <a:schemeClr val="tx1"/>
                </a:solidFill>
                <a:effectLst>
                  <a:outerShdw blurRad="38100" dist="19050" dir="2700000" algn="tl" rotWithShape="0">
                    <a:schemeClr val="dk1">
                      <a:alpha val="40000"/>
                    </a:schemeClr>
                  </a:outerShdw>
                </a:effectLst>
              </a:rPr>
              <a:t>“</a:t>
            </a:r>
            <a:r>
              <a:rPr lang="nl-NL" sz="2400" b="0" cap="none" spc="0" dirty="0">
                <a:ln w="0"/>
                <a:solidFill>
                  <a:schemeClr val="tx1"/>
                </a:solidFill>
                <a:effectLst>
                  <a:outerShdw blurRad="38100" dist="19050" dir="2700000" algn="tl" rotWithShape="0">
                    <a:schemeClr val="dk1">
                      <a:alpha val="40000"/>
                    </a:schemeClr>
                  </a:outerShdw>
                </a:effectLst>
              </a:rPr>
              <a:t>bordtekening”</a:t>
            </a:r>
            <a:br>
              <a:rPr lang="nl-NL" sz="2400" b="0" cap="none" spc="0" dirty="0">
                <a:ln w="0"/>
                <a:solidFill>
                  <a:schemeClr val="tx1"/>
                </a:solidFill>
                <a:effectLst>
                  <a:outerShdw blurRad="38100" dist="19050" dir="2700000" algn="tl" rotWithShape="0">
                    <a:schemeClr val="dk1">
                      <a:alpha val="40000"/>
                    </a:schemeClr>
                  </a:outerShdw>
                </a:effectLst>
              </a:rPr>
            </a:br>
            <a:r>
              <a:rPr lang="nl-NL" sz="2400" b="0" cap="none" spc="0" dirty="0">
                <a:ln w="0"/>
                <a:solidFill>
                  <a:schemeClr val="tx1"/>
                </a:solidFill>
                <a:effectLst>
                  <a:outerShdw blurRad="38100" dist="19050" dir="2700000" algn="tl" rotWithShape="0">
                    <a:schemeClr val="dk1">
                      <a:alpha val="40000"/>
                    </a:schemeClr>
                  </a:outerShdw>
                </a:effectLst>
              </a:rPr>
              <a:t>dat lijkt op een bord van aardenwerk</a:t>
            </a:r>
            <a:br>
              <a:rPr lang="nl-NL" sz="2400" b="0" cap="none" spc="0" dirty="0">
                <a:ln w="0"/>
                <a:solidFill>
                  <a:schemeClr val="tx1"/>
                </a:solidFill>
                <a:effectLst>
                  <a:outerShdw blurRad="38100" dist="19050" dir="2700000" algn="tl" rotWithShape="0">
                    <a:schemeClr val="dk1">
                      <a:alpha val="40000"/>
                    </a:schemeClr>
                  </a:outerShdw>
                </a:effectLst>
              </a:rPr>
            </a:br>
            <a:r>
              <a:rPr lang="nl-NL" sz="2400" b="0" cap="none" spc="0" dirty="0">
                <a:ln w="0"/>
                <a:solidFill>
                  <a:schemeClr val="tx1"/>
                </a:solidFill>
                <a:effectLst>
                  <a:outerShdw blurRad="38100" dist="19050" dir="2700000" algn="tl" rotWithShape="0">
                    <a:schemeClr val="dk1">
                      <a:alpha val="40000"/>
                    </a:schemeClr>
                  </a:outerShdw>
                </a:effectLst>
              </a:rPr>
              <a:t>van</a:t>
            </a:r>
            <a:br>
              <a:rPr lang="nl-NL" sz="2400" b="0" cap="none" spc="0" dirty="0">
                <a:ln w="0"/>
                <a:solidFill>
                  <a:schemeClr val="tx1"/>
                </a:solidFill>
                <a:effectLst>
                  <a:outerShdw blurRad="38100" dist="19050" dir="2700000" algn="tl" rotWithShape="0">
                    <a:schemeClr val="dk1">
                      <a:alpha val="40000"/>
                    </a:schemeClr>
                  </a:outerShdw>
                </a:effectLst>
              </a:rPr>
            </a:br>
            <a:r>
              <a:rPr lang="nl-NL" sz="2400" b="0" cap="none" spc="0" dirty="0">
                <a:ln w="0"/>
                <a:solidFill>
                  <a:schemeClr val="tx1"/>
                </a:solidFill>
                <a:effectLst>
                  <a:outerShdw blurRad="38100" dist="19050" dir="2700000" algn="tl" rotWithShape="0">
                    <a:schemeClr val="dk1">
                      <a:alpha val="40000"/>
                    </a:schemeClr>
                  </a:outerShdw>
                </a:effectLst>
              </a:rPr>
              <a:t>De Tichelaar fabriek</a:t>
            </a:r>
            <a:br>
              <a:rPr lang="nl-NL" sz="2400" b="0" cap="none" spc="0" dirty="0">
                <a:ln w="0"/>
                <a:solidFill>
                  <a:schemeClr val="tx1"/>
                </a:solidFill>
                <a:effectLst>
                  <a:outerShdw blurRad="38100" dist="19050" dir="2700000" algn="tl" rotWithShape="0">
                    <a:schemeClr val="dk1">
                      <a:alpha val="40000"/>
                    </a:schemeClr>
                  </a:outerShdw>
                </a:effectLst>
              </a:rPr>
            </a:br>
            <a:r>
              <a:rPr lang="nl-NL" sz="2400" b="0" cap="none" spc="0" dirty="0">
                <a:ln w="0"/>
                <a:solidFill>
                  <a:schemeClr val="tx1"/>
                </a:solidFill>
                <a:effectLst>
                  <a:outerShdw blurRad="38100" dist="19050" dir="2700000" algn="tl" rotWithShape="0">
                    <a:schemeClr val="dk1">
                      <a:alpha val="40000"/>
                    </a:schemeClr>
                  </a:outerShdw>
                </a:effectLst>
              </a:rPr>
              <a:t>Vrijwel alle directeuren heetten</a:t>
            </a:r>
            <a:br>
              <a:rPr lang="nl-NL" sz="2400" b="0" cap="none" spc="0" dirty="0">
                <a:ln w="0"/>
                <a:solidFill>
                  <a:schemeClr val="tx1"/>
                </a:solidFill>
                <a:effectLst>
                  <a:outerShdw blurRad="38100" dist="19050" dir="2700000" algn="tl" rotWithShape="0">
                    <a:schemeClr val="dk1">
                      <a:alpha val="40000"/>
                    </a:schemeClr>
                  </a:outerShdw>
                </a:effectLst>
              </a:rPr>
            </a:br>
            <a:r>
              <a:rPr lang="nl-NL" sz="2400" b="0" cap="none" spc="0" dirty="0">
                <a:ln w="0"/>
                <a:solidFill>
                  <a:schemeClr val="tx1"/>
                </a:solidFill>
                <a:effectLst>
                  <a:outerShdw blurRad="38100" dist="19050" dir="2700000" algn="tl" rotWithShape="0">
                    <a:schemeClr val="dk1">
                      <a:alpha val="40000"/>
                    </a:schemeClr>
                  </a:outerShdw>
                </a:effectLst>
              </a:rPr>
              <a:t>Fam. Tichelaar</a:t>
            </a:r>
            <a:br>
              <a:rPr lang="nl-NL" sz="2400" b="0" cap="none" spc="0" dirty="0">
                <a:ln w="0"/>
                <a:solidFill>
                  <a:schemeClr val="tx1"/>
                </a:solidFill>
                <a:effectLst>
                  <a:outerShdw blurRad="38100" dist="19050" dir="2700000" algn="tl" rotWithShape="0">
                    <a:schemeClr val="dk1">
                      <a:alpha val="40000"/>
                    </a:schemeClr>
                  </a:outerShdw>
                </a:effectLst>
              </a:rPr>
            </a:br>
            <a:r>
              <a:rPr lang="nl-NL" sz="2400" b="0" cap="none" spc="0" dirty="0">
                <a:ln w="0"/>
                <a:solidFill>
                  <a:schemeClr val="tx1"/>
                </a:solidFill>
                <a:effectLst>
                  <a:outerShdw blurRad="38100" dist="19050" dir="2700000" algn="tl" rotWithShape="0">
                    <a:schemeClr val="dk1">
                      <a:alpha val="40000"/>
                    </a:schemeClr>
                  </a:outerShdw>
                </a:effectLst>
              </a:rPr>
              <a:t>Je weet nu wat dat betekent.</a:t>
            </a:r>
          </a:p>
        </p:txBody>
      </p:sp>
      <p:pic>
        <p:nvPicPr>
          <p:cNvPr id="3" name="Picture 4" descr="De bronafbeelding bekijken">
            <a:extLst>
              <a:ext uri="{FF2B5EF4-FFF2-40B4-BE49-F238E27FC236}">
                <a16:creationId xmlns:a16="http://schemas.microsoft.com/office/drawing/2014/main" id="{F4E22742-CA46-55C0-91ED-1BF0F51B8F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405"/>
            <a:ext cx="807156" cy="838200"/>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A22F9550-04CA-1154-05DD-09BF197C9A5E}"/>
              </a:ext>
            </a:extLst>
          </p:cNvPr>
          <p:cNvSpPr txBox="1"/>
          <p:nvPr/>
        </p:nvSpPr>
        <p:spPr>
          <a:xfrm>
            <a:off x="807156" y="245533"/>
            <a:ext cx="3129844" cy="276999"/>
          </a:xfrm>
          <a:prstGeom prst="rect">
            <a:avLst/>
          </a:prstGeom>
          <a:noFill/>
        </p:spPr>
        <p:txBody>
          <a:bodyPr wrap="square" rtlCol="0">
            <a:spAutoFit/>
          </a:bodyPr>
          <a:lstStyle/>
          <a:p>
            <a:r>
              <a:rPr lang="nl-NL" sz="1200" b="1" dirty="0">
                <a:solidFill>
                  <a:schemeClr val="bg1"/>
                </a:solidFill>
              </a:rPr>
              <a:t>Ik fiets van Franeker naar Makkum</a:t>
            </a:r>
          </a:p>
        </p:txBody>
      </p:sp>
    </p:spTree>
    <p:extLst>
      <p:ext uri="{BB962C8B-B14F-4D97-AF65-F5344CB8AC3E}">
        <p14:creationId xmlns:p14="http://schemas.microsoft.com/office/powerpoint/2010/main" val="23450219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49EA9A0-1B78-E769-477E-E619D2AA1E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6099" y="0"/>
            <a:ext cx="3810000" cy="6696075"/>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a:extLst>
              <a:ext uri="{FF2B5EF4-FFF2-40B4-BE49-F238E27FC236}">
                <a16:creationId xmlns:a16="http://schemas.microsoft.com/office/drawing/2014/main" id="{ADD55DE6-31EA-1014-15ED-7F210B4E1DC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graphicFrame>
        <p:nvGraphicFramePr>
          <p:cNvPr id="4" name="Object 3">
            <a:extLst>
              <a:ext uri="{FF2B5EF4-FFF2-40B4-BE49-F238E27FC236}">
                <a16:creationId xmlns:a16="http://schemas.microsoft.com/office/drawing/2014/main" id="{CD75B707-4023-79DB-B9E1-75353CB7FEE6}"/>
              </a:ext>
            </a:extLst>
          </p:cNvPr>
          <p:cNvGraphicFramePr>
            <a:graphicFrameLocks noChangeAspect="1"/>
          </p:cNvGraphicFramePr>
          <p:nvPr>
            <p:extLst>
              <p:ext uri="{D42A27DB-BD31-4B8C-83A1-F6EECF244321}">
                <p14:modId xmlns:p14="http://schemas.microsoft.com/office/powerpoint/2010/main" val="4005939842"/>
              </p:ext>
            </p:extLst>
          </p:nvPr>
        </p:nvGraphicFramePr>
        <p:xfrm>
          <a:off x="59267" y="3193522"/>
          <a:ext cx="2503200" cy="3664478"/>
        </p:xfrm>
        <a:graphic>
          <a:graphicData uri="http://schemas.openxmlformats.org/presentationml/2006/ole">
            <mc:AlternateContent xmlns:mc="http://schemas.openxmlformats.org/markup-compatibility/2006">
              <mc:Choice xmlns:v="urn:schemas-microsoft-com:vml" Requires="v">
                <p:oleObj name="Bitmap Image" r:id="rId3" imgW="4619520" imgH="6762600" progId="PBrush">
                  <p:embed/>
                </p:oleObj>
              </mc:Choice>
              <mc:Fallback>
                <p:oleObj name="Bitmap Image" r:id="rId3" imgW="4619520" imgH="6762600" progId="PBrush">
                  <p:embed/>
                  <p:pic>
                    <p:nvPicPr>
                      <p:cNvPr id="0" name=""/>
                      <p:cNvPicPr/>
                      <p:nvPr/>
                    </p:nvPicPr>
                    <p:blipFill>
                      <a:blip r:embed="rId4"/>
                      <a:stretch>
                        <a:fillRect/>
                      </a:stretch>
                    </p:blipFill>
                    <p:spPr>
                      <a:xfrm>
                        <a:off x="59267" y="3193522"/>
                        <a:ext cx="2503200" cy="3664478"/>
                      </a:xfrm>
                      <a:prstGeom prst="rect">
                        <a:avLst/>
                      </a:prstGeom>
                    </p:spPr>
                  </p:pic>
                </p:oleObj>
              </mc:Fallback>
            </mc:AlternateContent>
          </a:graphicData>
        </a:graphic>
      </p:graphicFrame>
      <p:pic>
        <p:nvPicPr>
          <p:cNvPr id="1038" name="Picture 14">
            <a:extLst>
              <a:ext uri="{FF2B5EF4-FFF2-40B4-BE49-F238E27FC236}">
                <a16:creationId xmlns:a16="http://schemas.microsoft.com/office/drawing/2014/main" id="{E6F4717C-4AA1-62C7-8786-34A54DFAB8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04" y="889841"/>
            <a:ext cx="1542704" cy="231405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Wapen van Kimswerd">
            <a:extLst>
              <a:ext uri="{FF2B5EF4-FFF2-40B4-BE49-F238E27FC236}">
                <a16:creationId xmlns:a16="http://schemas.microsoft.com/office/drawing/2014/main" id="{C53461D2-2A4C-C47D-1A01-66F215E984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33518" y="-11932"/>
            <a:ext cx="1176867" cy="1337208"/>
          </a:xfrm>
          <a:prstGeom prst="rect">
            <a:avLst/>
          </a:prstGeom>
          <a:noFill/>
          <a:extLst>
            <a:ext uri="{909E8E84-426E-40DD-AFC4-6F175D3DCCD1}">
              <a14:hiddenFill xmlns:a14="http://schemas.microsoft.com/office/drawing/2010/main">
                <a:solidFill>
                  <a:srgbClr val="FFFFFF"/>
                </a:solidFill>
              </a14:hiddenFill>
            </a:ext>
          </a:extLst>
        </p:spPr>
      </p:pic>
      <p:sp>
        <p:nvSpPr>
          <p:cNvPr id="9" name="Tekstvak 8">
            <a:extLst>
              <a:ext uri="{FF2B5EF4-FFF2-40B4-BE49-F238E27FC236}">
                <a16:creationId xmlns:a16="http://schemas.microsoft.com/office/drawing/2014/main" id="{7D3A0AD2-26B4-FEA8-64D3-68F8EDBCDDDE}"/>
              </a:ext>
            </a:extLst>
          </p:cNvPr>
          <p:cNvSpPr txBox="1"/>
          <p:nvPr/>
        </p:nvSpPr>
        <p:spPr>
          <a:xfrm>
            <a:off x="3865113" y="4030199"/>
            <a:ext cx="6107502" cy="369332"/>
          </a:xfrm>
          <a:prstGeom prst="rect">
            <a:avLst/>
          </a:prstGeom>
          <a:noFill/>
        </p:spPr>
        <p:txBody>
          <a:bodyPr wrap="square">
            <a:spAutoFit/>
          </a:bodyPr>
          <a:lstStyle/>
          <a:p>
            <a:r>
              <a:rPr lang="nl-NL" dirty="0"/>
              <a:t>https://www.routenet.nl/</a:t>
            </a:r>
          </a:p>
        </p:txBody>
      </p:sp>
      <p:graphicFrame>
        <p:nvGraphicFramePr>
          <p:cNvPr id="10" name="Object 9">
            <a:extLst>
              <a:ext uri="{FF2B5EF4-FFF2-40B4-BE49-F238E27FC236}">
                <a16:creationId xmlns:a16="http://schemas.microsoft.com/office/drawing/2014/main" id="{70EC8E21-1038-51D8-E9EC-7E6DCF716627}"/>
              </a:ext>
            </a:extLst>
          </p:cNvPr>
          <p:cNvGraphicFramePr>
            <a:graphicFrameLocks noChangeAspect="1"/>
          </p:cNvGraphicFramePr>
          <p:nvPr>
            <p:extLst>
              <p:ext uri="{D42A27DB-BD31-4B8C-83A1-F6EECF244321}">
                <p14:modId xmlns:p14="http://schemas.microsoft.com/office/powerpoint/2010/main" val="2535629229"/>
              </p:ext>
            </p:extLst>
          </p:nvPr>
        </p:nvGraphicFramePr>
        <p:xfrm>
          <a:off x="3145477" y="1337208"/>
          <a:ext cx="4552950" cy="2676525"/>
        </p:xfrm>
        <a:graphic>
          <a:graphicData uri="http://schemas.openxmlformats.org/presentationml/2006/ole">
            <mc:AlternateContent xmlns:mc="http://schemas.openxmlformats.org/markup-compatibility/2006">
              <mc:Choice xmlns:v="urn:schemas-microsoft-com:vml" Requires="v">
                <p:oleObj name="Bitmap Image" r:id="rId7" imgW="4552920" imgH="2676600" progId="PBrush">
                  <p:embed/>
                </p:oleObj>
              </mc:Choice>
              <mc:Fallback>
                <p:oleObj name="Bitmap Image" r:id="rId7" imgW="4552920" imgH="2676600" progId="PBrush">
                  <p:embed/>
                  <p:pic>
                    <p:nvPicPr>
                      <p:cNvPr id="0" name=""/>
                      <p:cNvPicPr/>
                      <p:nvPr/>
                    </p:nvPicPr>
                    <p:blipFill>
                      <a:blip r:embed="rId8"/>
                      <a:stretch>
                        <a:fillRect/>
                      </a:stretch>
                    </p:blipFill>
                    <p:spPr>
                      <a:xfrm>
                        <a:off x="3145477" y="1337208"/>
                        <a:ext cx="4552950" cy="2676525"/>
                      </a:xfrm>
                      <a:prstGeom prst="rect">
                        <a:avLst/>
                      </a:prstGeom>
                    </p:spPr>
                  </p:pic>
                </p:oleObj>
              </mc:Fallback>
            </mc:AlternateContent>
          </a:graphicData>
        </a:graphic>
      </p:graphicFrame>
      <p:cxnSp>
        <p:nvCxnSpPr>
          <p:cNvPr id="12" name="Rechte verbindingslijn met pijl 11">
            <a:extLst>
              <a:ext uri="{FF2B5EF4-FFF2-40B4-BE49-F238E27FC236}">
                <a16:creationId xmlns:a16="http://schemas.microsoft.com/office/drawing/2014/main" id="{9B90F257-B861-0DCF-D00C-5F75F5B4B77F}"/>
              </a:ext>
            </a:extLst>
          </p:cNvPr>
          <p:cNvCxnSpPr/>
          <p:nvPr/>
        </p:nvCxnSpPr>
        <p:spPr>
          <a:xfrm>
            <a:off x="2881223" y="871268"/>
            <a:ext cx="19840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Rechte verbindingslijn met pijl 15">
            <a:extLst>
              <a:ext uri="{FF2B5EF4-FFF2-40B4-BE49-F238E27FC236}">
                <a16:creationId xmlns:a16="http://schemas.microsoft.com/office/drawing/2014/main" id="{278A5B33-09E8-D1D2-6118-54E30A082EB2}"/>
              </a:ext>
            </a:extLst>
          </p:cNvPr>
          <p:cNvCxnSpPr/>
          <p:nvPr/>
        </p:nvCxnSpPr>
        <p:spPr>
          <a:xfrm>
            <a:off x="3145477" y="741872"/>
            <a:ext cx="1918229" cy="181154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8" name="Tekstvak 17">
            <a:extLst>
              <a:ext uri="{FF2B5EF4-FFF2-40B4-BE49-F238E27FC236}">
                <a16:creationId xmlns:a16="http://schemas.microsoft.com/office/drawing/2014/main" id="{2F733777-5F51-1F8E-B557-95D7650028E9}"/>
              </a:ext>
            </a:extLst>
          </p:cNvPr>
          <p:cNvSpPr txBox="1"/>
          <p:nvPr/>
        </p:nvSpPr>
        <p:spPr>
          <a:xfrm>
            <a:off x="3042840" y="4809194"/>
            <a:ext cx="4853637" cy="769441"/>
          </a:xfrm>
          <a:prstGeom prst="rect">
            <a:avLst/>
          </a:prstGeom>
          <a:noFill/>
        </p:spPr>
        <p:txBody>
          <a:bodyPr wrap="square" rtlCol="0">
            <a:spAutoFit/>
          </a:bodyPr>
          <a:lstStyle/>
          <a:p>
            <a:r>
              <a:rPr lang="nl-NL" sz="1100" dirty="0"/>
              <a:t>Deze Friese Held  mag hier niet ontbreken</a:t>
            </a:r>
            <a:br>
              <a:rPr lang="nl-NL" sz="1100" dirty="0"/>
            </a:br>
            <a:r>
              <a:rPr lang="nl-NL" sz="1100" dirty="0"/>
              <a:t>Hij heeft een standbeeld in zijn geboortedorp Kimswerd.</a:t>
            </a:r>
            <a:br>
              <a:rPr lang="nl-NL" sz="1100" dirty="0"/>
            </a:br>
            <a:r>
              <a:rPr lang="nl-NL" sz="1100" dirty="0"/>
              <a:t>Zoek het verhaal op van hem. Schrijf het in het kort op</a:t>
            </a:r>
            <a:br>
              <a:rPr lang="nl-NL" sz="1100" dirty="0"/>
            </a:br>
            <a:r>
              <a:rPr lang="nl-NL" sz="1100" dirty="0"/>
              <a:t>Zijn zwaard was 2 meter en 13 centimeter. Het woog 6,6 kilogram!</a:t>
            </a:r>
          </a:p>
        </p:txBody>
      </p:sp>
      <p:sp>
        <p:nvSpPr>
          <p:cNvPr id="19" name="Tekstvak 18">
            <a:extLst>
              <a:ext uri="{FF2B5EF4-FFF2-40B4-BE49-F238E27FC236}">
                <a16:creationId xmlns:a16="http://schemas.microsoft.com/office/drawing/2014/main" id="{4613886A-50C7-9D9E-5151-4B5A405C4534}"/>
              </a:ext>
            </a:extLst>
          </p:cNvPr>
          <p:cNvSpPr txBox="1"/>
          <p:nvPr/>
        </p:nvSpPr>
        <p:spPr>
          <a:xfrm>
            <a:off x="3021534" y="4423396"/>
            <a:ext cx="5048718" cy="430887"/>
          </a:xfrm>
          <a:prstGeom prst="rect">
            <a:avLst/>
          </a:prstGeom>
          <a:noFill/>
        </p:spPr>
        <p:txBody>
          <a:bodyPr wrap="square" rtlCol="0">
            <a:spAutoFit/>
          </a:bodyPr>
          <a:lstStyle/>
          <a:p>
            <a:r>
              <a:rPr lang="nl-NL" sz="1100" dirty="0"/>
              <a:t>Weer op de fiets, nu van Makkum naar Kimswerd. Zoek eens uit wat de kortste weg is met de auto gaan of op de fiets. Kijk weer bij Routenet</a:t>
            </a:r>
          </a:p>
        </p:txBody>
      </p:sp>
      <p:sp>
        <p:nvSpPr>
          <p:cNvPr id="20" name="Tekstvak 19">
            <a:extLst>
              <a:ext uri="{FF2B5EF4-FFF2-40B4-BE49-F238E27FC236}">
                <a16:creationId xmlns:a16="http://schemas.microsoft.com/office/drawing/2014/main" id="{10C21B6F-D0C3-E657-E8CC-3D2009984DE4}"/>
              </a:ext>
            </a:extLst>
          </p:cNvPr>
          <p:cNvSpPr txBox="1"/>
          <p:nvPr/>
        </p:nvSpPr>
        <p:spPr>
          <a:xfrm>
            <a:off x="2832715" y="213875"/>
            <a:ext cx="1493066" cy="646331"/>
          </a:xfrm>
          <a:prstGeom prst="rect">
            <a:avLst/>
          </a:prstGeom>
          <a:noFill/>
        </p:spPr>
        <p:txBody>
          <a:bodyPr wrap="square" rtlCol="0">
            <a:spAutoFit/>
          </a:bodyPr>
          <a:lstStyle/>
          <a:p>
            <a:r>
              <a:rPr lang="nl-NL" dirty="0"/>
              <a:t>Hier ligt</a:t>
            </a:r>
            <a:br>
              <a:rPr lang="nl-NL" dirty="0"/>
            </a:br>
            <a:r>
              <a:rPr lang="nl-NL" dirty="0"/>
              <a:t>Kimswerd</a:t>
            </a:r>
          </a:p>
        </p:txBody>
      </p:sp>
      <p:sp>
        <p:nvSpPr>
          <p:cNvPr id="21" name="Rechthoek 20">
            <a:extLst>
              <a:ext uri="{FF2B5EF4-FFF2-40B4-BE49-F238E27FC236}">
                <a16:creationId xmlns:a16="http://schemas.microsoft.com/office/drawing/2014/main" id="{8ADC5111-8B28-BF4D-88B8-019E81C44428}"/>
              </a:ext>
            </a:extLst>
          </p:cNvPr>
          <p:cNvSpPr/>
          <p:nvPr/>
        </p:nvSpPr>
        <p:spPr>
          <a:xfrm>
            <a:off x="3792048" y="5422045"/>
            <a:ext cx="3507692" cy="1446550"/>
          </a:xfrm>
          <a:prstGeom prst="rect">
            <a:avLst/>
          </a:prstGeom>
          <a:noFill/>
        </p:spPr>
        <p:txBody>
          <a:bodyPr wrap="none" lIns="91440" tIns="45720" rIns="91440" bIns="45720">
            <a:spAutoFit/>
          </a:bodyPr>
          <a:lstStyle/>
          <a:p>
            <a:pPr algn="ctr"/>
            <a:r>
              <a:rPr lang="nl-NL" sz="4400" b="1" cap="none" spc="0" dirty="0">
                <a:ln w="22225">
                  <a:solidFill>
                    <a:schemeClr val="accent2"/>
                  </a:solidFill>
                  <a:prstDash val="solid"/>
                </a:ln>
                <a:solidFill>
                  <a:schemeClr val="accent2">
                    <a:lumMod val="40000"/>
                    <a:lumOff val="60000"/>
                  </a:schemeClr>
                </a:solidFill>
                <a:effectLst/>
              </a:rPr>
              <a:t>Zijn bijnaam</a:t>
            </a:r>
            <a:br>
              <a:rPr lang="nl-NL" sz="4400" b="1" cap="none" spc="0" dirty="0">
                <a:ln w="22225">
                  <a:solidFill>
                    <a:schemeClr val="accent2"/>
                  </a:solidFill>
                  <a:prstDash val="solid"/>
                </a:ln>
                <a:solidFill>
                  <a:schemeClr val="accent2">
                    <a:lumMod val="40000"/>
                    <a:lumOff val="60000"/>
                  </a:schemeClr>
                </a:solidFill>
                <a:effectLst/>
              </a:rPr>
            </a:br>
            <a:r>
              <a:rPr lang="nl-NL" sz="4400" b="1" cap="none" spc="0" dirty="0">
                <a:ln w="22225">
                  <a:solidFill>
                    <a:schemeClr val="accent2"/>
                  </a:solidFill>
                  <a:prstDash val="solid"/>
                </a:ln>
                <a:solidFill>
                  <a:schemeClr val="accent2">
                    <a:lumMod val="40000"/>
                    <a:lumOff val="60000"/>
                  </a:schemeClr>
                </a:solidFill>
                <a:effectLst/>
              </a:rPr>
              <a:t>GRUTTE PIER</a:t>
            </a:r>
          </a:p>
        </p:txBody>
      </p:sp>
      <p:pic>
        <p:nvPicPr>
          <p:cNvPr id="3" name="Picture 4" descr="De bronafbeelding bekijken">
            <a:extLst>
              <a:ext uri="{FF2B5EF4-FFF2-40B4-BE49-F238E27FC236}">
                <a16:creationId xmlns:a16="http://schemas.microsoft.com/office/drawing/2014/main" id="{18C592CB-DB29-F57F-D57D-BB2F0F780E1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17405"/>
            <a:ext cx="807156" cy="838200"/>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4ECC2989-EEA2-2A8C-6FB0-DBF6BDD107EB}"/>
              </a:ext>
            </a:extLst>
          </p:cNvPr>
          <p:cNvSpPr txBox="1"/>
          <p:nvPr/>
        </p:nvSpPr>
        <p:spPr>
          <a:xfrm>
            <a:off x="742597" y="106153"/>
            <a:ext cx="1752600" cy="430887"/>
          </a:xfrm>
          <a:prstGeom prst="rect">
            <a:avLst/>
          </a:prstGeom>
          <a:noFill/>
        </p:spPr>
        <p:txBody>
          <a:bodyPr wrap="square" rtlCol="0">
            <a:spAutoFit/>
          </a:bodyPr>
          <a:lstStyle/>
          <a:p>
            <a:r>
              <a:rPr lang="nl-NL" sz="1050" b="1" dirty="0">
                <a:solidFill>
                  <a:schemeClr val="bg1"/>
                </a:solidFill>
              </a:rPr>
              <a:t>Ik fiets van Makkum naar Kimswerd</a:t>
            </a:r>
          </a:p>
        </p:txBody>
      </p:sp>
    </p:spTree>
    <p:extLst>
      <p:ext uri="{BB962C8B-B14F-4D97-AF65-F5344CB8AC3E}">
        <p14:creationId xmlns:p14="http://schemas.microsoft.com/office/powerpoint/2010/main" val="732776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7462058D-2CBD-3A5C-5726-D93353285CFB}"/>
              </a:ext>
            </a:extLst>
          </p:cNvPr>
          <p:cNvSpPr txBox="1"/>
          <p:nvPr/>
        </p:nvSpPr>
        <p:spPr>
          <a:xfrm>
            <a:off x="897467" y="154001"/>
            <a:ext cx="9609667" cy="646331"/>
          </a:xfrm>
          <a:prstGeom prst="rect">
            <a:avLst/>
          </a:prstGeom>
          <a:noFill/>
        </p:spPr>
        <p:txBody>
          <a:bodyPr wrap="square" rtlCol="0">
            <a:spAutoFit/>
          </a:bodyPr>
          <a:lstStyle/>
          <a:p>
            <a:r>
              <a:rPr lang="nl-NL" sz="3600" b="1" dirty="0"/>
              <a:t>We fietsen van Kimswerd naar…..</a:t>
            </a:r>
          </a:p>
        </p:txBody>
      </p:sp>
      <p:pic>
        <p:nvPicPr>
          <p:cNvPr id="1026" name="Picture 2">
            <a:extLst>
              <a:ext uri="{FF2B5EF4-FFF2-40B4-BE49-F238E27FC236}">
                <a16:creationId xmlns:a16="http://schemas.microsoft.com/office/drawing/2014/main" id="{902A72A9-95C3-E79A-7F1A-25AE83DCEB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01" y="928464"/>
            <a:ext cx="7396163" cy="5390825"/>
          </a:xfrm>
          <a:prstGeom prst="rect">
            <a:avLst/>
          </a:prstGeom>
          <a:noFill/>
          <a:extLst>
            <a:ext uri="{909E8E84-426E-40DD-AFC4-6F175D3DCCD1}">
              <a14:hiddenFill xmlns:a14="http://schemas.microsoft.com/office/drawing/2010/main">
                <a:solidFill>
                  <a:srgbClr val="FFFFFF"/>
                </a:solidFill>
              </a14:hiddenFill>
            </a:ext>
          </a:extLst>
        </p:spPr>
      </p:pic>
      <p:sp>
        <p:nvSpPr>
          <p:cNvPr id="4" name="Rechthoek 3">
            <a:extLst>
              <a:ext uri="{FF2B5EF4-FFF2-40B4-BE49-F238E27FC236}">
                <a16:creationId xmlns:a16="http://schemas.microsoft.com/office/drawing/2014/main" id="{62D77C45-4F2A-6EB8-F05D-116A0D2262C4}"/>
              </a:ext>
            </a:extLst>
          </p:cNvPr>
          <p:cNvSpPr/>
          <p:nvPr/>
        </p:nvSpPr>
        <p:spPr>
          <a:xfrm>
            <a:off x="8334711" y="677222"/>
            <a:ext cx="3770584" cy="769441"/>
          </a:xfrm>
          <a:prstGeom prst="rect">
            <a:avLst/>
          </a:prstGeom>
          <a:noFill/>
        </p:spPr>
        <p:txBody>
          <a:bodyPr wrap="none" lIns="91440" tIns="45720" rIns="91440" bIns="45720">
            <a:spAutoFit/>
          </a:bodyPr>
          <a:lstStyle/>
          <a:p>
            <a:pPr algn="ctr"/>
            <a:r>
              <a:rPr lang="nl-NL" sz="4400" b="1" cap="none" spc="50" dirty="0">
                <a:ln w="9525" cmpd="sng">
                  <a:solidFill>
                    <a:schemeClr val="accent1"/>
                  </a:solidFill>
                  <a:prstDash val="solid"/>
                </a:ln>
                <a:solidFill>
                  <a:srgbClr val="70AD47">
                    <a:tint val="1000"/>
                  </a:srgbClr>
                </a:solidFill>
                <a:effectLst>
                  <a:glow rad="38100">
                    <a:schemeClr val="accent1">
                      <a:alpha val="40000"/>
                    </a:schemeClr>
                  </a:glow>
                </a:effectLst>
              </a:rPr>
              <a:t>Hindeloopen</a:t>
            </a:r>
          </a:p>
        </p:txBody>
      </p:sp>
      <p:graphicFrame>
        <p:nvGraphicFramePr>
          <p:cNvPr id="8" name="Object 7">
            <a:extLst>
              <a:ext uri="{FF2B5EF4-FFF2-40B4-BE49-F238E27FC236}">
                <a16:creationId xmlns:a16="http://schemas.microsoft.com/office/drawing/2014/main" id="{623DB211-AEE0-FDF4-B545-FECC959D5CB8}"/>
              </a:ext>
            </a:extLst>
          </p:cNvPr>
          <p:cNvGraphicFramePr>
            <a:graphicFrameLocks noChangeAspect="1"/>
          </p:cNvGraphicFramePr>
          <p:nvPr>
            <p:extLst>
              <p:ext uri="{D42A27DB-BD31-4B8C-83A1-F6EECF244321}">
                <p14:modId xmlns:p14="http://schemas.microsoft.com/office/powerpoint/2010/main" val="2407336616"/>
              </p:ext>
            </p:extLst>
          </p:nvPr>
        </p:nvGraphicFramePr>
        <p:xfrm>
          <a:off x="7396163" y="1323553"/>
          <a:ext cx="4773078" cy="2672714"/>
        </p:xfrm>
        <a:graphic>
          <a:graphicData uri="http://schemas.openxmlformats.org/presentationml/2006/ole">
            <mc:AlternateContent xmlns:mc="http://schemas.openxmlformats.org/markup-compatibility/2006">
              <mc:Choice xmlns:v="urn:schemas-microsoft-com:vml" Requires="v">
                <p:oleObj name="Bitmap Image" r:id="rId3" imgW="8658360" imgH="4848120" progId="PBrush">
                  <p:embed/>
                </p:oleObj>
              </mc:Choice>
              <mc:Fallback>
                <p:oleObj name="Bitmap Image" r:id="rId3" imgW="8658360" imgH="4848120" progId="PBrush">
                  <p:embed/>
                  <p:pic>
                    <p:nvPicPr>
                      <p:cNvPr id="8" name="Object 7">
                        <a:extLst>
                          <a:ext uri="{FF2B5EF4-FFF2-40B4-BE49-F238E27FC236}">
                            <a16:creationId xmlns:a16="http://schemas.microsoft.com/office/drawing/2014/main" id="{623DB211-AEE0-FDF4-B545-FECC959D5CB8}"/>
                          </a:ext>
                        </a:extLst>
                      </p:cNvPr>
                      <p:cNvPicPr/>
                      <p:nvPr/>
                    </p:nvPicPr>
                    <p:blipFill>
                      <a:blip r:embed="rId4"/>
                      <a:stretch>
                        <a:fillRect/>
                      </a:stretch>
                    </p:blipFill>
                    <p:spPr>
                      <a:xfrm>
                        <a:off x="7396163" y="1323553"/>
                        <a:ext cx="4773078" cy="2672714"/>
                      </a:xfrm>
                      <a:prstGeom prst="rect">
                        <a:avLst/>
                      </a:prstGeom>
                    </p:spPr>
                  </p:pic>
                </p:oleObj>
              </mc:Fallback>
            </mc:AlternateContent>
          </a:graphicData>
        </a:graphic>
      </p:graphicFrame>
      <p:sp>
        <p:nvSpPr>
          <p:cNvPr id="9" name="Tekstvak 8">
            <a:extLst>
              <a:ext uri="{FF2B5EF4-FFF2-40B4-BE49-F238E27FC236}">
                <a16:creationId xmlns:a16="http://schemas.microsoft.com/office/drawing/2014/main" id="{07D8CB5E-8832-39CD-AE92-E306C4D330F6}"/>
              </a:ext>
            </a:extLst>
          </p:cNvPr>
          <p:cNvSpPr txBox="1"/>
          <p:nvPr/>
        </p:nvSpPr>
        <p:spPr>
          <a:xfrm>
            <a:off x="211667" y="5689600"/>
            <a:ext cx="7281333" cy="369332"/>
          </a:xfrm>
          <a:prstGeom prst="rect">
            <a:avLst/>
          </a:prstGeom>
          <a:noFill/>
        </p:spPr>
        <p:txBody>
          <a:bodyPr wrap="square" rtlCol="0">
            <a:spAutoFit/>
          </a:bodyPr>
          <a:lstStyle/>
          <a:p>
            <a:r>
              <a:rPr lang="nl-NL" dirty="0">
                <a:solidFill>
                  <a:schemeClr val="bg1"/>
                </a:solidFill>
              </a:rPr>
              <a:t>1924 Met de klederdrachten aan en de </a:t>
            </a:r>
            <a:r>
              <a:rPr lang="nl-NL" dirty="0" err="1">
                <a:solidFill>
                  <a:schemeClr val="bg1"/>
                </a:solidFill>
              </a:rPr>
              <a:t>de</a:t>
            </a:r>
            <a:r>
              <a:rPr lang="nl-NL" dirty="0">
                <a:solidFill>
                  <a:schemeClr val="bg1"/>
                </a:solidFill>
              </a:rPr>
              <a:t> prikslee op het ijs.</a:t>
            </a:r>
          </a:p>
        </p:txBody>
      </p:sp>
      <p:sp>
        <p:nvSpPr>
          <p:cNvPr id="11" name="Tekstvak 10">
            <a:extLst>
              <a:ext uri="{FF2B5EF4-FFF2-40B4-BE49-F238E27FC236}">
                <a16:creationId xmlns:a16="http://schemas.microsoft.com/office/drawing/2014/main" id="{975024D2-0D6F-88E4-FD40-DA9D5E9077EA}"/>
              </a:ext>
            </a:extLst>
          </p:cNvPr>
          <p:cNvSpPr txBox="1"/>
          <p:nvPr/>
        </p:nvSpPr>
        <p:spPr>
          <a:xfrm>
            <a:off x="7305375" y="3996267"/>
            <a:ext cx="6104466" cy="369332"/>
          </a:xfrm>
          <a:prstGeom prst="rect">
            <a:avLst/>
          </a:prstGeom>
          <a:noFill/>
        </p:spPr>
        <p:txBody>
          <a:bodyPr wrap="square">
            <a:spAutoFit/>
          </a:bodyPr>
          <a:lstStyle/>
          <a:p>
            <a:r>
              <a:rPr lang="nl-NL" dirty="0">
                <a:solidFill>
                  <a:srgbClr val="000000"/>
                </a:solidFill>
                <a:latin typeface="Brown"/>
              </a:rPr>
              <a:t>d</a:t>
            </a:r>
            <a:r>
              <a:rPr lang="nl-NL" b="0" i="0" dirty="0">
                <a:solidFill>
                  <a:srgbClr val="000000"/>
                </a:solidFill>
                <a:effectLst/>
                <a:latin typeface="Brown"/>
              </a:rPr>
              <a:t>oorlopers, noren, </a:t>
            </a:r>
            <a:r>
              <a:rPr lang="nl-NL" b="0" i="0" dirty="0" err="1">
                <a:solidFill>
                  <a:srgbClr val="000000"/>
                </a:solidFill>
                <a:effectLst/>
                <a:latin typeface="Brown"/>
              </a:rPr>
              <a:t>klapschaatsen,glissen</a:t>
            </a:r>
            <a:r>
              <a:rPr lang="nl-NL" b="0" i="0" dirty="0">
                <a:solidFill>
                  <a:srgbClr val="000000"/>
                </a:solidFill>
                <a:effectLst/>
                <a:latin typeface="Brown"/>
              </a:rPr>
              <a:t> houtjes </a:t>
            </a:r>
            <a:endParaRPr lang="nl-NL" dirty="0"/>
          </a:p>
        </p:txBody>
      </p:sp>
      <p:sp>
        <p:nvSpPr>
          <p:cNvPr id="12" name="Tekstvak 11">
            <a:extLst>
              <a:ext uri="{FF2B5EF4-FFF2-40B4-BE49-F238E27FC236}">
                <a16:creationId xmlns:a16="http://schemas.microsoft.com/office/drawing/2014/main" id="{A97BDC7F-F594-C340-8480-D8DFEB6B1A39}"/>
              </a:ext>
            </a:extLst>
          </p:cNvPr>
          <p:cNvSpPr txBox="1"/>
          <p:nvPr/>
        </p:nvSpPr>
        <p:spPr>
          <a:xfrm>
            <a:off x="7456737" y="4380285"/>
            <a:ext cx="4523596" cy="1938992"/>
          </a:xfrm>
          <a:prstGeom prst="rect">
            <a:avLst/>
          </a:prstGeom>
          <a:noFill/>
        </p:spPr>
        <p:txBody>
          <a:bodyPr wrap="square" rtlCol="0">
            <a:spAutoFit/>
          </a:bodyPr>
          <a:lstStyle/>
          <a:p>
            <a:r>
              <a:rPr lang="nl-NL" sz="1400" dirty="0"/>
              <a:t>Dit zijn namen van soorten schaatsen.</a:t>
            </a:r>
            <a:br>
              <a:rPr lang="nl-NL" sz="1400" dirty="0"/>
            </a:br>
            <a:r>
              <a:rPr lang="nl-NL" sz="1400" dirty="0"/>
              <a:t>Hoeveel soorten schaatsen bestaan er, denk je?</a:t>
            </a:r>
            <a:br>
              <a:rPr lang="nl-NL" sz="1400" dirty="0"/>
            </a:br>
            <a:r>
              <a:rPr lang="nl-NL" sz="1400" dirty="0"/>
              <a:t>Klik op de link en bekijk ze allemaal.</a:t>
            </a:r>
            <a:br>
              <a:rPr lang="nl-NL" sz="1400" dirty="0"/>
            </a:br>
            <a:r>
              <a:rPr lang="nl-NL" sz="1400" dirty="0"/>
              <a:t>Als je op de schaats klikt wordt je foto groter!</a:t>
            </a:r>
            <a:br>
              <a:rPr lang="nl-NL" sz="1400" dirty="0"/>
            </a:br>
            <a:r>
              <a:rPr lang="nl-NL" sz="1400" dirty="0"/>
              <a:t>Ze liggen allemaal in het Schaatsmuseum in Hindeloopen.</a:t>
            </a:r>
            <a:br>
              <a:rPr lang="nl-NL" dirty="0"/>
            </a:br>
            <a:r>
              <a:rPr lang="nl-NL" dirty="0">
                <a:solidFill>
                  <a:srgbClr val="FF0000"/>
                </a:solidFill>
                <a:hlinkClick r:id="rId5">
                  <a:extLst>
                    <a:ext uri="{A12FA001-AC4F-418D-AE19-62706E023703}">
                      <ahyp:hlinkClr xmlns:ahyp="http://schemas.microsoft.com/office/drawing/2018/hyperlinkcolor" val="tx"/>
                    </a:ext>
                  </a:extLst>
                </a:hlinkClick>
              </a:rPr>
              <a:t>Schaatshistorie.nl | Antieke schaatsen Nederland</a:t>
            </a:r>
            <a:endParaRPr lang="nl-NL" dirty="0">
              <a:solidFill>
                <a:srgbClr val="FF0000"/>
              </a:solidFill>
            </a:endParaRPr>
          </a:p>
        </p:txBody>
      </p:sp>
      <p:pic>
        <p:nvPicPr>
          <p:cNvPr id="3" name="Picture 4" descr="De bronafbeelding bekijken">
            <a:extLst>
              <a:ext uri="{FF2B5EF4-FFF2-40B4-BE49-F238E27FC236}">
                <a16:creationId xmlns:a16="http://schemas.microsoft.com/office/drawing/2014/main" id="{D06BA941-3F21-AAE9-1BFE-22280B8E2F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365" y="26198"/>
            <a:ext cx="807156"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3038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74562DEE-B011-FE2C-A49A-AA2F016DD791}"/>
              </a:ext>
            </a:extLst>
          </p:cNvPr>
          <p:cNvSpPr/>
          <p:nvPr/>
        </p:nvSpPr>
        <p:spPr>
          <a:xfrm>
            <a:off x="770852" y="232761"/>
            <a:ext cx="8597226" cy="923330"/>
          </a:xfrm>
          <a:prstGeom prst="rect">
            <a:avLst/>
          </a:prstGeom>
          <a:noFill/>
        </p:spPr>
        <p:txBody>
          <a:bodyPr wrap="none" lIns="91440" tIns="45720" rIns="91440" bIns="45720">
            <a:spAutoFit/>
          </a:bodyPr>
          <a:lstStyle/>
          <a:p>
            <a:pPr algn="ctr"/>
            <a:r>
              <a:rPr lang="nl-NL" sz="5400" b="1" cap="none" spc="0" dirty="0">
                <a:ln w="0"/>
                <a:solidFill>
                  <a:schemeClr val="tx1"/>
                </a:solidFill>
                <a:effectLst>
                  <a:outerShdw blurRad="38100" dist="19050" dir="2700000" algn="tl" rotWithShape="0">
                    <a:schemeClr val="dk1">
                      <a:alpha val="40000"/>
                    </a:schemeClr>
                  </a:outerShdw>
                </a:effectLst>
              </a:rPr>
              <a:t>Vlak bij Hindeloopen ligt </a:t>
            </a:r>
          </a:p>
        </p:txBody>
      </p:sp>
      <p:sp>
        <p:nvSpPr>
          <p:cNvPr id="3" name="Rechthoek 2">
            <a:extLst>
              <a:ext uri="{FF2B5EF4-FFF2-40B4-BE49-F238E27FC236}">
                <a16:creationId xmlns:a16="http://schemas.microsoft.com/office/drawing/2014/main" id="{171C723A-BD57-B1D0-4A34-2BD00B8DD57B}"/>
              </a:ext>
            </a:extLst>
          </p:cNvPr>
          <p:cNvSpPr/>
          <p:nvPr/>
        </p:nvSpPr>
        <p:spPr>
          <a:xfrm>
            <a:off x="8234892" y="1028469"/>
            <a:ext cx="3649133" cy="923330"/>
          </a:xfrm>
          <a:prstGeom prst="rect">
            <a:avLst/>
          </a:prstGeom>
          <a:noFill/>
        </p:spPr>
        <p:txBody>
          <a:bodyPr wrap="square" lIns="91440" tIns="45720" rIns="91440" bIns="45720">
            <a:spAutoFit/>
          </a:bodyPr>
          <a:lstStyle/>
          <a:p>
            <a:pPr algn="ctr"/>
            <a:r>
              <a:rPr lang="nl-NL"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Stavoren</a:t>
            </a:r>
          </a:p>
        </p:txBody>
      </p:sp>
      <p:pic>
        <p:nvPicPr>
          <p:cNvPr id="4" name="Picture 2" descr="De bronafbeelding bekijken">
            <a:extLst>
              <a:ext uri="{FF2B5EF4-FFF2-40B4-BE49-F238E27FC236}">
                <a16:creationId xmlns:a16="http://schemas.microsoft.com/office/drawing/2014/main" id="{3294C73F-A557-3FEE-AB79-9DA9821421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8525" y="2370667"/>
            <a:ext cx="4880855" cy="299719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e bronafbeelding bekijken">
            <a:extLst>
              <a:ext uri="{FF2B5EF4-FFF2-40B4-BE49-F238E27FC236}">
                <a16:creationId xmlns:a16="http://schemas.microsoft.com/office/drawing/2014/main" id="{F395617D-EECF-4D71-CB82-1C1FEE209B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2578" y="1117600"/>
            <a:ext cx="2390775" cy="425026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Object 4">
            <a:extLst>
              <a:ext uri="{FF2B5EF4-FFF2-40B4-BE49-F238E27FC236}">
                <a16:creationId xmlns:a16="http://schemas.microsoft.com/office/drawing/2014/main" id="{4944F3BB-FE9B-9285-E5C1-31B627293DA2}"/>
              </a:ext>
            </a:extLst>
          </p:cNvPr>
          <p:cNvGraphicFramePr>
            <a:graphicFrameLocks noChangeAspect="1"/>
          </p:cNvGraphicFramePr>
          <p:nvPr>
            <p:extLst>
              <p:ext uri="{D42A27DB-BD31-4B8C-83A1-F6EECF244321}">
                <p14:modId xmlns:p14="http://schemas.microsoft.com/office/powerpoint/2010/main" val="434665655"/>
              </p:ext>
            </p:extLst>
          </p:nvPr>
        </p:nvGraphicFramePr>
        <p:xfrm>
          <a:off x="62620" y="3305762"/>
          <a:ext cx="4535336" cy="2701554"/>
        </p:xfrm>
        <a:graphic>
          <a:graphicData uri="http://schemas.openxmlformats.org/presentationml/2006/ole">
            <mc:AlternateContent xmlns:mc="http://schemas.openxmlformats.org/markup-compatibility/2006">
              <mc:Choice xmlns:v="urn:schemas-microsoft-com:vml" Requires="v">
                <p:oleObj name="Bitmap Image" r:id="rId4" imgW="5276880" imgH="3143160" progId="PBrush">
                  <p:embed/>
                </p:oleObj>
              </mc:Choice>
              <mc:Fallback>
                <p:oleObj name="Bitmap Image" r:id="rId4" imgW="5276880" imgH="3143160" progId="PBrush">
                  <p:embed/>
                  <p:pic>
                    <p:nvPicPr>
                      <p:cNvPr id="5" name="Object 4">
                        <a:extLst>
                          <a:ext uri="{FF2B5EF4-FFF2-40B4-BE49-F238E27FC236}">
                            <a16:creationId xmlns:a16="http://schemas.microsoft.com/office/drawing/2014/main" id="{4944F3BB-FE9B-9285-E5C1-31B627293DA2}"/>
                          </a:ext>
                        </a:extLst>
                      </p:cNvPr>
                      <p:cNvPicPr/>
                      <p:nvPr/>
                    </p:nvPicPr>
                    <p:blipFill>
                      <a:blip r:embed="rId5"/>
                      <a:stretch>
                        <a:fillRect/>
                      </a:stretch>
                    </p:blipFill>
                    <p:spPr>
                      <a:xfrm>
                        <a:off x="62620" y="3305762"/>
                        <a:ext cx="4535336" cy="2701554"/>
                      </a:xfrm>
                      <a:prstGeom prst="rect">
                        <a:avLst/>
                      </a:prstGeom>
                    </p:spPr>
                  </p:pic>
                </p:oleObj>
              </mc:Fallback>
            </mc:AlternateContent>
          </a:graphicData>
        </a:graphic>
      </p:graphicFrame>
      <p:sp>
        <p:nvSpPr>
          <p:cNvPr id="6" name="Tekstvak 5">
            <a:extLst>
              <a:ext uri="{FF2B5EF4-FFF2-40B4-BE49-F238E27FC236}">
                <a16:creationId xmlns:a16="http://schemas.microsoft.com/office/drawing/2014/main" id="{3C167DEB-F59D-95AB-6225-AC5637F2EEA8}"/>
              </a:ext>
            </a:extLst>
          </p:cNvPr>
          <p:cNvSpPr txBox="1"/>
          <p:nvPr/>
        </p:nvSpPr>
        <p:spPr>
          <a:xfrm>
            <a:off x="327651" y="1199875"/>
            <a:ext cx="3849158" cy="2062103"/>
          </a:xfrm>
          <a:prstGeom prst="rect">
            <a:avLst/>
          </a:prstGeom>
          <a:noFill/>
        </p:spPr>
        <p:txBody>
          <a:bodyPr wrap="square" rtlCol="0">
            <a:spAutoFit/>
          </a:bodyPr>
          <a:lstStyle/>
          <a:p>
            <a:r>
              <a:rPr lang="nl-NL" sz="1600" dirty="0"/>
              <a:t>Dit standbeeld staat in Stavoren, de stad waar ook de Elfstedentocht langs komt.</a:t>
            </a:r>
            <a:br>
              <a:rPr lang="nl-NL" sz="1600" dirty="0"/>
            </a:br>
            <a:r>
              <a:rPr lang="nl-NL" sz="1600" dirty="0"/>
              <a:t>Wie is het en waarom staat ze hier. Klik en je leest wie het is.</a:t>
            </a:r>
            <a:br>
              <a:rPr lang="nl-NL" sz="1600" dirty="0"/>
            </a:br>
            <a:endParaRPr lang="nl-NL" sz="1600" dirty="0"/>
          </a:p>
          <a:p>
            <a:r>
              <a:rPr lang="nl-NL" sz="1600" dirty="0"/>
              <a:t>Kijk  en luister naar het verhaal!</a:t>
            </a:r>
            <a:br>
              <a:rPr lang="nl-NL" sz="1600" dirty="0"/>
            </a:br>
            <a:r>
              <a:rPr lang="nl-NL" sz="1600" dirty="0"/>
              <a:t>Begrijp je nu, waarom ze daar staat?</a:t>
            </a:r>
          </a:p>
        </p:txBody>
      </p:sp>
      <p:sp>
        <p:nvSpPr>
          <p:cNvPr id="8" name="Tekstvak 7">
            <a:extLst>
              <a:ext uri="{FF2B5EF4-FFF2-40B4-BE49-F238E27FC236}">
                <a16:creationId xmlns:a16="http://schemas.microsoft.com/office/drawing/2014/main" id="{AC4EE1EE-B919-3781-EB03-2ABF2E07285D}"/>
              </a:ext>
            </a:extLst>
          </p:cNvPr>
          <p:cNvSpPr txBox="1"/>
          <p:nvPr/>
        </p:nvSpPr>
        <p:spPr>
          <a:xfrm>
            <a:off x="5069465" y="5740400"/>
            <a:ext cx="6642099" cy="369332"/>
          </a:xfrm>
          <a:prstGeom prst="rect">
            <a:avLst/>
          </a:prstGeom>
          <a:noFill/>
        </p:spPr>
        <p:txBody>
          <a:bodyPr wrap="square">
            <a:spAutoFit/>
          </a:bodyPr>
          <a:lstStyle/>
          <a:p>
            <a:r>
              <a:rPr lang="nl-NL" dirty="0">
                <a:solidFill>
                  <a:srgbClr val="FFFF00"/>
                </a:solidFill>
                <a:hlinkClick r:id="rId6">
                  <a:extLst>
                    <a:ext uri="{A12FA001-AC4F-418D-AE19-62706E023703}">
                      <ahyp:hlinkClr xmlns:ahyp="http://schemas.microsoft.com/office/drawing/2018/hyperlinkcolor" val="tx"/>
                    </a:ext>
                  </a:extLst>
                </a:hlinkClick>
              </a:rPr>
              <a:t>de vrouw van </a:t>
            </a:r>
            <a:r>
              <a:rPr lang="nl-NL" dirty="0" err="1">
                <a:solidFill>
                  <a:srgbClr val="FFFF00"/>
                </a:solidFill>
                <a:hlinkClick r:id="rId6">
                  <a:extLst>
                    <a:ext uri="{A12FA001-AC4F-418D-AE19-62706E023703}">
                      <ahyp:hlinkClr xmlns:ahyp="http://schemas.microsoft.com/office/drawing/2018/hyperlinkcolor" val="tx"/>
                    </a:ext>
                  </a:extLst>
                </a:hlinkClick>
              </a:rPr>
              <a:t>stavoren</a:t>
            </a:r>
            <a:r>
              <a:rPr lang="nl-NL" dirty="0">
                <a:solidFill>
                  <a:srgbClr val="FFFF00"/>
                </a:solidFill>
                <a:hlinkClick r:id="rId6">
                  <a:extLst>
                    <a:ext uri="{A12FA001-AC4F-418D-AE19-62706E023703}">
                      <ahyp:hlinkClr xmlns:ahyp="http://schemas.microsoft.com/office/drawing/2018/hyperlinkcolor" val="tx"/>
                    </a:ext>
                  </a:extLst>
                </a:hlinkClick>
              </a:rPr>
              <a:t> - </a:t>
            </a:r>
            <a:r>
              <a:rPr lang="nl-NL" dirty="0" err="1">
                <a:solidFill>
                  <a:srgbClr val="FFFF00"/>
                </a:solidFill>
                <a:hlinkClick r:id="rId6">
                  <a:extLst>
                    <a:ext uri="{A12FA001-AC4F-418D-AE19-62706E023703}">
                      <ahyp:hlinkClr xmlns:ahyp="http://schemas.microsoft.com/office/drawing/2018/hyperlinkcolor" val="tx"/>
                    </a:ext>
                  </a:extLst>
                </a:hlinkClick>
              </a:rPr>
              <a:t>nederlandse</a:t>
            </a:r>
            <a:r>
              <a:rPr lang="nl-NL" dirty="0">
                <a:solidFill>
                  <a:srgbClr val="FFFF00"/>
                </a:solidFill>
                <a:hlinkClick r:id="rId6">
                  <a:extLst>
                    <a:ext uri="{A12FA001-AC4F-418D-AE19-62706E023703}">
                      <ahyp:hlinkClr xmlns:ahyp="http://schemas.microsoft.com/office/drawing/2018/hyperlinkcolor" val="tx"/>
                    </a:ext>
                  </a:extLst>
                </a:hlinkClick>
              </a:rPr>
              <a:t> legendes - YouTube</a:t>
            </a:r>
            <a:endParaRPr lang="nl-NL" dirty="0">
              <a:solidFill>
                <a:srgbClr val="FFFF00"/>
              </a:solidFill>
            </a:endParaRPr>
          </a:p>
        </p:txBody>
      </p:sp>
      <p:sp>
        <p:nvSpPr>
          <p:cNvPr id="9" name="Tekstvak 8">
            <a:extLst>
              <a:ext uri="{FF2B5EF4-FFF2-40B4-BE49-F238E27FC236}">
                <a16:creationId xmlns:a16="http://schemas.microsoft.com/office/drawing/2014/main" id="{ABC0C1BE-662C-1511-2535-E311D2473087}"/>
              </a:ext>
            </a:extLst>
          </p:cNvPr>
          <p:cNvSpPr txBox="1"/>
          <p:nvPr/>
        </p:nvSpPr>
        <p:spPr>
          <a:xfrm>
            <a:off x="8792634" y="1813467"/>
            <a:ext cx="4091564" cy="369332"/>
          </a:xfrm>
          <a:prstGeom prst="rect">
            <a:avLst/>
          </a:prstGeom>
          <a:noFill/>
        </p:spPr>
        <p:txBody>
          <a:bodyPr wrap="square" rtlCol="0">
            <a:spAutoFit/>
          </a:bodyPr>
          <a:lstStyle/>
          <a:p>
            <a:r>
              <a:rPr lang="nl-NL" dirty="0"/>
              <a:t>In de Friese taal: </a:t>
            </a:r>
            <a:r>
              <a:rPr lang="nl-NL" dirty="0" err="1"/>
              <a:t>Starum</a:t>
            </a:r>
            <a:endParaRPr lang="nl-NL" dirty="0"/>
          </a:p>
        </p:txBody>
      </p:sp>
      <p:pic>
        <p:nvPicPr>
          <p:cNvPr id="7" name="Picture 4" descr="De bronafbeelding bekijken">
            <a:extLst>
              <a:ext uri="{FF2B5EF4-FFF2-40B4-BE49-F238E27FC236}">
                <a16:creationId xmlns:a16="http://schemas.microsoft.com/office/drawing/2014/main" id="{DD0D203E-6BD8-CAC0-D358-F160F1D36B5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7405"/>
            <a:ext cx="807156" cy="838200"/>
          </a:xfrm>
          <a:prstGeom prst="rect">
            <a:avLst/>
          </a:prstGeom>
          <a:noFill/>
          <a:extLst>
            <a:ext uri="{909E8E84-426E-40DD-AFC4-6F175D3DCCD1}">
              <a14:hiddenFill xmlns:a14="http://schemas.microsoft.com/office/drawing/2010/main">
                <a:solidFill>
                  <a:srgbClr val="FFFFFF"/>
                </a:solidFill>
              </a14:hiddenFill>
            </a:ext>
          </a:extLst>
        </p:spPr>
      </p:pic>
      <p:sp>
        <p:nvSpPr>
          <p:cNvPr id="11" name="Tekstvak 10">
            <a:extLst>
              <a:ext uri="{FF2B5EF4-FFF2-40B4-BE49-F238E27FC236}">
                <a16:creationId xmlns:a16="http://schemas.microsoft.com/office/drawing/2014/main" id="{E90DBF89-FD04-7EC0-69E8-AC318F3D8F72}"/>
              </a:ext>
            </a:extLst>
          </p:cNvPr>
          <p:cNvSpPr txBox="1"/>
          <p:nvPr/>
        </p:nvSpPr>
        <p:spPr>
          <a:xfrm>
            <a:off x="2535767" y="6136012"/>
            <a:ext cx="6443132" cy="646331"/>
          </a:xfrm>
          <a:prstGeom prst="rect">
            <a:avLst/>
          </a:prstGeom>
          <a:noFill/>
        </p:spPr>
        <p:txBody>
          <a:bodyPr wrap="square">
            <a:spAutoFit/>
          </a:bodyPr>
          <a:lstStyle/>
          <a:p>
            <a:r>
              <a:rPr lang="nl-NL" b="1" dirty="0">
                <a:solidFill>
                  <a:srgbClr val="FFC000"/>
                </a:solidFill>
                <a:hlinkClick r:id="rId8">
                  <a:extLst>
                    <a:ext uri="{A12FA001-AC4F-418D-AE19-62706E023703}">
                      <ahyp:hlinkClr xmlns:ahyp="http://schemas.microsoft.com/office/drawing/2018/hyperlinkcolor" val="tx"/>
                    </a:ext>
                  </a:extLst>
                </a:hlinkClick>
              </a:rPr>
              <a:t>DE AFSLUITDIJK: Meevaren op een containerschip - YouTube</a:t>
            </a:r>
            <a:endParaRPr lang="nl-NL" b="1" dirty="0">
              <a:solidFill>
                <a:srgbClr val="FFC000"/>
              </a:solidFill>
            </a:endParaRPr>
          </a:p>
        </p:txBody>
      </p:sp>
    </p:spTree>
    <p:extLst>
      <p:ext uri="{BB962C8B-B14F-4D97-AF65-F5344CB8AC3E}">
        <p14:creationId xmlns:p14="http://schemas.microsoft.com/office/powerpoint/2010/main" val="4293633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pelen Athene: van Moorsel goud, Bos zilver">
            <a:extLst>
              <a:ext uri="{FF2B5EF4-FFF2-40B4-BE49-F238E27FC236}">
                <a16:creationId xmlns:a16="http://schemas.microsoft.com/office/drawing/2014/main" id="{34D36851-BE6C-0396-3208-8C53A1974F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336801" cy="35052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eontien van Moorsel 3x goud">
            <a:extLst>
              <a:ext uri="{FF2B5EF4-FFF2-40B4-BE49-F238E27FC236}">
                <a16:creationId xmlns:a16="http://schemas.microsoft.com/office/drawing/2014/main" id="{1057FD93-D511-5AC4-F861-EEDB64673F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6801" y="1"/>
            <a:ext cx="2699004" cy="35052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eun Mulder brons op Olympische Spelen London">
            <a:extLst>
              <a:ext uri="{FF2B5EF4-FFF2-40B4-BE49-F238E27FC236}">
                <a16:creationId xmlns:a16="http://schemas.microsoft.com/office/drawing/2014/main" id="{DD2816F6-8056-1AA9-D0EC-829BBDCA98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8686" y="25167"/>
            <a:ext cx="5223314" cy="348003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6" descr="Marianne Vos goud op spelen Beijing">
            <a:extLst>
              <a:ext uri="{FF2B5EF4-FFF2-40B4-BE49-F238E27FC236}">
                <a16:creationId xmlns:a16="http://schemas.microsoft.com/office/drawing/2014/main" id="{A808679E-73D7-1A93-B209-98559C5495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5805" y="0"/>
            <a:ext cx="2120392" cy="348003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Olympische spelen Rio de Janeiro 2016.">
            <a:extLst>
              <a:ext uri="{FF2B5EF4-FFF2-40B4-BE49-F238E27FC236}">
                <a16:creationId xmlns:a16="http://schemas.microsoft.com/office/drawing/2014/main" id="{A747681D-A3C4-7824-FCE8-1B07A7B652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433" y="4021666"/>
            <a:ext cx="3450770" cy="241553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Goud voor KOGA KINSEI">
            <a:extLst>
              <a:ext uri="{FF2B5EF4-FFF2-40B4-BE49-F238E27FC236}">
                <a16:creationId xmlns:a16="http://schemas.microsoft.com/office/drawing/2014/main" id="{B9A5693D-7650-3FCE-E1AD-4E030AB7CDB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08965" y="3828194"/>
            <a:ext cx="3297767" cy="2308437"/>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7630B014-CB56-C4CE-7B86-36C634ADAD05}"/>
              </a:ext>
            </a:extLst>
          </p:cNvPr>
          <p:cNvSpPr txBox="1"/>
          <p:nvPr/>
        </p:nvSpPr>
        <p:spPr>
          <a:xfrm>
            <a:off x="80433" y="3511034"/>
            <a:ext cx="2175933" cy="369332"/>
          </a:xfrm>
          <a:prstGeom prst="rect">
            <a:avLst/>
          </a:prstGeom>
          <a:noFill/>
        </p:spPr>
        <p:txBody>
          <a:bodyPr wrap="square" rtlCol="0">
            <a:spAutoFit/>
          </a:bodyPr>
          <a:lstStyle/>
          <a:p>
            <a:r>
              <a:rPr lang="nl-NL" dirty="0"/>
              <a:t>Theo Bos</a:t>
            </a:r>
          </a:p>
        </p:txBody>
      </p:sp>
      <p:sp>
        <p:nvSpPr>
          <p:cNvPr id="4" name="Tekstvak 3">
            <a:extLst>
              <a:ext uri="{FF2B5EF4-FFF2-40B4-BE49-F238E27FC236}">
                <a16:creationId xmlns:a16="http://schemas.microsoft.com/office/drawing/2014/main" id="{15A61B03-E9DD-9371-C631-1A1B2077D2FD}"/>
              </a:ext>
            </a:extLst>
          </p:cNvPr>
          <p:cNvSpPr txBox="1"/>
          <p:nvPr/>
        </p:nvSpPr>
        <p:spPr>
          <a:xfrm>
            <a:off x="2505369" y="3515039"/>
            <a:ext cx="2939797" cy="369332"/>
          </a:xfrm>
          <a:prstGeom prst="rect">
            <a:avLst/>
          </a:prstGeom>
          <a:noFill/>
        </p:spPr>
        <p:txBody>
          <a:bodyPr wrap="square" rtlCol="0">
            <a:spAutoFit/>
          </a:bodyPr>
          <a:lstStyle/>
          <a:p>
            <a:r>
              <a:rPr lang="nl-NL" dirty="0"/>
              <a:t>Leontien van Moorsel</a:t>
            </a:r>
          </a:p>
        </p:txBody>
      </p:sp>
      <p:sp>
        <p:nvSpPr>
          <p:cNvPr id="5" name="Tekstvak 4">
            <a:extLst>
              <a:ext uri="{FF2B5EF4-FFF2-40B4-BE49-F238E27FC236}">
                <a16:creationId xmlns:a16="http://schemas.microsoft.com/office/drawing/2014/main" id="{F8382852-8A3B-CF09-E464-242FCA1ED461}"/>
              </a:ext>
            </a:extLst>
          </p:cNvPr>
          <p:cNvSpPr txBox="1"/>
          <p:nvPr/>
        </p:nvSpPr>
        <p:spPr>
          <a:xfrm>
            <a:off x="5188489" y="3477402"/>
            <a:ext cx="3149600" cy="369332"/>
          </a:xfrm>
          <a:prstGeom prst="rect">
            <a:avLst/>
          </a:prstGeom>
          <a:noFill/>
        </p:spPr>
        <p:txBody>
          <a:bodyPr wrap="square" rtlCol="0">
            <a:spAutoFit/>
          </a:bodyPr>
          <a:lstStyle/>
          <a:p>
            <a:r>
              <a:rPr lang="nl-NL" dirty="0"/>
              <a:t>Marianne Vos</a:t>
            </a:r>
          </a:p>
        </p:txBody>
      </p:sp>
      <p:sp>
        <p:nvSpPr>
          <p:cNvPr id="6" name="Tekstvak 5">
            <a:extLst>
              <a:ext uri="{FF2B5EF4-FFF2-40B4-BE49-F238E27FC236}">
                <a16:creationId xmlns:a16="http://schemas.microsoft.com/office/drawing/2014/main" id="{0A03187F-0904-1CD4-6D71-0A1C67F06A87}"/>
              </a:ext>
            </a:extLst>
          </p:cNvPr>
          <p:cNvSpPr txBox="1"/>
          <p:nvPr/>
        </p:nvSpPr>
        <p:spPr>
          <a:xfrm>
            <a:off x="8900135" y="3458862"/>
            <a:ext cx="3081867" cy="369332"/>
          </a:xfrm>
          <a:prstGeom prst="rect">
            <a:avLst/>
          </a:prstGeom>
          <a:noFill/>
        </p:spPr>
        <p:txBody>
          <a:bodyPr wrap="square" rtlCol="0">
            <a:spAutoFit/>
          </a:bodyPr>
          <a:lstStyle/>
          <a:p>
            <a:r>
              <a:rPr lang="nl-NL" dirty="0"/>
              <a:t>Teun Mulder</a:t>
            </a:r>
          </a:p>
        </p:txBody>
      </p:sp>
      <p:sp>
        <p:nvSpPr>
          <p:cNvPr id="7" name="Tekstvak 6">
            <a:extLst>
              <a:ext uri="{FF2B5EF4-FFF2-40B4-BE49-F238E27FC236}">
                <a16:creationId xmlns:a16="http://schemas.microsoft.com/office/drawing/2014/main" id="{1C61044F-947A-A10C-B6A3-E1CE509BED10}"/>
              </a:ext>
            </a:extLst>
          </p:cNvPr>
          <p:cNvSpPr txBox="1"/>
          <p:nvPr/>
        </p:nvSpPr>
        <p:spPr>
          <a:xfrm>
            <a:off x="923486" y="6488668"/>
            <a:ext cx="1413315" cy="369332"/>
          </a:xfrm>
          <a:prstGeom prst="rect">
            <a:avLst/>
          </a:prstGeom>
          <a:noFill/>
        </p:spPr>
        <p:txBody>
          <a:bodyPr wrap="square" rtlCol="0">
            <a:spAutoFit/>
          </a:bodyPr>
          <a:lstStyle/>
          <a:p>
            <a:r>
              <a:rPr lang="nl-NL" dirty="0" err="1"/>
              <a:t>Elis</a:t>
            </a:r>
            <a:r>
              <a:rPr lang="nl-NL" dirty="0"/>
              <a:t> </a:t>
            </a:r>
            <a:r>
              <a:rPr lang="nl-NL" dirty="0" err="1"/>
              <a:t>Ligtlee</a:t>
            </a:r>
            <a:endParaRPr lang="nl-NL" dirty="0"/>
          </a:p>
        </p:txBody>
      </p:sp>
      <p:sp>
        <p:nvSpPr>
          <p:cNvPr id="8" name="Tekstvak 7">
            <a:extLst>
              <a:ext uri="{FF2B5EF4-FFF2-40B4-BE49-F238E27FC236}">
                <a16:creationId xmlns:a16="http://schemas.microsoft.com/office/drawing/2014/main" id="{094E3C4E-46B2-154D-7945-1F482930DF86}"/>
              </a:ext>
            </a:extLst>
          </p:cNvPr>
          <p:cNvSpPr txBox="1"/>
          <p:nvPr/>
        </p:nvSpPr>
        <p:spPr>
          <a:xfrm>
            <a:off x="8239734" y="6114039"/>
            <a:ext cx="4402667" cy="646331"/>
          </a:xfrm>
          <a:prstGeom prst="rect">
            <a:avLst/>
          </a:prstGeom>
          <a:noFill/>
        </p:spPr>
        <p:txBody>
          <a:bodyPr wrap="square" rtlCol="0">
            <a:spAutoFit/>
          </a:bodyPr>
          <a:lstStyle/>
          <a:p>
            <a:r>
              <a:rPr lang="nl-NL" dirty="0"/>
              <a:t>Roy v.d. Berg-Mathijs </a:t>
            </a:r>
            <a:r>
              <a:rPr lang="nl-NL" dirty="0" err="1"/>
              <a:t>Büchli</a:t>
            </a:r>
            <a:r>
              <a:rPr lang="nl-NL" dirty="0"/>
              <a:t>-Harrie </a:t>
            </a:r>
            <a:r>
              <a:rPr lang="nl-NL" dirty="0" err="1"/>
              <a:t>Lavreysen</a:t>
            </a:r>
            <a:r>
              <a:rPr lang="nl-NL" dirty="0"/>
              <a:t> – Jeffrey Hoogland</a:t>
            </a:r>
          </a:p>
        </p:txBody>
      </p:sp>
      <p:sp>
        <p:nvSpPr>
          <p:cNvPr id="9" name="Tekstvak 8">
            <a:extLst>
              <a:ext uri="{FF2B5EF4-FFF2-40B4-BE49-F238E27FC236}">
                <a16:creationId xmlns:a16="http://schemas.microsoft.com/office/drawing/2014/main" id="{1E7B3F3F-DF88-F029-2E61-10EC9F9B70B3}"/>
              </a:ext>
            </a:extLst>
          </p:cNvPr>
          <p:cNvSpPr txBox="1"/>
          <p:nvPr/>
        </p:nvSpPr>
        <p:spPr>
          <a:xfrm>
            <a:off x="3683000" y="4368800"/>
            <a:ext cx="4556734" cy="2308324"/>
          </a:xfrm>
          <a:prstGeom prst="rect">
            <a:avLst/>
          </a:prstGeom>
          <a:noFill/>
        </p:spPr>
        <p:txBody>
          <a:bodyPr wrap="square" rtlCol="0">
            <a:spAutoFit/>
          </a:bodyPr>
          <a:lstStyle/>
          <a:p>
            <a:r>
              <a:rPr lang="nl-NL" dirty="0"/>
              <a:t>Deze renners werden Olympisch Kampioen – Wereldkampioen- Europees Kampioen op fietsen die in Friesland – Heerenveen - werden gemaakt.</a:t>
            </a:r>
            <a:br>
              <a:rPr lang="nl-NL" dirty="0"/>
            </a:br>
            <a:r>
              <a:rPr lang="nl-NL" dirty="0"/>
              <a:t>Het merk werd genoemd naar</a:t>
            </a:r>
            <a:br>
              <a:rPr lang="nl-NL" dirty="0"/>
            </a:br>
            <a:r>
              <a:rPr lang="nl-NL" dirty="0"/>
              <a:t>mevrouw </a:t>
            </a:r>
            <a:r>
              <a:rPr lang="nl-NL" b="1" dirty="0" err="1">
                <a:solidFill>
                  <a:srgbClr val="FF0000"/>
                </a:solidFill>
              </a:rPr>
              <a:t>KO</a:t>
            </a:r>
            <a:r>
              <a:rPr lang="nl-NL" dirty="0" err="1"/>
              <a:t>walic</a:t>
            </a:r>
            <a:r>
              <a:rPr lang="nl-NL" dirty="0"/>
              <a:t> en meneer </a:t>
            </a:r>
            <a:r>
              <a:rPr lang="nl-NL" b="1" dirty="0">
                <a:solidFill>
                  <a:srgbClr val="FF0000"/>
                </a:solidFill>
              </a:rPr>
              <a:t>Ga</a:t>
            </a:r>
            <a:r>
              <a:rPr lang="nl-NL" dirty="0"/>
              <a:t>astra</a:t>
            </a:r>
            <a:br>
              <a:rPr lang="nl-NL" dirty="0"/>
            </a:br>
            <a:r>
              <a:rPr lang="nl-NL" dirty="0"/>
              <a:t>Zie je de naam op de fiets staan?</a:t>
            </a:r>
          </a:p>
        </p:txBody>
      </p:sp>
      <p:pic>
        <p:nvPicPr>
          <p:cNvPr id="10" name="Picture 4" descr="De bronafbeelding bekijken">
            <a:extLst>
              <a:ext uri="{FF2B5EF4-FFF2-40B4-BE49-F238E27FC236}">
                <a16:creationId xmlns:a16="http://schemas.microsoft.com/office/drawing/2014/main" id="{4D3D1569-4CC9-964B-FD78-EFE322BF48C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05393" y="3879331"/>
            <a:ext cx="504612" cy="524020"/>
          </a:xfrm>
          <a:prstGeom prst="rect">
            <a:avLst/>
          </a:prstGeom>
          <a:noFill/>
          <a:extLst>
            <a:ext uri="{909E8E84-426E-40DD-AFC4-6F175D3DCCD1}">
              <a14:hiddenFill xmlns:a14="http://schemas.microsoft.com/office/drawing/2010/main">
                <a:solidFill>
                  <a:srgbClr val="FFFFFF"/>
                </a:solidFill>
              </a14:hiddenFill>
            </a:ext>
          </a:extLst>
        </p:spPr>
      </p:pic>
      <p:sp>
        <p:nvSpPr>
          <p:cNvPr id="11" name="Tekstvak 10">
            <a:extLst>
              <a:ext uri="{FF2B5EF4-FFF2-40B4-BE49-F238E27FC236}">
                <a16:creationId xmlns:a16="http://schemas.microsoft.com/office/drawing/2014/main" id="{11B97E21-E280-6AF1-00AD-1C58B152F6B0}"/>
              </a:ext>
            </a:extLst>
          </p:cNvPr>
          <p:cNvSpPr txBox="1"/>
          <p:nvPr/>
        </p:nvSpPr>
        <p:spPr>
          <a:xfrm>
            <a:off x="4779236" y="4002099"/>
            <a:ext cx="3048000" cy="276999"/>
          </a:xfrm>
          <a:prstGeom prst="rect">
            <a:avLst/>
          </a:prstGeom>
          <a:noFill/>
        </p:spPr>
        <p:txBody>
          <a:bodyPr wrap="square" rtlCol="0">
            <a:spAutoFit/>
          </a:bodyPr>
          <a:lstStyle/>
          <a:p>
            <a:r>
              <a:rPr lang="nl-NL" sz="1200" b="1" dirty="0">
                <a:solidFill>
                  <a:schemeClr val="bg1"/>
                </a:solidFill>
              </a:rPr>
              <a:t>Ik fiets van Stavoren naar Heerenveen</a:t>
            </a:r>
          </a:p>
        </p:txBody>
      </p:sp>
    </p:spTree>
    <p:extLst>
      <p:ext uri="{BB962C8B-B14F-4D97-AF65-F5344CB8AC3E}">
        <p14:creationId xmlns:p14="http://schemas.microsoft.com/office/powerpoint/2010/main" val="3596726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03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034"/>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0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553C7C8-6D02-7906-2ACE-8719545C81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5903" y="-1"/>
            <a:ext cx="5076097" cy="23014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e bronafbeelding bekijken">
            <a:extLst>
              <a:ext uri="{FF2B5EF4-FFF2-40B4-BE49-F238E27FC236}">
                <a16:creationId xmlns:a16="http://schemas.microsoft.com/office/drawing/2014/main" id="{07CED73C-9CAC-C51E-7260-684FC2A841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929" y="41393"/>
            <a:ext cx="3328987" cy="2218640"/>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2E0F295F-A75E-08A6-7D9F-703D920CE228}"/>
              </a:ext>
            </a:extLst>
          </p:cNvPr>
          <p:cNvSpPr txBox="1"/>
          <p:nvPr/>
        </p:nvSpPr>
        <p:spPr>
          <a:xfrm>
            <a:off x="293226" y="2841003"/>
            <a:ext cx="3328987" cy="1938992"/>
          </a:xfrm>
          <a:prstGeom prst="rect">
            <a:avLst/>
          </a:prstGeom>
          <a:noFill/>
        </p:spPr>
        <p:txBody>
          <a:bodyPr wrap="square" rtlCol="0">
            <a:spAutoFit/>
          </a:bodyPr>
          <a:lstStyle/>
          <a:p>
            <a:r>
              <a:rPr lang="nl-NL" sz="1200" b="1" dirty="0"/>
              <a:t>Ik fiets nog even naar De Grote Kerkstraat in Leeuwarden. Daar staat het gebouw De </a:t>
            </a:r>
            <a:r>
              <a:rPr lang="nl-NL" sz="1200" b="1" dirty="0" err="1"/>
              <a:t>Princessehof</a:t>
            </a:r>
            <a:r>
              <a:rPr lang="nl-NL" sz="1200" b="1" dirty="0"/>
              <a:t>.</a:t>
            </a:r>
            <a:br>
              <a:rPr lang="nl-NL" sz="1200" b="1" dirty="0"/>
            </a:br>
            <a:r>
              <a:rPr lang="nl-NL" sz="1200" b="1" dirty="0"/>
              <a:t>Hier werd een van de grootste kunstenaars geboren die Nederland kent: Maurits Escher. Er is een museum van hem in Den Haag. Geen wonder want hij maakte tekeningen “die niet konden”.</a:t>
            </a:r>
            <a:br>
              <a:rPr lang="nl-NL" sz="1200" b="1" dirty="0"/>
            </a:br>
            <a:r>
              <a:rPr lang="nl-NL" sz="1200" b="1" dirty="0"/>
              <a:t>Alles lijkt niet te kunnen zo ziet het er uit en daarmee werd hij wereldberoemd!</a:t>
            </a:r>
          </a:p>
        </p:txBody>
      </p:sp>
      <p:pic>
        <p:nvPicPr>
          <p:cNvPr id="1030" name="Picture 6" descr="MC Escher Print Escher Art Waterval Circa 1961 afbeelding 1">
            <a:extLst>
              <a:ext uri="{FF2B5EF4-FFF2-40B4-BE49-F238E27FC236}">
                <a16:creationId xmlns:a16="http://schemas.microsoft.com/office/drawing/2014/main" id="{46334D49-1522-4E94-2912-5448E559F8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9907" y="-11810"/>
            <a:ext cx="3328987" cy="4359267"/>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2F2C3432-782B-D1BB-E2FB-4DCFD70EA41B}"/>
              </a:ext>
            </a:extLst>
          </p:cNvPr>
          <p:cNvSpPr txBox="1"/>
          <p:nvPr/>
        </p:nvSpPr>
        <p:spPr>
          <a:xfrm>
            <a:off x="3785791" y="4341195"/>
            <a:ext cx="3166534" cy="1169551"/>
          </a:xfrm>
          <a:prstGeom prst="rect">
            <a:avLst/>
          </a:prstGeom>
          <a:noFill/>
        </p:spPr>
        <p:txBody>
          <a:bodyPr wrap="square" rtlCol="0">
            <a:spAutoFit/>
          </a:bodyPr>
          <a:lstStyle/>
          <a:p>
            <a:r>
              <a:rPr lang="nl-NL" sz="1400" dirty="0"/>
              <a:t>Hier lijkt het water van de waterval terug te lopen naar boven. Dat kan niet, maar Maurits Escher maakte het mogelijk in zijn tekening.</a:t>
            </a:r>
          </a:p>
        </p:txBody>
      </p:sp>
      <p:sp>
        <p:nvSpPr>
          <p:cNvPr id="6" name="Tekstvak 5">
            <a:extLst>
              <a:ext uri="{FF2B5EF4-FFF2-40B4-BE49-F238E27FC236}">
                <a16:creationId xmlns:a16="http://schemas.microsoft.com/office/drawing/2014/main" id="{2FFA3891-90FE-0345-6CC6-1B03FC0D516E}"/>
              </a:ext>
            </a:extLst>
          </p:cNvPr>
          <p:cNvSpPr txBox="1"/>
          <p:nvPr/>
        </p:nvSpPr>
        <p:spPr>
          <a:xfrm>
            <a:off x="7222067" y="2675467"/>
            <a:ext cx="4809066" cy="1815882"/>
          </a:xfrm>
          <a:prstGeom prst="rect">
            <a:avLst/>
          </a:prstGeom>
          <a:noFill/>
        </p:spPr>
        <p:txBody>
          <a:bodyPr wrap="square" rtlCol="0">
            <a:spAutoFit/>
          </a:bodyPr>
          <a:lstStyle/>
          <a:p>
            <a:r>
              <a:rPr lang="nl-NL" sz="1600" b="1" dirty="0"/>
              <a:t>Maak je eigen 3D tekening: Drie dimensionale tekening – een tekening met diepte, waarbij wat je ziet niet kan, maar toch zo lijkt.</a:t>
            </a:r>
            <a:br>
              <a:rPr lang="nl-NL" sz="1600" b="1" dirty="0"/>
            </a:br>
            <a:r>
              <a:rPr lang="nl-NL" sz="1600" b="1" dirty="0"/>
              <a:t>Teken de een van de onderwerpen uit de films. Klik op de links en maak je keuze!!</a:t>
            </a:r>
            <a:br>
              <a:rPr lang="nl-NL" sz="1600" b="1" dirty="0"/>
            </a:br>
            <a:r>
              <a:rPr lang="nl-NL" sz="1600" b="1" dirty="0"/>
              <a:t>Iedereen zal verwonderd zijn over het effect van je tekening!</a:t>
            </a:r>
          </a:p>
        </p:txBody>
      </p:sp>
      <p:sp>
        <p:nvSpPr>
          <p:cNvPr id="8" name="Tekstvak 7">
            <a:extLst>
              <a:ext uri="{FF2B5EF4-FFF2-40B4-BE49-F238E27FC236}">
                <a16:creationId xmlns:a16="http://schemas.microsoft.com/office/drawing/2014/main" id="{35BD2D25-7F8E-E4B8-6EA0-01944A2B6DE3}"/>
              </a:ext>
            </a:extLst>
          </p:cNvPr>
          <p:cNvSpPr txBox="1"/>
          <p:nvPr/>
        </p:nvSpPr>
        <p:spPr>
          <a:xfrm>
            <a:off x="7241366" y="4445363"/>
            <a:ext cx="1896503" cy="646331"/>
          </a:xfrm>
          <a:prstGeom prst="rect">
            <a:avLst/>
          </a:prstGeom>
          <a:noFill/>
        </p:spPr>
        <p:txBody>
          <a:bodyPr wrap="square">
            <a:spAutoFit/>
          </a:bodyPr>
          <a:lstStyle/>
          <a:p>
            <a:r>
              <a:rPr lang="nl-NL" sz="1200" b="1" dirty="0">
                <a:hlinkClick r:id="rId5">
                  <a:extLst>
                    <a:ext uri="{A12FA001-AC4F-418D-AE19-62706E023703}">
                      <ahyp:hlinkClr xmlns:ahyp="http://schemas.microsoft.com/office/drawing/2018/hyperlinkcolor" val="tx"/>
                    </a:ext>
                  </a:extLst>
                </a:hlinkClick>
              </a:rPr>
              <a:t>3D LADDER tekenen voor beginners - Bing video</a:t>
            </a:r>
            <a:endParaRPr lang="nl-NL" sz="1200" b="1" dirty="0"/>
          </a:p>
        </p:txBody>
      </p:sp>
      <p:sp>
        <p:nvSpPr>
          <p:cNvPr id="3" name="Tekstvak 2">
            <a:extLst>
              <a:ext uri="{FF2B5EF4-FFF2-40B4-BE49-F238E27FC236}">
                <a16:creationId xmlns:a16="http://schemas.microsoft.com/office/drawing/2014/main" id="{6790704A-758F-76A9-7690-B543E8902014}"/>
              </a:ext>
            </a:extLst>
          </p:cNvPr>
          <p:cNvSpPr txBox="1"/>
          <p:nvPr/>
        </p:nvSpPr>
        <p:spPr>
          <a:xfrm>
            <a:off x="7222067" y="5093729"/>
            <a:ext cx="2385234" cy="830997"/>
          </a:xfrm>
          <a:prstGeom prst="rect">
            <a:avLst/>
          </a:prstGeom>
          <a:noFill/>
        </p:spPr>
        <p:txBody>
          <a:bodyPr wrap="square">
            <a:spAutoFit/>
          </a:bodyPr>
          <a:lstStyle/>
          <a:p>
            <a:r>
              <a:rPr lang="nl-NL" sz="1200" b="1" dirty="0">
                <a:hlinkClick r:id="rId6">
                  <a:extLst>
                    <a:ext uri="{A12FA001-AC4F-418D-AE19-62706E023703}">
                      <ahyp:hlinkClr xmlns:ahyp="http://schemas.microsoft.com/office/drawing/2018/hyperlinkcolor" val="tx"/>
                    </a:ext>
                  </a:extLst>
                </a:hlinkClick>
              </a:rPr>
              <a:t>3D tekening in stappen! Kubus en zwevend potlood tekenen makkelijk - Bing video</a:t>
            </a:r>
            <a:endParaRPr lang="nl-NL" sz="1200" b="1" dirty="0"/>
          </a:p>
        </p:txBody>
      </p:sp>
      <p:sp>
        <p:nvSpPr>
          <p:cNvPr id="9" name="Tekstvak 8">
            <a:extLst>
              <a:ext uri="{FF2B5EF4-FFF2-40B4-BE49-F238E27FC236}">
                <a16:creationId xmlns:a16="http://schemas.microsoft.com/office/drawing/2014/main" id="{5862D55F-8064-E791-B295-36BBF3BEB067}"/>
              </a:ext>
            </a:extLst>
          </p:cNvPr>
          <p:cNvSpPr txBox="1"/>
          <p:nvPr/>
        </p:nvSpPr>
        <p:spPr>
          <a:xfrm>
            <a:off x="9325044" y="4205118"/>
            <a:ext cx="2518913" cy="461665"/>
          </a:xfrm>
          <a:prstGeom prst="rect">
            <a:avLst/>
          </a:prstGeom>
          <a:noFill/>
        </p:spPr>
        <p:txBody>
          <a:bodyPr wrap="square">
            <a:spAutoFit/>
          </a:bodyPr>
          <a:lstStyle/>
          <a:p>
            <a:r>
              <a:rPr lang="nl-NL" sz="1200" b="1" dirty="0">
                <a:hlinkClick r:id="rId7">
                  <a:extLst>
                    <a:ext uri="{A12FA001-AC4F-418D-AE19-62706E023703}">
                      <ahyp:hlinkClr xmlns:ahyp="http://schemas.microsoft.com/office/drawing/2018/hyperlinkcolor" val="tx"/>
                    </a:ext>
                  </a:extLst>
                </a:hlinkClick>
              </a:rPr>
              <a:t>Gat 3D tekenen in stappen voor beginners - Bing video</a:t>
            </a:r>
            <a:endParaRPr lang="nl-NL" sz="1200" b="1" dirty="0"/>
          </a:p>
        </p:txBody>
      </p:sp>
      <p:sp>
        <p:nvSpPr>
          <p:cNvPr id="11" name="Tekstvak 10">
            <a:extLst>
              <a:ext uri="{FF2B5EF4-FFF2-40B4-BE49-F238E27FC236}">
                <a16:creationId xmlns:a16="http://schemas.microsoft.com/office/drawing/2014/main" id="{A596D2D0-63BA-DD91-7E79-7803CAFB2180}"/>
              </a:ext>
            </a:extLst>
          </p:cNvPr>
          <p:cNvSpPr txBox="1"/>
          <p:nvPr/>
        </p:nvSpPr>
        <p:spPr>
          <a:xfrm>
            <a:off x="9426910" y="4678230"/>
            <a:ext cx="1779537" cy="600164"/>
          </a:xfrm>
          <a:prstGeom prst="rect">
            <a:avLst/>
          </a:prstGeom>
          <a:noFill/>
        </p:spPr>
        <p:txBody>
          <a:bodyPr wrap="square">
            <a:spAutoFit/>
          </a:bodyPr>
          <a:lstStyle/>
          <a:p>
            <a:r>
              <a:rPr lang="nl-NL" sz="1100" b="1" dirty="0">
                <a:hlinkClick r:id="rId8">
                  <a:extLst>
                    <a:ext uri="{A12FA001-AC4F-418D-AE19-62706E023703}">
                      <ahyp:hlinkClr xmlns:ahyp="http://schemas.microsoft.com/office/drawing/2018/hyperlinkcolor" val="tx"/>
                    </a:ext>
                  </a:extLst>
                </a:hlinkClick>
              </a:rPr>
              <a:t>PUT in papier tekenen voor beginners - Bing video</a:t>
            </a:r>
            <a:endParaRPr lang="nl-NL" sz="1100" b="1" dirty="0"/>
          </a:p>
        </p:txBody>
      </p:sp>
      <p:sp>
        <p:nvSpPr>
          <p:cNvPr id="13" name="Tekstvak 12">
            <a:extLst>
              <a:ext uri="{FF2B5EF4-FFF2-40B4-BE49-F238E27FC236}">
                <a16:creationId xmlns:a16="http://schemas.microsoft.com/office/drawing/2014/main" id="{B4A7E57A-95E2-E20B-255C-D4E2BBA680FA}"/>
              </a:ext>
            </a:extLst>
          </p:cNvPr>
          <p:cNvSpPr txBox="1"/>
          <p:nvPr/>
        </p:nvSpPr>
        <p:spPr>
          <a:xfrm>
            <a:off x="9743761" y="5241895"/>
            <a:ext cx="2261845" cy="523220"/>
          </a:xfrm>
          <a:prstGeom prst="rect">
            <a:avLst/>
          </a:prstGeom>
          <a:noFill/>
        </p:spPr>
        <p:txBody>
          <a:bodyPr wrap="square">
            <a:spAutoFit/>
          </a:bodyPr>
          <a:lstStyle/>
          <a:p>
            <a:r>
              <a:rPr lang="nl-NL" sz="1400" b="1" dirty="0">
                <a:hlinkClick r:id="rId9">
                  <a:extLst>
                    <a:ext uri="{A12FA001-AC4F-418D-AE19-62706E023703}">
                      <ahyp:hlinkClr xmlns:ahyp="http://schemas.microsoft.com/office/drawing/2018/hyperlinkcolor" val="tx"/>
                    </a:ext>
                  </a:extLst>
                </a:hlinkClick>
              </a:rPr>
              <a:t>SLANG 3D tekenen voor beginners - Bing video</a:t>
            </a:r>
            <a:endParaRPr lang="nl-NL" sz="1400" b="1" dirty="0"/>
          </a:p>
        </p:txBody>
      </p:sp>
      <p:sp>
        <p:nvSpPr>
          <p:cNvPr id="7" name="Tekstvak 6">
            <a:extLst>
              <a:ext uri="{FF2B5EF4-FFF2-40B4-BE49-F238E27FC236}">
                <a16:creationId xmlns:a16="http://schemas.microsoft.com/office/drawing/2014/main" id="{72EEB8D3-7C78-11C1-849A-53BEB3A64DD7}"/>
              </a:ext>
            </a:extLst>
          </p:cNvPr>
          <p:cNvSpPr txBox="1"/>
          <p:nvPr/>
        </p:nvSpPr>
        <p:spPr>
          <a:xfrm>
            <a:off x="3775756" y="5509228"/>
            <a:ext cx="6104466" cy="369332"/>
          </a:xfrm>
          <a:prstGeom prst="rect">
            <a:avLst/>
          </a:prstGeom>
          <a:noFill/>
        </p:spPr>
        <p:txBody>
          <a:bodyPr wrap="square">
            <a:spAutoFit/>
          </a:bodyPr>
          <a:lstStyle/>
          <a:p>
            <a:r>
              <a:rPr lang="nl-NL" b="1" dirty="0">
                <a:hlinkClick r:id="rId10">
                  <a:extLst>
                    <a:ext uri="{A12FA001-AC4F-418D-AE19-62706E023703}">
                      <ahyp:hlinkClr xmlns:ahyp="http://schemas.microsoft.com/office/drawing/2018/hyperlinkcolor" val="tx"/>
                    </a:ext>
                  </a:extLst>
                </a:hlinkClick>
              </a:rPr>
              <a:t>Wie was Escher? - YouTube</a:t>
            </a:r>
            <a:endParaRPr lang="nl-NL" b="1" dirty="0"/>
          </a:p>
        </p:txBody>
      </p:sp>
      <p:sp>
        <p:nvSpPr>
          <p:cNvPr id="12" name="Tekstvak 11">
            <a:extLst>
              <a:ext uri="{FF2B5EF4-FFF2-40B4-BE49-F238E27FC236}">
                <a16:creationId xmlns:a16="http://schemas.microsoft.com/office/drawing/2014/main" id="{23A5371A-5F67-A73D-7081-6D93D8942E41}"/>
              </a:ext>
            </a:extLst>
          </p:cNvPr>
          <p:cNvSpPr txBox="1"/>
          <p:nvPr/>
        </p:nvSpPr>
        <p:spPr>
          <a:xfrm>
            <a:off x="3737059" y="6075707"/>
            <a:ext cx="3101901" cy="646331"/>
          </a:xfrm>
          <a:prstGeom prst="rect">
            <a:avLst/>
          </a:prstGeom>
          <a:noFill/>
        </p:spPr>
        <p:txBody>
          <a:bodyPr wrap="square">
            <a:spAutoFit/>
          </a:bodyPr>
          <a:lstStyle/>
          <a:p>
            <a:r>
              <a:rPr lang="en-GB" b="1" dirty="0">
                <a:hlinkClick r:id="rId11">
                  <a:extLst>
                    <a:ext uri="{A12FA001-AC4F-418D-AE19-62706E023703}">
                      <ahyp:hlinkClr xmlns:ahyp="http://schemas.microsoft.com/office/drawing/2018/hyperlinkcolor" val="tx"/>
                    </a:ext>
                  </a:extLst>
                </a:hlinkClick>
              </a:rPr>
              <a:t>Animation of MC Escher's Relativity - YouTube</a:t>
            </a:r>
            <a:endParaRPr lang="nl-NL" b="1" dirty="0"/>
          </a:p>
        </p:txBody>
      </p:sp>
      <p:pic>
        <p:nvPicPr>
          <p:cNvPr id="2" name="Picture 4" descr="De bronafbeelding bekijken">
            <a:extLst>
              <a:ext uri="{FF2B5EF4-FFF2-40B4-BE49-F238E27FC236}">
                <a16:creationId xmlns:a16="http://schemas.microsoft.com/office/drawing/2014/main" id="{954C7FFC-A188-A087-4BE7-BA65E9582A4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30023" y="2314065"/>
            <a:ext cx="455391" cy="472906"/>
          </a:xfrm>
          <a:prstGeom prst="rect">
            <a:avLst/>
          </a:prstGeom>
          <a:noFill/>
          <a:extLst>
            <a:ext uri="{909E8E84-426E-40DD-AFC4-6F175D3DCCD1}">
              <a14:hiddenFill xmlns:a14="http://schemas.microsoft.com/office/drawing/2010/main">
                <a:solidFill>
                  <a:srgbClr val="FFFFFF"/>
                </a:solidFill>
              </a14:hiddenFill>
            </a:ext>
          </a:extLst>
        </p:spPr>
      </p:pic>
      <p:sp>
        <p:nvSpPr>
          <p:cNvPr id="14" name="Tekstvak 13">
            <a:extLst>
              <a:ext uri="{FF2B5EF4-FFF2-40B4-BE49-F238E27FC236}">
                <a16:creationId xmlns:a16="http://schemas.microsoft.com/office/drawing/2014/main" id="{123C528D-94CA-A722-989C-4BB6C70D96F2}"/>
              </a:ext>
            </a:extLst>
          </p:cNvPr>
          <p:cNvSpPr txBox="1"/>
          <p:nvPr/>
        </p:nvSpPr>
        <p:spPr>
          <a:xfrm>
            <a:off x="7250408" y="5936173"/>
            <a:ext cx="2493353" cy="830997"/>
          </a:xfrm>
          <a:prstGeom prst="rect">
            <a:avLst/>
          </a:prstGeom>
          <a:noFill/>
        </p:spPr>
        <p:txBody>
          <a:bodyPr wrap="square">
            <a:spAutoFit/>
          </a:bodyPr>
          <a:lstStyle/>
          <a:p>
            <a:r>
              <a:rPr lang="en-GB" sz="1200" b="1" dirty="0">
                <a:hlinkClick r:id="rId13">
                  <a:extLst>
                    <a:ext uri="{A12FA001-AC4F-418D-AE19-62706E023703}">
                      <ahyp:hlinkClr xmlns:ahyp="http://schemas.microsoft.com/office/drawing/2018/hyperlinkcolor" val="tx"/>
                    </a:ext>
                  </a:extLst>
                </a:hlinkClick>
              </a:rPr>
              <a:t>Drawing a Round Hole - Trick Art with Graphite Pencil #Drawing #Art #HowToDraw - YouTube</a:t>
            </a:r>
            <a:endParaRPr lang="nl-NL" sz="1200" b="1" dirty="0"/>
          </a:p>
        </p:txBody>
      </p:sp>
      <p:sp>
        <p:nvSpPr>
          <p:cNvPr id="15" name="Tekstvak 14">
            <a:extLst>
              <a:ext uri="{FF2B5EF4-FFF2-40B4-BE49-F238E27FC236}">
                <a16:creationId xmlns:a16="http://schemas.microsoft.com/office/drawing/2014/main" id="{3DDD65EA-46EC-CD95-3C91-349E9C8FF270}"/>
              </a:ext>
            </a:extLst>
          </p:cNvPr>
          <p:cNvSpPr txBox="1"/>
          <p:nvPr/>
        </p:nvSpPr>
        <p:spPr>
          <a:xfrm>
            <a:off x="388189" y="4978312"/>
            <a:ext cx="3124681" cy="1815882"/>
          </a:xfrm>
          <a:prstGeom prst="rect">
            <a:avLst/>
          </a:prstGeom>
          <a:noFill/>
        </p:spPr>
        <p:txBody>
          <a:bodyPr wrap="square" rtlCol="0">
            <a:spAutoFit/>
          </a:bodyPr>
          <a:lstStyle/>
          <a:p>
            <a:r>
              <a:rPr lang="nl-NL" sz="1400" dirty="0"/>
              <a:t>Leuk </a:t>
            </a:r>
            <a:r>
              <a:rPr lang="nl-NL" sz="1400" dirty="0" err="1"/>
              <a:t>omte</a:t>
            </a:r>
            <a:r>
              <a:rPr lang="nl-NL" sz="1400" dirty="0"/>
              <a:t> weten:</a:t>
            </a:r>
            <a:br>
              <a:rPr lang="nl-NL" sz="1400" dirty="0"/>
            </a:br>
            <a:r>
              <a:rPr lang="nl-NL" sz="1400" dirty="0"/>
              <a:t>In de Musical </a:t>
            </a:r>
            <a:r>
              <a:rPr lang="nl-NL" sz="1400" dirty="0" err="1"/>
              <a:t>Charly</a:t>
            </a:r>
            <a:r>
              <a:rPr lang="nl-NL" sz="1400" dirty="0"/>
              <a:t>  </a:t>
            </a:r>
            <a:r>
              <a:rPr lang="nl-NL" sz="1400" dirty="0" err="1"/>
              <a:t>and</a:t>
            </a:r>
            <a:r>
              <a:rPr lang="nl-NL" sz="1400" dirty="0"/>
              <a:t> </a:t>
            </a:r>
            <a:r>
              <a:rPr lang="nl-NL" sz="1400" dirty="0" err="1"/>
              <a:t>the</a:t>
            </a:r>
            <a:r>
              <a:rPr lang="nl-NL" sz="1400" dirty="0"/>
              <a:t> </a:t>
            </a:r>
            <a:r>
              <a:rPr lang="nl-NL" sz="1400" dirty="0" err="1"/>
              <a:t>Choclatefactory</a:t>
            </a:r>
            <a:r>
              <a:rPr lang="nl-NL" sz="1400" dirty="0"/>
              <a:t> naar een verhaal van Roald Dahl, wordt een tekening van Escher levensgroot geprojecteerd als decor in de </a:t>
            </a:r>
            <a:r>
              <a:rPr lang="nl-NL" sz="1400" dirty="0" err="1"/>
              <a:t>Wonka</a:t>
            </a:r>
            <a:r>
              <a:rPr lang="nl-NL" sz="1400" dirty="0"/>
              <a:t> fabriek!</a:t>
            </a:r>
            <a:br>
              <a:rPr lang="nl-NL" sz="1400" dirty="0"/>
            </a:br>
            <a:r>
              <a:rPr lang="nl-NL" sz="1400"/>
              <a:t>(2022)</a:t>
            </a:r>
            <a:endParaRPr lang="nl-NL" sz="1400" dirty="0"/>
          </a:p>
        </p:txBody>
      </p:sp>
    </p:spTree>
    <p:extLst>
      <p:ext uri="{BB962C8B-B14F-4D97-AF65-F5344CB8AC3E}">
        <p14:creationId xmlns:p14="http://schemas.microsoft.com/office/powerpoint/2010/main" val="8362176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DA34986F-EA08-FE70-C06D-4314B6EEA7A2}"/>
              </a:ext>
            </a:extLst>
          </p:cNvPr>
          <p:cNvGraphicFramePr>
            <a:graphicFrameLocks noChangeAspect="1"/>
          </p:cNvGraphicFramePr>
          <p:nvPr>
            <p:extLst>
              <p:ext uri="{D42A27DB-BD31-4B8C-83A1-F6EECF244321}">
                <p14:modId xmlns:p14="http://schemas.microsoft.com/office/powerpoint/2010/main" val="1189236793"/>
              </p:ext>
            </p:extLst>
          </p:nvPr>
        </p:nvGraphicFramePr>
        <p:xfrm>
          <a:off x="166688" y="152400"/>
          <a:ext cx="7134225" cy="6553200"/>
        </p:xfrm>
        <a:graphic>
          <a:graphicData uri="http://schemas.openxmlformats.org/presentationml/2006/ole">
            <mc:AlternateContent xmlns:mc="http://schemas.openxmlformats.org/markup-compatibility/2006">
              <mc:Choice xmlns:v="urn:schemas-microsoft-com:vml" Requires="v">
                <p:oleObj name="Bitmap Image" r:id="rId2" imgW="7134120" imgH="6553080" progId="PBrush">
                  <p:embed/>
                </p:oleObj>
              </mc:Choice>
              <mc:Fallback>
                <p:oleObj name="Bitmap Image" r:id="rId2" imgW="7134120" imgH="6553080" progId="PBrush">
                  <p:embed/>
                  <p:pic>
                    <p:nvPicPr>
                      <p:cNvPr id="0" name=""/>
                      <p:cNvPicPr/>
                      <p:nvPr/>
                    </p:nvPicPr>
                    <p:blipFill>
                      <a:blip r:embed="rId3"/>
                      <a:stretch>
                        <a:fillRect/>
                      </a:stretch>
                    </p:blipFill>
                    <p:spPr>
                      <a:xfrm>
                        <a:off x="166688" y="152400"/>
                        <a:ext cx="7134225" cy="6553200"/>
                      </a:xfrm>
                      <a:prstGeom prst="rect">
                        <a:avLst/>
                      </a:prstGeom>
                    </p:spPr>
                  </p:pic>
                </p:oleObj>
              </mc:Fallback>
            </mc:AlternateContent>
          </a:graphicData>
        </a:graphic>
      </p:graphicFrame>
      <p:pic>
        <p:nvPicPr>
          <p:cNvPr id="1026" name="Picture 2" descr="De bronafbeelding bekijken">
            <a:extLst>
              <a:ext uri="{FF2B5EF4-FFF2-40B4-BE49-F238E27FC236}">
                <a16:creationId xmlns:a16="http://schemas.microsoft.com/office/drawing/2014/main" id="{07BC0490-9172-8526-694D-A67825D3ED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39480" y="152400"/>
            <a:ext cx="4251941" cy="28193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e bronafbeelding bekijken">
            <a:extLst>
              <a:ext uri="{FF2B5EF4-FFF2-40B4-BE49-F238E27FC236}">
                <a16:creationId xmlns:a16="http://schemas.microsoft.com/office/drawing/2014/main" id="{CDE3FA66-5447-AD3B-819A-2DAA68AE49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9480" y="3154891"/>
            <a:ext cx="4212895" cy="2819399"/>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10198EA4-ECE0-5E4E-4B88-BDEB4C3BB39B}"/>
              </a:ext>
            </a:extLst>
          </p:cNvPr>
          <p:cNvSpPr txBox="1"/>
          <p:nvPr/>
        </p:nvSpPr>
        <p:spPr>
          <a:xfrm>
            <a:off x="7399867" y="5934670"/>
            <a:ext cx="4625445" cy="923330"/>
          </a:xfrm>
          <a:prstGeom prst="rect">
            <a:avLst/>
          </a:prstGeom>
          <a:noFill/>
        </p:spPr>
        <p:txBody>
          <a:bodyPr wrap="square" rtlCol="0">
            <a:spAutoFit/>
          </a:bodyPr>
          <a:lstStyle/>
          <a:p>
            <a:r>
              <a:rPr lang="nl-NL" b="1" dirty="0"/>
              <a:t>Klik op de pagina Creatief met Fietsen op het paardenspel. Speel het als een ode aan het Friese paard!</a:t>
            </a:r>
          </a:p>
        </p:txBody>
      </p:sp>
    </p:spTree>
    <p:extLst>
      <p:ext uri="{BB962C8B-B14F-4D97-AF65-F5344CB8AC3E}">
        <p14:creationId xmlns:p14="http://schemas.microsoft.com/office/powerpoint/2010/main" val="10411209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De bronafbeelding bekijken">
            <a:extLst>
              <a:ext uri="{FF2B5EF4-FFF2-40B4-BE49-F238E27FC236}">
                <a16:creationId xmlns:a16="http://schemas.microsoft.com/office/drawing/2014/main" id="{21AB2CEB-4941-D4D6-C9C2-DC249B7D64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5912879" y="0"/>
            <a:ext cx="608075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hthoek 2">
            <a:extLst>
              <a:ext uri="{FF2B5EF4-FFF2-40B4-BE49-F238E27FC236}">
                <a16:creationId xmlns:a16="http://schemas.microsoft.com/office/drawing/2014/main" id="{292A2984-3D1E-1A5F-A46D-53E306D34971}"/>
              </a:ext>
            </a:extLst>
          </p:cNvPr>
          <p:cNvSpPr/>
          <p:nvPr/>
        </p:nvSpPr>
        <p:spPr>
          <a:xfrm>
            <a:off x="558645" y="279553"/>
            <a:ext cx="4342856" cy="1754326"/>
          </a:xfrm>
          <a:prstGeom prst="rect">
            <a:avLst/>
          </a:prstGeom>
          <a:noFill/>
        </p:spPr>
        <p:txBody>
          <a:bodyPr wrap="none" lIns="91440" tIns="45720" rIns="91440" bIns="45720">
            <a:spAutoFit/>
          </a:bodyPr>
          <a:lstStyle/>
          <a:p>
            <a:pPr algn="ctr"/>
            <a:r>
              <a:rPr lang="nl-NL"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Ik ben weer </a:t>
            </a:r>
            <a:br>
              <a:rPr lang="nl-NL"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br>
            <a:r>
              <a:rPr lang="nl-NL"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onderweg !!</a:t>
            </a:r>
          </a:p>
        </p:txBody>
      </p:sp>
      <p:graphicFrame>
        <p:nvGraphicFramePr>
          <p:cNvPr id="6" name="Object 5">
            <a:extLst>
              <a:ext uri="{FF2B5EF4-FFF2-40B4-BE49-F238E27FC236}">
                <a16:creationId xmlns:a16="http://schemas.microsoft.com/office/drawing/2014/main" id="{A952CC5B-7A5F-B7FE-51BF-B4B879F28E12}"/>
              </a:ext>
            </a:extLst>
          </p:cNvPr>
          <p:cNvGraphicFramePr>
            <a:graphicFrameLocks noChangeAspect="1"/>
          </p:cNvGraphicFramePr>
          <p:nvPr/>
        </p:nvGraphicFramePr>
        <p:xfrm>
          <a:off x="783212" y="2070242"/>
          <a:ext cx="3685308" cy="3685308"/>
        </p:xfrm>
        <a:graphic>
          <a:graphicData uri="http://schemas.openxmlformats.org/presentationml/2006/ole">
            <mc:AlternateContent xmlns:mc="http://schemas.openxmlformats.org/markup-compatibility/2006">
              <mc:Choice xmlns:v="urn:schemas-microsoft-com:vml" Requires="v">
                <p:oleObj name="Bitmap Image" r:id="rId3" imgW="5734080" imgH="5734080" progId="PBrush">
                  <p:embed/>
                </p:oleObj>
              </mc:Choice>
              <mc:Fallback>
                <p:oleObj name="Bitmap Image" r:id="rId3" imgW="5734080" imgH="5734080" progId="PBrush">
                  <p:embed/>
                  <p:pic>
                    <p:nvPicPr>
                      <p:cNvPr id="6" name="Object 5">
                        <a:extLst>
                          <a:ext uri="{FF2B5EF4-FFF2-40B4-BE49-F238E27FC236}">
                            <a16:creationId xmlns:a16="http://schemas.microsoft.com/office/drawing/2014/main" id="{A952CC5B-7A5F-B7FE-51BF-B4B879F28E12}"/>
                          </a:ext>
                        </a:extLst>
                      </p:cNvPr>
                      <p:cNvPicPr/>
                      <p:nvPr/>
                    </p:nvPicPr>
                    <p:blipFill>
                      <a:blip r:embed="rId4"/>
                      <a:stretch>
                        <a:fillRect/>
                      </a:stretch>
                    </p:blipFill>
                    <p:spPr>
                      <a:xfrm>
                        <a:off x="783212" y="2070242"/>
                        <a:ext cx="3685308" cy="3685308"/>
                      </a:xfrm>
                      <a:prstGeom prst="rect">
                        <a:avLst/>
                      </a:prstGeom>
                    </p:spPr>
                  </p:pic>
                </p:oleObj>
              </mc:Fallback>
            </mc:AlternateContent>
          </a:graphicData>
        </a:graphic>
      </p:graphicFrame>
    </p:spTree>
    <p:extLst>
      <p:ext uri="{BB962C8B-B14F-4D97-AF65-F5344CB8AC3E}">
        <p14:creationId xmlns:p14="http://schemas.microsoft.com/office/powerpoint/2010/main" val="29681653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AFCCA1D8-64C9-E7F7-6FAC-5770FCD4AE5E}"/>
              </a:ext>
            </a:extLst>
          </p:cNvPr>
          <p:cNvGraphicFramePr>
            <a:graphicFrameLocks noChangeAspect="1"/>
          </p:cNvGraphicFramePr>
          <p:nvPr>
            <p:extLst>
              <p:ext uri="{D42A27DB-BD31-4B8C-83A1-F6EECF244321}">
                <p14:modId xmlns:p14="http://schemas.microsoft.com/office/powerpoint/2010/main" val="3536659972"/>
              </p:ext>
            </p:extLst>
          </p:nvPr>
        </p:nvGraphicFramePr>
        <p:xfrm>
          <a:off x="-103114" y="-160867"/>
          <a:ext cx="12295114" cy="7018867"/>
        </p:xfrm>
        <a:graphic>
          <a:graphicData uri="http://schemas.openxmlformats.org/presentationml/2006/ole">
            <mc:AlternateContent xmlns:mc="http://schemas.openxmlformats.org/markup-compatibility/2006">
              <mc:Choice xmlns:v="urn:schemas-microsoft-com:vml" Requires="v">
                <p:oleObj name="Bitmap Image" r:id="rId2" imgW="10296360" imgH="5962680" progId="PBrush">
                  <p:embed/>
                </p:oleObj>
              </mc:Choice>
              <mc:Fallback>
                <p:oleObj name="Bitmap Image" r:id="rId2" imgW="10296360" imgH="5962680" progId="PBrush">
                  <p:embed/>
                  <p:pic>
                    <p:nvPicPr>
                      <p:cNvPr id="0" name=""/>
                      <p:cNvPicPr/>
                      <p:nvPr/>
                    </p:nvPicPr>
                    <p:blipFill>
                      <a:blip r:embed="rId3"/>
                      <a:stretch>
                        <a:fillRect/>
                      </a:stretch>
                    </p:blipFill>
                    <p:spPr>
                      <a:xfrm>
                        <a:off x="-103114" y="-160867"/>
                        <a:ext cx="12295114" cy="7018867"/>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163911B2-7663-780E-3150-688FD2E4E7E5}"/>
              </a:ext>
            </a:extLst>
          </p:cNvPr>
          <p:cNvGraphicFramePr>
            <a:graphicFrameLocks noChangeAspect="1"/>
          </p:cNvGraphicFramePr>
          <p:nvPr>
            <p:extLst>
              <p:ext uri="{D42A27DB-BD31-4B8C-83A1-F6EECF244321}">
                <p14:modId xmlns:p14="http://schemas.microsoft.com/office/powerpoint/2010/main" val="1709492808"/>
              </p:ext>
            </p:extLst>
          </p:nvPr>
        </p:nvGraphicFramePr>
        <p:xfrm>
          <a:off x="8847668" y="2062148"/>
          <a:ext cx="2709334" cy="2056250"/>
        </p:xfrm>
        <a:graphic>
          <a:graphicData uri="http://schemas.openxmlformats.org/presentationml/2006/ole">
            <mc:AlternateContent xmlns:mc="http://schemas.openxmlformats.org/markup-compatibility/2006">
              <mc:Choice xmlns:v="urn:schemas-microsoft-com:vml" Requires="v">
                <p:oleObj name="Bitmap Image" r:id="rId4" imgW="10315440" imgH="7829640" progId="PBrush">
                  <p:embed/>
                </p:oleObj>
              </mc:Choice>
              <mc:Fallback>
                <p:oleObj name="Bitmap Image" r:id="rId4" imgW="10315440" imgH="7829640" progId="PBrush">
                  <p:embed/>
                  <p:pic>
                    <p:nvPicPr>
                      <p:cNvPr id="8" name="Object 7">
                        <a:extLst>
                          <a:ext uri="{FF2B5EF4-FFF2-40B4-BE49-F238E27FC236}">
                            <a16:creationId xmlns:a16="http://schemas.microsoft.com/office/drawing/2014/main" id="{CC8F50B3-16A8-AD3A-4F99-CFB783DB326F}"/>
                          </a:ext>
                        </a:extLst>
                      </p:cNvPr>
                      <p:cNvPicPr/>
                      <p:nvPr/>
                    </p:nvPicPr>
                    <p:blipFill>
                      <a:blip r:embed="rId5"/>
                      <a:stretch>
                        <a:fillRect/>
                      </a:stretch>
                    </p:blipFill>
                    <p:spPr>
                      <a:xfrm>
                        <a:off x="8847668" y="2062148"/>
                        <a:ext cx="2709334" cy="2056250"/>
                      </a:xfrm>
                      <a:prstGeom prst="rect">
                        <a:avLst/>
                      </a:prstGeom>
                    </p:spPr>
                  </p:pic>
                </p:oleObj>
              </mc:Fallback>
            </mc:AlternateContent>
          </a:graphicData>
        </a:graphic>
      </p:graphicFrame>
      <p:sp>
        <p:nvSpPr>
          <p:cNvPr id="5" name="Tekstvak 4">
            <a:extLst>
              <a:ext uri="{FF2B5EF4-FFF2-40B4-BE49-F238E27FC236}">
                <a16:creationId xmlns:a16="http://schemas.microsoft.com/office/drawing/2014/main" id="{AB4D8272-D16D-797A-F9CB-3F8B712731A7}"/>
              </a:ext>
            </a:extLst>
          </p:cNvPr>
          <p:cNvSpPr txBox="1"/>
          <p:nvPr/>
        </p:nvSpPr>
        <p:spPr>
          <a:xfrm>
            <a:off x="9558866" y="4366162"/>
            <a:ext cx="2302933" cy="1323439"/>
          </a:xfrm>
          <a:prstGeom prst="rect">
            <a:avLst/>
          </a:prstGeom>
          <a:noFill/>
        </p:spPr>
        <p:txBody>
          <a:bodyPr wrap="square" rtlCol="0">
            <a:spAutoFit/>
          </a:bodyPr>
          <a:lstStyle/>
          <a:p>
            <a:r>
              <a:rPr lang="nl-NL" sz="2000" b="1" dirty="0">
                <a:solidFill>
                  <a:schemeClr val="bg1"/>
                </a:solidFill>
              </a:rPr>
              <a:t>Teken eens  een plattegrond van je huiskamer of je klaslokaal</a:t>
            </a:r>
            <a:r>
              <a:rPr lang="nl-NL" dirty="0">
                <a:solidFill>
                  <a:srgbClr val="FF0000"/>
                </a:solidFill>
              </a:rPr>
              <a:t>!</a:t>
            </a:r>
            <a:endParaRPr lang="nl-NL" dirty="0">
              <a:solidFill>
                <a:schemeClr val="bg1"/>
              </a:solidFill>
            </a:endParaRPr>
          </a:p>
        </p:txBody>
      </p:sp>
    </p:spTree>
    <p:extLst>
      <p:ext uri="{BB962C8B-B14F-4D97-AF65-F5344CB8AC3E}">
        <p14:creationId xmlns:p14="http://schemas.microsoft.com/office/powerpoint/2010/main" val="758612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A5FC1F4-DB58-CF16-C02A-96AB01E48C3E}"/>
              </a:ext>
            </a:extLst>
          </p:cNvPr>
          <p:cNvGraphicFramePr>
            <a:graphicFrameLocks noChangeAspect="1"/>
          </p:cNvGraphicFramePr>
          <p:nvPr>
            <p:extLst>
              <p:ext uri="{D42A27DB-BD31-4B8C-83A1-F6EECF244321}">
                <p14:modId xmlns:p14="http://schemas.microsoft.com/office/powerpoint/2010/main" val="92637892"/>
              </p:ext>
            </p:extLst>
          </p:nvPr>
        </p:nvGraphicFramePr>
        <p:xfrm>
          <a:off x="0" y="0"/>
          <a:ext cx="5486668" cy="6810375"/>
        </p:xfrm>
        <a:graphic>
          <a:graphicData uri="http://schemas.openxmlformats.org/presentationml/2006/ole">
            <mc:AlternateContent xmlns:mc="http://schemas.openxmlformats.org/markup-compatibility/2006">
              <mc:Choice xmlns:v="urn:schemas-microsoft-com:vml" Requires="v">
                <p:oleObj name="Bitmap Image" r:id="rId2" imgW="5448240" imgH="6762600" progId="PBrush">
                  <p:embed/>
                </p:oleObj>
              </mc:Choice>
              <mc:Fallback>
                <p:oleObj name="Bitmap Image" r:id="rId2" imgW="5448240" imgH="6762600" progId="PBrush">
                  <p:embed/>
                  <p:pic>
                    <p:nvPicPr>
                      <p:cNvPr id="2" name="Object 1">
                        <a:extLst>
                          <a:ext uri="{FF2B5EF4-FFF2-40B4-BE49-F238E27FC236}">
                            <a16:creationId xmlns:a16="http://schemas.microsoft.com/office/drawing/2014/main" id="{6A5FC1F4-DB58-CF16-C02A-96AB01E48C3E}"/>
                          </a:ext>
                        </a:extLst>
                      </p:cNvPr>
                      <p:cNvPicPr/>
                      <p:nvPr/>
                    </p:nvPicPr>
                    <p:blipFill>
                      <a:blip r:embed="rId3"/>
                      <a:stretch>
                        <a:fillRect/>
                      </a:stretch>
                    </p:blipFill>
                    <p:spPr>
                      <a:xfrm>
                        <a:off x="0" y="0"/>
                        <a:ext cx="5486668" cy="6810375"/>
                      </a:xfrm>
                      <a:prstGeom prst="rect">
                        <a:avLst/>
                      </a:prstGeom>
                    </p:spPr>
                  </p:pic>
                </p:oleObj>
              </mc:Fallback>
            </mc:AlternateContent>
          </a:graphicData>
        </a:graphic>
      </p:graphicFrame>
      <p:sp>
        <p:nvSpPr>
          <p:cNvPr id="4" name="Tekstvak 3">
            <a:extLst>
              <a:ext uri="{FF2B5EF4-FFF2-40B4-BE49-F238E27FC236}">
                <a16:creationId xmlns:a16="http://schemas.microsoft.com/office/drawing/2014/main" id="{C2E9BF54-3ED1-5A45-8182-9B4C743C004A}"/>
              </a:ext>
            </a:extLst>
          </p:cNvPr>
          <p:cNvSpPr txBox="1"/>
          <p:nvPr/>
        </p:nvSpPr>
        <p:spPr>
          <a:xfrm>
            <a:off x="9723396" y="4144894"/>
            <a:ext cx="1864342" cy="923330"/>
          </a:xfrm>
          <a:prstGeom prst="rect">
            <a:avLst/>
          </a:prstGeom>
          <a:noFill/>
        </p:spPr>
        <p:txBody>
          <a:bodyPr wrap="square">
            <a:spAutoFit/>
          </a:bodyPr>
          <a:lstStyle/>
          <a:p>
            <a:r>
              <a:rPr lang="nl-NL" dirty="0">
                <a:hlinkClick r:id="rId4"/>
              </a:rPr>
              <a:t>Soorten </a:t>
            </a:r>
            <a:r>
              <a:rPr lang="nl-NL" dirty="0" err="1">
                <a:hlinkClick r:id="rId4"/>
              </a:rPr>
              <a:t>uileborden</a:t>
            </a:r>
            <a:r>
              <a:rPr lang="nl-NL" dirty="0">
                <a:hlinkClick r:id="rId4"/>
              </a:rPr>
              <a:t> van B </a:t>
            </a:r>
            <a:r>
              <a:rPr lang="nl-NL" dirty="0" err="1">
                <a:hlinkClick r:id="rId4"/>
              </a:rPr>
              <a:t>Batema</a:t>
            </a:r>
            <a:endParaRPr lang="nl-NL" dirty="0"/>
          </a:p>
        </p:txBody>
      </p:sp>
      <p:pic>
        <p:nvPicPr>
          <p:cNvPr id="1028" name="Picture 4" descr="De bronafbeelding bekijken">
            <a:extLst>
              <a:ext uri="{FF2B5EF4-FFF2-40B4-BE49-F238E27FC236}">
                <a16:creationId xmlns:a16="http://schemas.microsoft.com/office/drawing/2014/main" id="{8E8DDA80-5DE4-7EA6-605E-968F4B4D7A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72389" y="0"/>
            <a:ext cx="6757979" cy="414489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e bronafbeelding bekijken">
            <a:extLst>
              <a:ext uri="{FF2B5EF4-FFF2-40B4-BE49-F238E27FC236}">
                <a16:creationId xmlns:a16="http://schemas.microsoft.com/office/drawing/2014/main" id="{52DECD72-D770-399B-A9A1-6035AA7A9E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48299" y="4144894"/>
            <a:ext cx="4067624" cy="2713105"/>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ED3045E5-4317-2CF3-CAA3-37C3329FBD4C}"/>
              </a:ext>
            </a:extLst>
          </p:cNvPr>
          <p:cNvSpPr txBox="1"/>
          <p:nvPr/>
        </p:nvSpPr>
        <p:spPr>
          <a:xfrm>
            <a:off x="5689600" y="3005667"/>
            <a:ext cx="6324600" cy="923330"/>
          </a:xfrm>
          <a:prstGeom prst="rect">
            <a:avLst/>
          </a:prstGeom>
          <a:noFill/>
        </p:spPr>
        <p:txBody>
          <a:bodyPr wrap="square" rtlCol="0">
            <a:spAutoFit/>
          </a:bodyPr>
          <a:lstStyle/>
          <a:p>
            <a:r>
              <a:rPr lang="nl-NL" dirty="0"/>
              <a:t>Hoewel tegenwoordig veel </a:t>
            </a:r>
            <a:r>
              <a:rPr lang="nl-NL" dirty="0" err="1"/>
              <a:t>uileborden</a:t>
            </a:r>
            <a:r>
              <a:rPr lang="nl-NL" dirty="0"/>
              <a:t> gesloten zijn, danken zij hun naam aan het feit dat kerk- en steenuilen vrij konden in en uit vliegen.</a:t>
            </a:r>
          </a:p>
        </p:txBody>
      </p:sp>
      <p:sp>
        <p:nvSpPr>
          <p:cNvPr id="6" name="Tekstvak 5">
            <a:extLst>
              <a:ext uri="{FF2B5EF4-FFF2-40B4-BE49-F238E27FC236}">
                <a16:creationId xmlns:a16="http://schemas.microsoft.com/office/drawing/2014/main" id="{F0C36584-DC52-AE20-CB8E-DA76A6CB075A}"/>
              </a:ext>
            </a:extLst>
          </p:cNvPr>
          <p:cNvSpPr txBox="1"/>
          <p:nvPr/>
        </p:nvSpPr>
        <p:spPr>
          <a:xfrm>
            <a:off x="9831744" y="5284121"/>
            <a:ext cx="1647646" cy="1200329"/>
          </a:xfrm>
          <a:prstGeom prst="rect">
            <a:avLst/>
          </a:prstGeom>
          <a:noFill/>
        </p:spPr>
        <p:txBody>
          <a:bodyPr wrap="square">
            <a:spAutoFit/>
          </a:bodyPr>
          <a:lstStyle/>
          <a:p>
            <a:r>
              <a:rPr lang="en-GB" dirty="0">
                <a:hlinkClick r:id="rId7"/>
              </a:rPr>
              <a:t>How To Draw A Realistic Snow Owl - YouTube</a:t>
            </a:r>
            <a:endParaRPr lang="nl-NL" dirty="0"/>
          </a:p>
        </p:txBody>
      </p:sp>
      <p:pic>
        <p:nvPicPr>
          <p:cNvPr id="5" name="Picture 4" descr="De bronafbeelding bekijken">
            <a:extLst>
              <a:ext uri="{FF2B5EF4-FFF2-40B4-BE49-F238E27FC236}">
                <a16:creationId xmlns:a16="http://schemas.microsoft.com/office/drawing/2014/main" id="{BBB261AE-84BC-820D-E21E-BF65EEC3D1D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7405"/>
            <a:ext cx="807156"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05282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23A2ACBD-5174-EC81-8341-39BEEB3777DB}"/>
              </a:ext>
            </a:extLst>
          </p:cNvPr>
          <p:cNvSpPr/>
          <p:nvPr/>
        </p:nvSpPr>
        <p:spPr>
          <a:xfrm>
            <a:off x="3066503" y="75672"/>
            <a:ext cx="7904728" cy="923330"/>
          </a:xfrm>
          <a:prstGeom prst="rect">
            <a:avLst/>
          </a:prstGeom>
          <a:noFill/>
        </p:spPr>
        <p:txBody>
          <a:bodyPr wrap="none" lIns="91440" tIns="45720" rIns="91440" bIns="45720">
            <a:spAutoFit/>
          </a:bodyPr>
          <a:lstStyle/>
          <a:p>
            <a:pPr algn="ctr"/>
            <a:r>
              <a:rPr lang="nl-NL"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Maak zelf een </a:t>
            </a:r>
            <a:r>
              <a:rPr lang="nl-NL" sz="5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uilebord</a:t>
            </a:r>
            <a:endParaRPr lang="nl-NL"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graphicFrame>
        <p:nvGraphicFramePr>
          <p:cNvPr id="7" name="Object 6">
            <a:extLst>
              <a:ext uri="{FF2B5EF4-FFF2-40B4-BE49-F238E27FC236}">
                <a16:creationId xmlns:a16="http://schemas.microsoft.com/office/drawing/2014/main" id="{4202E558-7D83-6EB1-A8F6-AD1CBCC17B70}"/>
              </a:ext>
            </a:extLst>
          </p:cNvPr>
          <p:cNvGraphicFramePr>
            <a:graphicFrameLocks noChangeAspect="1"/>
          </p:cNvGraphicFramePr>
          <p:nvPr>
            <p:extLst>
              <p:ext uri="{D42A27DB-BD31-4B8C-83A1-F6EECF244321}">
                <p14:modId xmlns:p14="http://schemas.microsoft.com/office/powerpoint/2010/main" val="2183787929"/>
              </p:ext>
            </p:extLst>
          </p:nvPr>
        </p:nvGraphicFramePr>
        <p:xfrm>
          <a:off x="73775" y="143404"/>
          <a:ext cx="3035568" cy="6424797"/>
        </p:xfrm>
        <a:graphic>
          <a:graphicData uri="http://schemas.openxmlformats.org/presentationml/2006/ole">
            <mc:AlternateContent xmlns:mc="http://schemas.openxmlformats.org/markup-compatibility/2006">
              <mc:Choice xmlns:v="urn:schemas-microsoft-com:vml" Requires="v">
                <p:oleObj name="Bitmap Image" r:id="rId2" imgW="2943360" imgH="6229440" progId="PBrush">
                  <p:embed/>
                </p:oleObj>
              </mc:Choice>
              <mc:Fallback>
                <p:oleObj name="Bitmap Image" r:id="rId2" imgW="2943360" imgH="6229440" progId="PBrush">
                  <p:embed/>
                  <p:pic>
                    <p:nvPicPr>
                      <p:cNvPr id="7" name="Object 6">
                        <a:extLst>
                          <a:ext uri="{FF2B5EF4-FFF2-40B4-BE49-F238E27FC236}">
                            <a16:creationId xmlns:a16="http://schemas.microsoft.com/office/drawing/2014/main" id="{4202E558-7D83-6EB1-A8F6-AD1CBCC17B70}"/>
                          </a:ext>
                        </a:extLst>
                      </p:cNvPr>
                      <p:cNvPicPr/>
                      <p:nvPr/>
                    </p:nvPicPr>
                    <p:blipFill>
                      <a:blip r:embed="rId3"/>
                      <a:stretch>
                        <a:fillRect/>
                      </a:stretch>
                    </p:blipFill>
                    <p:spPr>
                      <a:xfrm>
                        <a:off x="73775" y="143404"/>
                        <a:ext cx="3035568" cy="6424797"/>
                      </a:xfrm>
                      <a:prstGeom prst="rect">
                        <a:avLst/>
                      </a:prstGeom>
                    </p:spPr>
                  </p:pic>
                </p:oleObj>
              </mc:Fallback>
            </mc:AlternateContent>
          </a:graphicData>
        </a:graphic>
      </p:graphicFrame>
      <p:sp>
        <p:nvSpPr>
          <p:cNvPr id="8" name="Tekstvak 7">
            <a:extLst>
              <a:ext uri="{FF2B5EF4-FFF2-40B4-BE49-F238E27FC236}">
                <a16:creationId xmlns:a16="http://schemas.microsoft.com/office/drawing/2014/main" id="{0B2084EB-73BD-7714-7C78-8D46ED4B2663}"/>
              </a:ext>
            </a:extLst>
          </p:cNvPr>
          <p:cNvSpPr txBox="1"/>
          <p:nvPr/>
        </p:nvSpPr>
        <p:spPr>
          <a:xfrm>
            <a:off x="3268133" y="1159933"/>
            <a:ext cx="8204200" cy="646331"/>
          </a:xfrm>
          <a:prstGeom prst="rect">
            <a:avLst/>
          </a:prstGeom>
          <a:noFill/>
        </p:spPr>
        <p:txBody>
          <a:bodyPr wrap="square" rtlCol="0">
            <a:spAutoFit/>
          </a:bodyPr>
          <a:lstStyle/>
          <a:p>
            <a:r>
              <a:rPr lang="nl-NL" dirty="0"/>
              <a:t>(En maak er een mobilé van. Zie op Creatief met fietsen hoe dat kan.</a:t>
            </a:r>
            <a:br>
              <a:rPr lang="nl-NL" dirty="0"/>
            </a:br>
            <a:r>
              <a:rPr lang="nl-NL" dirty="0"/>
              <a:t>Je kunt dat natuurlijk ook met een paar kinderen doen.</a:t>
            </a:r>
          </a:p>
        </p:txBody>
      </p:sp>
      <p:sp>
        <p:nvSpPr>
          <p:cNvPr id="9" name="Tekstvak 8">
            <a:extLst>
              <a:ext uri="{FF2B5EF4-FFF2-40B4-BE49-F238E27FC236}">
                <a16:creationId xmlns:a16="http://schemas.microsoft.com/office/drawing/2014/main" id="{CA31604C-253F-B7FA-471E-8B0BDED069A0}"/>
              </a:ext>
            </a:extLst>
          </p:cNvPr>
          <p:cNvSpPr txBox="1"/>
          <p:nvPr/>
        </p:nvSpPr>
        <p:spPr>
          <a:xfrm>
            <a:off x="3327400" y="2057400"/>
            <a:ext cx="8441267" cy="2031325"/>
          </a:xfrm>
          <a:prstGeom prst="rect">
            <a:avLst/>
          </a:prstGeom>
          <a:noFill/>
        </p:spPr>
        <p:txBody>
          <a:bodyPr wrap="square" rtlCol="0">
            <a:spAutoFit/>
          </a:bodyPr>
          <a:lstStyle/>
          <a:p>
            <a:pPr marL="342900" indent="-342900">
              <a:buAutoNum type="arabicPeriod"/>
            </a:pPr>
            <a:r>
              <a:rPr lang="nl-NL" b="1" dirty="0"/>
              <a:t>Vouw je vel papier dubbel. Hoe groot het vel is? Dat is </a:t>
            </a:r>
            <a:r>
              <a:rPr lang="nl-NL" b="1"/>
              <a:t>eigen keuze.</a:t>
            </a:r>
            <a:br>
              <a:rPr lang="nl-NL" b="1" dirty="0"/>
            </a:br>
            <a:r>
              <a:rPr lang="nl-NL" b="1" dirty="0"/>
              <a:t>2. Teken je </a:t>
            </a:r>
            <a:r>
              <a:rPr lang="nl-NL" b="1" dirty="0" err="1"/>
              <a:t>uilebord</a:t>
            </a:r>
            <a:r>
              <a:rPr lang="nl-NL" b="1" dirty="0"/>
              <a:t> zoals je dat zelf wil. Denk eraan, het moet wel de</a:t>
            </a:r>
            <a:br>
              <a:rPr lang="nl-NL" b="1" dirty="0"/>
            </a:br>
            <a:r>
              <a:rPr lang="nl-NL" b="1" dirty="0"/>
              <a:t>     vorm van het dak hebben.</a:t>
            </a:r>
            <a:br>
              <a:rPr lang="nl-NL" b="1" dirty="0"/>
            </a:br>
            <a:r>
              <a:rPr lang="nl-NL" b="1" dirty="0"/>
              <a:t>3.  Kleur je uilenbord in.</a:t>
            </a:r>
            <a:br>
              <a:rPr lang="nl-NL" b="1" dirty="0"/>
            </a:br>
            <a:r>
              <a:rPr lang="nl-NL" b="1" dirty="0"/>
              <a:t>4.  Knip het uilenbord uit en plak het op stevig papier of dun karton.</a:t>
            </a:r>
            <a:br>
              <a:rPr lang="nl-NL" b="1" dirty="0"/>
            </a:br>
            <a:r>
              <a:rPr lang="nl-NL" b="1" dirty="0"/>
              <a:t>5.  Knip het nogmaals uit en hang het op of maak er een deel van een </a:t>
            </a:r>
            <a:br>
              <a:rPr lang="nl-NL" b="1" dirty="0"/>
            </a:br>
            <a:r>
              <a:rPr lang="nl-NL" b="1" dirty="0"/>
              <a:t>     mobilé van.    </a:t>
            </a:r>
          </a:p>
        </p:txBody>
      </p:sp>
      <p:graphicFrame>
        <p:nvGraphicFramePr>
          <p:cNvPr id="10" name="Object 9">
            <a:extLst>
              <a:ext uri="{FF2B5EF4-FFF2-40B4-BE49-F238E27FC236}">
                <a16:creationId xmlns:a16="http://schemas.microsoft.com/office/drawing/2014/main" id="{C719B819-5C7E-9578-8E5A-62C505EC1B1D}"/>
              </a:ext>
            </a:extLst>
          </p:cNvPr>
          <p:cNvGraphicFramePr>
            <a:graphicFrameLocks noChangeAspect="1"/>
          </p:cNvGraphicFramePr>
          <p:nvPr>
            <p:extLst>
              <p:ext uri="{D42A27DB-BD31-4B8C-83A1-F6EECF244321}">
                <p14:modId xmlns:p14="http://schemas.microsoft.com/office/powerpoint/2010/main" val="2543374003"/>
              </p:ext>
            </p:extLst>
          </p:nvPr>
        </p:nvGraphicFramePr>
        <p:xfrm>
          <a:off x="3327400" y="4088725"/>
          <a:ext cx="4910255" cy="2479476"/>
        </p:xfrm>
        <a:graphic>
          <a:graphicData uri="http://schemas.openxmlformats.org/presentationml/2006/ole">
            <mc:AlternateContent xmlns:mc="http://schemas.openxmlformats.org/markup-compatibility/2006">
              <mc:Choice xmlns:v="urn:schemas-microsoft-com:vml" Requires="v">
                <p:oleObj name="Bitmap Image" r:id="rId4" imgW="11525400" imgH="5819760" progId="PBrush">
                  <p:embed/>
                </p:oleObj>
              </mc:Choice>
              <mc:Fallback>
                <p:oleObj name="Bitmap Image" r:id="rId4" imgW="11525400" imgH="5819760" progId="PBrush">
                  <p:embed/>
                  <p:pic>
                    <p:nvPicPr>
                      <p:cNvPr id="10" name="Object 9">
                        <a:extLst>
                          <a:ext uri="{FF2B5EF4-FFF2-40B4-BE49-F238E27FC236}">
                            <a16:creationId xmlns:a16="http://schemas.microsoft.com/office/drawing/2014/main" id="{C719B819-5C7E-9578-8E5A-62C505EC1B1D}"/>
                          </a:ext>
                        </a:extLst>
                      </p:cNvPr>
                      <p:cNvPicPr/>
                      <p:nvPr/>
                    </p:nvPicPr>
                    <p:blipFill>
                      <a:blip r:embed="rId5"/>
                      <a:stretch>
                        <a:fillRect/>
                      </a:stretch>
                    </p:blipFill>
                    <p:spPr>
                      <a:xfrm>
                        <a:off x="3327400" y="4088725"/>
                        <a:ext cx="4910255" cy="2479476"/>
                      </a:xfrm>
                      <a:prstGeom prst="rect">
                        <a:avLst/>
                      </a:prstGeom>
                    </p:spPr>
                  </p:pic>
                </p:oleObj>
              </mc:Fallback>
            </mc:AlternateContent>
          </a:graphicData>
        </a:graphic>
      </p:graphicFrame>
      <p:sp>
        <p:nvSpPr>
          <p:cNvPr id="11" name="Tekstvak 10">
            <a:extLst>
              <a:ext uri="{FF2B5EF4-FFF2-40B4-BE49-F238E27FC236}">
                <a16:creationId xmlns:a16="http://schemas.microsoft.com/office/drawing/2014/main" id="{7A967D20-3198-0A86-BD8B-AEB17913DFE9}"/>
              </a:ext>
            </a:extLst>
          </p:cNvPr>
          <p:cNvSpPr txBox="1"/>
          <p:nvPr/>
        </p:nvSpPr>
        <p:spPr>
          <a:xfrm>
            <a:off x="8432800" y="4258733"/>
            <a:ext cx="3471333" cy="1477328"/>
          </a:xfrm>
          <a:prstGeom prst="rect">
            <a:avLst/>
          </a:prstGeom>
          <a:noFill/>
        </p:spPr>
        <p:txBody>
          <a:bodyPr wrap="square" rtlCol="0">
            <a:spAutoFit/>
          </a:bodyPr>
          <a:lstStyle/>
          <a:p>
            <a:r>
              <a:rPr lang="nl-NL" dirty="0"/>
              <a:t>Uilenborden dienden om de dakgevelpunt te verstevigen, voor ventilatie en kerk- en steenuilen die vrij in en uit konden/kunnen vliegen.</a:t>
            </a:r>
          </a:p>
        </p:txBody>
      </p:sp>
    </p:spTree>
    <p:extLst>
      <p:ext uri="{BB962C8B-B14F-4D97-AF65-F5344CB8AC3E}">
        <p14:creationId xmlns:p14="http://schemas.microsoft.com/office/powerpoint/2010/main" val="26865102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B0AE0C0-4DBC-FCCB-B11F-D5C513166C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823" y="183888"/>
            <a:ext cx="8255479" cy="5392149"/>
          </a:xfrm>
          <a:prstGeom prst="rect">
            <a:avLst/>
          </a:prstGeom>
          <a:noFill/>
          <a:extLst>
            <a:ext uri="{909E8E84-426E-40DD-AFC4-6F175D3DCCD1}">
              <a14:hiddenFill xmlns:a14="http://schemas.microsoft.com/office/drawing/2010/main">
                <a:solidFill>
                  <a:srgbClr val="FFFFFF"/>
                </a:solidFill>
              </a14:hiddenFill>
            </a:ext>
          </a:extLst>
        </p:spPr>
      </p:pic>
      <p:sp>
        <p:nvSpPr>
          <p:cNvPr id="3" name="Rechthoek 2">
            <a:extLst>
              <a:ext uri="{FF2B5EF4-FFF2-40B4-BE49-F238E27FC236}">
                <a16:creationId xmlns:a16="http://schemas.microsoft.com/office/drawing/2014/main" id="{9AAF8D55-8E74-6F05-53A0-E1F416883D51}"/>
              </a:ext>
            </a:extLst>
          </p:cNvPr>
          <p:cNvSpPr/>
          <p:nvPr/>
        </p:nvSpPr>
        <p:spPr>
          <a:xfrm>
            <a:off x="9017037" y="353205"/>
            <a:ext cx="2682145" cy="1015663"/>
          </a:xfrm>
          <a:prstGeom prst="rect">
            <a:avLst/>
          </a:prstGeom>
          <a:noFill/>
        </p:spPr>
        <p:txBody>
          <a:bodyPr wrap="none" lIns="91440" tIns="45720" rIns="91440" bIns="45720">
            <a:spAutoFit/>
          </a:bodyPr>
          <a:lstStyle/>
          <a:p>
            <a:pPr algn="ctr"/>
            <a:r>
              <a:rPr lang="nl-NL" sz="1200" b="1" spc="50" dirty="0">
                <a:ln w="9525" cmpd="sng">
                  <a:solidFill>
                    <a:schemeClr val="accent1"/>
                  </a:solidFill>
                  <a:prstDash val="solid"/>
                </a:ln>
                <a:solidFill>
                  <a:schemeClr val="bg1"/>
                </a:solidFill>
                <a:effectLst>
                  <a:glow rad="38100">
                    <a:schemeClr val="accent1">
                      <a:alpha val="40000"/>
                    </a:schemeClr>
                  </a:glow>
                </a:effectLst>
              </a:rPr>
              <a:t>Een</a:t>
            </a:r>
            <a:r>
              <a:rPr lang="nl-NL" sz="1200" b="1" cap="none" spc="50" dirty="0">
                <a:ln w="9525" cmpd="sng">
                  <a:solidFill>
                    <a:schemeClr val="accent1"/>
                  </a:solidFill>
                  <a:prstDash val="solid"/>
                </a:ln>
                <a:solidFill>
                  <a:schemeClr val="bg1"/>
                </a:solidFill>
                <a:effectLst>
                  <a:glow rad="38100">
                    <a:schemeClr val="accent1">
                      <a:alpha val="40000"/>
                    </a:schemeClr>
                  </a:glow>
                </a:effectLst>
              </a:rPr>
              <a:t> Kop-Hals-Rompboerderij </a:t>
            </a:r>
            <a:br>
              <a:rPr lang="nl-NL" sz="1200" b="1" cap="none" spc="50" dirty="0">
                <a:ln w="9525" cmpd="sng">
                  <a:solidFill>
                    <a:schemeClr val="accent1"/>
                  </a:solidFill>
                  <a:prstDash val="solid"/>
                </a:ln>
                <a:solidFill>
                  <a:schemeClr val="bg1"/>
                </a:solidFill>
                <a:effectLst>
                  <a:glow rad="38100">
                    <a:schemeClr val="accent1">
                      <a:alpha val="40000"/>
                    </a:schemeClr>
                  </a:glow>
                </a:effectLst>
              </a:rPr>
            </a:br>
            <a:r>
              <a:rPr lang="nl-NL" sz="1200" b="1" cap="none" spc="50" dirty="0">
                <a:ln w="9525" cmpd="sng">
                  <a:solidFill>
                    <a:schemeClr val="accent1"/>
                  </a:solidFill>
                  <a:prstDash val="solid"/>
                </a:ln>
                <a:solidFill>
                  <a:schemeClr val="bg1"/>
                </a:solidFill>
                <a:effectLst>
                  <a:glow rad="38100">
                    <a:schemeClr val="accent1">
                      <a:alpha val="40000"/>
                    </a:schemeClr>
                  </a:glow>
                </a:effectLst>
              </a:rPr>
              <a:t>is opgebouwd in het </a:t>
            </a:r>
            <a:br>
              <a:rPr lang="nl-NL" sz="1200" b="1" cap="none" spc="50" dirty="0">
                <a:ln w="9525" cmpd="sng">
                  <a:solidFill>
                    <a:schemeClr val="accent1"/>
                  </a:solidFill>
                  <a:prstDash val="solid"/>
                </a:ln>
                <a:solidFill>
                  <a:schemeClr val="bg1"/>
                </a:solidFill>
                <a:effectLst>
                  <a:glow rad="38100">
                    <a:schemeClr val="accent1">
                      <a:alpha val="40000"/>
                    </a:schemeClr>
                  </a:glow>
                </a:effectLst>
              </a:rPr>
            </a:br>
            <a:r>
              <a:rPr lang="nl-NL" sz="1200" b="1" cap="none" spc="50" dirty="0">
                <a:ln w="9525" cmpd="sng">
                  <a:solidFill>
                    <a:schemeClr val="accent1"/>
                  </a:solidFill>
                  <a:prstDash val="solid"/>
                </a:ln>
                <a:solidFill>
                  <a:schemeClr val="bg1"/>
                </a:solidFill>
                <a:effectLst>
                  <a:glow rad="38100">
                    <a:schemeClr val="accent1">
                      <a:alpha val="40000"/>
                    </a:schemeClr>
                  </a:glow>
                </a:effectLst>
              </a:rPr>
              <a:t>Nederlands Openluchtmuseum</a:t>
            </a:r>
            <a:br>
              <a:rPr lang="nl-NL" sz="1200" b="1" cap="none" spc="50" dirty="0">
                <a:ln w="9525" cmpd="sng">
                  <a:solidFill>
                    <a:schemeClr val="accent1"/>
                  </a:solidFill>
                  <a:prstDash val="solid"/>
                </a:ln>
                <a:solidFill>
                  <a:schemeClr val="bg1"/>
                </a:solidFill>
                <a:effectLst>
                  <a:glow rad="38100">
                    <a:schemeClr val="accent1">
                      <a:alpha val="40000"/>
                    </a:schemeClr>
                  </a:glow>
                </a:effectLst>
              </a:rPr>
            </a:br>
            <a:r>
              <a:rPr lang="nl-NL" sz="1200" b="1" cap="none" spc="50" dirty="0">
                <a:ln w="9525" cmpd="sng">
                  <a:solidFill>
                    <a:schemeClr val="accent1"/>
                  </a:solidFill>
                  <a:prstDash val="solid"/>
                </a:ln>
                <a:solidFill>
                  <a:schemeClr val="bg1"/>
                </a:solidFill>
                <a:effectLst>
                  <a:glow rad="38100">
                    <a:schemeClr val="accent1">
                      <a:alpha val="40000"/>
                    </a:schemeClr>
                  </a:glow>
                </a:effectLst>
              </a:rPr>
              <a:t> in Arnhem</a:t>
            </a:r>
            <a:br>
              <a:rPr lang="nl-NL" sz="1200" b="1" cap="none" spc="50" dirty="0">
                <a:ln w="9525" cmpd="sng">
                  <a:solidFill>
                    <a:schemeClr val="accent1"/>
                  </a:solidFill>
                  <a:prstDash val="solid"/>
                </a:ln>
                <a:solidFill>
                  <a:schemeClr val="bg1"/>
                </a:solidFill>
                <a:effectLst>
                  <a:glow rad="38100">
                    <a:schemeClr val="accent1">
                      <a:alpha val="40000"/>
                    </a:schemeClr>
                  </a:glow>
                </a:effectLst>
              </a:rPr>
            </a:br>
            <a:r>
              <a:rPr lang="nl-NL" sz="1200" b="1" cap="none" spc="50" dirty="0">
                <a:ln w="9525" cmpd="sng">
                  <a:solidFill>
                    <a:schemeClr val="accent1"/>
                  </a:solidFill>
                  <a:prstDash val="solid"/>
                </a:ln>
                <a:solidFill>
                  <a:schemeClr val="bg1"/>
                </a:solidFill>
                <a:effectLst>
                  <a:glow rad="38100">
                    <a:schemeClr val="accent1">
                      <a:alpha val="40000"/>
                    </a:schemeClr>
                  </a:glow>
                </a:effectLst>
              </a:rPr>
              <a:t>Nummer  52</a:t>
            </a:r>
          </a:p>
        </p:txBody>
      </p:sp>
      <p:pic>
        <p:nvPicPr>
          <p:cNvPr id="1026" name="Picture 2" descr="De bronafbeelding bekijken">
            <a:extLst>
              <a:ext uri="{FF2B5EF4-FFF2-40B4-BE49-F238E27FC236}">
                <a16:creationId xmlns:a16="http://schemas.microsoft.com/office/drawing/2014/main" id="{0A24C8B1-269E-3642-AAA4-CB781CA4A1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3688" y="1368868"/>
            <a:ext cx="2675494" cy="1791403"/>
          </a:xfrm>
          <a:prstGeom prst="rect">
            <a:avLst/>
          </a:prstGeom>
          <a:noFill/>
          <a:extLst>
            <a:ext uri="{909E8E84-426E-40DD-AFC4-6F175D3DCCD1}">
              <a14:hiddenFill xmlns:a14="http://schemas.microsoft.com/office/drawing/2010/main">
                <a:solidFill>
                  <a:srgbClr val="FFFFFF"/>
                </a:solidFill>
              </a14:hiddenFill>
            </a:ext>
          </a:extLst>
        </p:spPr>
      </p:pic>
      <p:sp>
        <p:nvSpPr>
          <p:cNvPr id="4" name="Rechthoek 3">
            <a:extLst>
              <a:ext uri="{FF2B5EF4-FFF2-40B4-BE49-F238E27FC236}">
                <a16:creationId xmlns:a16="http://schemas.microsoft.com/office/drawing/2014/main" id="{96A9B216-18D7-3866-A748-F88A51055F0B}"/>
              </a:ext>
            </a:extLst>
          </p:cNvPr>
          <p:cNvSpPr/>
          <p:nvPr/>
        </p:nvSpPr>
        <p:spPr>
          <a:xfrm>
            <a:off x="9093179" y="3160271"/>
            <a:ext cx="2529859" cy="1107996"/>
          </a:xfrm>
          <a:prstGeom prst="rect">
            <a:avLst/>
          </a:prstGeom>
          <a:noFill/>
        </p:spPr>
        <p:txBody>
          <a:bodyPr wrap="none" lIns="91440" tIns="45720" rIns="91440" bIns="45720">
            <a:spAutoFit/>
          </a:bodyPr>
          <a:lstStyle/>
          <a:p>
            <a:pPr algn="ctr"/>
            <a:r>
              <a:rPr lang="nl-NL" sz="1100" b="1" cap="none" spc="50" dirty="0">
                <a:ln w="9525" cmpd="sng">
                  <a:solidFill>
                    <a:schemeClr val="accent1"/>
                  </a:solidFill>
                  <a:prstDash val="solid"/>
                </a:ln>
                <a:solidFill>
                  <a:schemeClr val="bg1"/>
                </a:solidFill>
                <a:effectLst>
                  <a:glow rad="38100">
                    <a:schemeClr val="accent1">
                      <a:alpha val="40000"/>
                    </a:schemeClr>
                  </a:glow>
                </a:effectLst>
              </a:rPr>
              <a:t>Naast de boerderij</a:t>
            </a:r>
            <a:br>
              <a:rPr lang="nl-NL" sz="1100" b="1" cap="none" spc="50" dirty="0">
                <a:ln w="9525" cmpd="sng">
                  <a:solidFill>
                    <a:schemeClr val="accent1"/>
                  </a:solidFill>
                  <a:prstDash val="solid"/>
                </a:ln>
                <a:solidFill>
                  <a:schemeClr val="bg1"/>
                </a:solidFill>
                <a:effectLst>
                  <a:glow rad="38100">
                    <a:schemeClr val="accent1">
                      <a:alpha val="40000"/>
                    </a:schemeClr>
                  </a:glow>
                </a:effectLst>
              </a:rPr>
            </a:br>
            <a:r>
              <a:rPr lang="nl-NL" sz="1100" b="1" cap="none" spc="50" dirty="0">
                <a:ln w="9525" cmpd="sng">
                  <a:solidFill>
                    <a:schemeClr val="accent1"/>
                  </a:solidFill>
                  <a:prstDash val="solid"/>
                </a:ln>
                <a:solidFill>
                  <a:schemeClr val="bg1"/>
                </a:solidFill>
                <a:effectLst>
                  <a:glow rad="38100">
                    <a:schemeClr val="accent1">
                      <a:alpha val="40000"/>
                    </a:schemeClr>
                  </a:glow>
                </a:effectLst>
              </a:rPr>
              <a:t>staat een  windmolen</a:t>
            </a:r>
            <a:br>
              <a:rPr lang="nl-NL" sz="1100" b="1" cap="none" spc="50" dirty="0">
                <a:ln w="9525" cmpd="sng">
                  <a:solidFill>
                    <a:schemeClr val="accent1"/>
                  </a:solidFill>
                  <a:prstDash val="solid"/>
                </a:ln>
                <a:solidFill>
                  <a:schemeClr val="bg1"/>
                </a:solidFill>
                <a:effectLst>
                  <a:glow rad="38100">
                    <a:schemeClr val="accent1">
                      <a:alpha val="40000"/>
                    </a:schemeClr>
                  </a:glow>
                </a:effectLst>
              </a:rPr>
            </a:br>
            <a:r>
              <a:rPr lang="nl-NL" sz="1100" b="1" cap="none" spc="50" dirty="0">
                <a:ln w="9525" cmpd="sng">
                  <a:solidFill>
                    <a:schemeClr val="accent1"/>
                  </a:solidFill>
                  <a:prstDash val="solid"/>
                </a:ln>
                <a:solidFill>
                  <a:schemeClr val="bg1"/>
                </a:solidFill>
                <a:effectLst>
                  <a:glow rad="38100">
                    <a:schemeClr val="accent1">
                      <a:alpha val="40000"/>
                    </a:schemeClr>
                  </a:glow>
                </a:effectLst>
              </a:rPr>
              <a:t>die bedacht werd in Friesland</a:t>
            </a:r>
            <a:br>
              <a:rPr lang="nl-NL" sz="1100" b="1" cap="none" spc="50" dirty="0">
                <a:ln w="9525" cmpd="sng">
                  <a:solidFill>
                    <a:schemeClr val="accent1"/>
                  </a:solidFill>
                  <a:prstDash val="solid"/>
                </a:ln>
                <a:solidFill>
                  <a:schemeClr val="bg1"/>
                </a:solidFill>
                <a:effectLst>
                  <a:glow rad="38100">
                    <a:schemeClr val="accent1">
                      <a:alpha val="40000"/>
                    </a:schemeClr>
                  </a:glow>
                </a:effectLst>
              </a:rPr>
            </a:br>
            <a:r>
              <a:rPr lang="nl-NL" sz="1100" b="1" cap="none" spc="50" dirty="0">
                <a:ln w="9525" cmpd="sng">
                  <a:solidFill>
                    <a:schemeClr val="accent1"/>
                  </a:solidFill>
                  <a:prstDash val="solid"/>
                </a:ln>
                <a:solidFill>
                  <a:schemeClr val="bg1"/>
                </a:solidFill>
                <a:effectLst>
                  <a:glow rad="38100">
                    <a:schemeClr val="accent1">
                      <a:alpha val="40000"/>
                    </a:schemeClr>
                  </a:glow>
                </a:effectLst>
              </a:rPr>
              <a:t>om het water op peil te houden</a:t>
            </a:r>
            <a:br>
              <a:rPr lang="nl-NL" sz="1100" b="1" cap="none" spc="50" dirty="0">
                <a:ln w="9525" cmpd="sng">
                  <a:solidFill>
                    <a:schemeClr val="accent1"/>
                  </a:solidFill>
                  <a:prstDash val="solid"/>
                </a:ln>
                <a:solidFill>
                  <a:schemeClr val="bg1"/>
                </a:solidFill>
                <a:effectLst>
                  <a:glow rad="38100">
                    <a:schemeClr val="accent1">
                      <a:alpha val="40000"/>
                    </a:schemeClr>
                  </a:glow>
                </a:effectLst>
              </a:rPr>
            </a:br>
            <a:r>
              <a:rPr lang="nl-NL" sz="1100" b="1" cap="none" spc="50" dirty="0" err="1">
                <a:ln w="9525" cmpd="sng">
                  <a:solidFill>
                    <a:schemeClr val="accent1"/>
                  </a:solidFill>
                  <a:prstDash val="solid"/>
                </a:ln>
                <a:solidFill>
                  <a:schemeClr val="bg1"/>
                </a:solidFill>
                <a:effectLst>
                  <a:glow rad="38100">
                    <a:schemeClr val="accent1">
                      <a:alpha val="40000"/>
                    </a:schemeClr>
                  </a:glow>
                </a:effectLst>
              </a:rPr>
              <a:t>d.m</a:t>
            </a:r>
            <a:r>
              <a:rPr lang="nl-NL" sz="1100" b="1" spc="50" dirty="0" err="1">
                <a:ln w="9525" cmpd="sng">
                  <a:solidFill>
                    <a:schemeClr val="accent1"/>
                  </a:solidFill>
                  <a:prstDash val="solid"/>
                </a:ln>
                <a:solidFill>
                  <a:schemeClr val="bg1"/>
                </a:solidFill>
                <a:effectLst>
                  <a:glow rad="38100">
                    <a:schemeClr val="accent1">
                      <a:alpha val="40000"/>
                    </a:schemeClr>
                  </a:glow>
                </a:effectLst>
              </a:rPr>
              <a:t>.v</a:t>
            </a:r>
            <a:r>
              <a:rPr lang="nl-NL" sz="1100" b="1" spc="50" dirty="0">
                <a:ln w="9525" cmpd="sng">
                  <a:solidFill>
                    <a:schemeClr val="accent1"/>
                  </a:solidFill>
                  <a:prstDash val="solid"/>
                </a:ln>
                <a:solidFill>
                  <a:schemeClr val="bg1"/>
                </a:solidFill>
                <a:effectLst>
                  <a:glow rad="38100">
                    <a:schemeClr val="accent1">
                      <a:alpha val="40000"/>
                    </a:schemeClr>
                  </a:glow>
                </a:effectLst>
              </a:rPr>
              <a:t> </a:t>
            </a:r>
            <a:r>
              <a:rPr lang="nl-NL" sz="1100" b="1" cap="none" spc="50" dirty="0">
                <a:ln w="9525" cmpd="sng">
                  <a:solidFill>
                    <a:schemeClr val="accent1"/>
                  </a:solidFill>
                  <a:prstDash val="solid"/>
                </a:ln>
                <a:solidFill>
                  <a:schemeClr val="bg1"/>
                </a:solidFill>
                <a:effectLst>
                  <a:glow rad="38100">
                    <a:schemeClr val="accent1">
                      <a:alpha val="40000"/>
                    </a:schemeClr>
                  </a:glow>
                </a:effectLst>
              </a:rPr>
              <a:t>wormbemaling</a:t>
            </a:r>
            <a:br>
              <a:rPr lang="nl-NL" sz="1100" b="1" cap="none" spc="50" dirty="0">
                <a:ln w="9525" cmpd="sng">
                  <a:solidFill>
                    <a:schemeClr val="accent1"/>
                  </a:solidFill>
                  <a:prstDash val="solid"/>
                </a:ln>
                <a:solidFill>
                  <a:schemeClr val="bg1"/>
                </a:solidFill>
                <a:effectLst>
                  <a:glow rad="38100">
                    <a:schemeClr val="accent1">
                      <a:alpha val="40000"/>
                    </a:schemeClr>
                  </a:glow>
                </a:effectLst>
              </a:rPr>
            </a:br>
            <a:r>
              <a:rPr lang="nl-NL" sz="1100" b="1" cap="none" spc="50" dirty="0">
                <a:ln w="9525" cmpd="sng">
                  <a:solidFill>
                    <a:schemeClr val="accent1"/>
                  </a:solidFill>
                  <a:prstDash val="solid"/>
                </a:ln>
                <a:solidFill>
                  <a:schemeClr val="bg1"/>
                </a:solidFill>
                <a:effectLst>
                  <a:glow rad="38100">
                    <a:schemeClr val="accent1">
                      <a:alpha val="40000"/>
                    </a:schemeClr>
                  </a:glow>
                </a:effectLst>
              </a:rPr>
              <a:t>nummer 53</a:t>
            </a:r>
            <a:endParaRPr lang="nl-NL" sz="3600" b="1" cap="none" spc="50" dirty="0">
              <a:ln w="9525" cmpd="sng">
                <a:solidFill>
                  <a:schemeClr val="accent1"/>
                </a:solidFill>
                <a:prstDash val="solid"/>
              </a:ln>
              <a:solidFill>
                <a:schemeClr val="bg1"/>
              </a:solidFill>
              <a:effectLst>
                <a:glow rad="38100">
                  <a:schemeClr val="accent1">
                    <a:alpha val="40000"/>
                  </a:schemeClr>
                </a:glow>
              </a:effectLst>
            </a:endParaRPr>
          </a:p>
        </p:txBody>
      </p:sp>
      <p:sp>
        <p:nvSpPr>
          <p:cNvPr id="6" name="Tekstvak 5">
            <a:extLst>
              <a:ext uri="{FF2B5EF4-FFF2-40B4-BE49-F238E27FC236}">
                <a16:creationId xmlns:a16="http://schemas.microsoft.com/office/drawing/2014/main" id="{053F92CD-AE2C-A227-7338-6D9BDD862267}"/>
              </a:ext>
            </a:extLst>
          </p:cNvPr>
          <p:cNvSpPr txBox="1"/>
          <p:nvPr/>
        </p:nvSpPr>
        <p:spPr>
          <a:xfrm>
            <a:off x="154823" y="5932694"/>
            <a:ext cx="6154946" cy="738664"/>
          </a:xfrm>
          <a:prstGeom prst="rect">
            <a:avLst/>
          </a:prstGeom>
          <a:noFill/>
        </p:spPr>
        <p:txBody>
          <a:bodyPr wrap="square">
            <a:spAutoFit/>
          </a:bodyPr>
          <a:lstStyle/>
          <a:p>
            <a:r>
              <a:rPr lang="nl-NL" sz="1200" dirty="0">
                <a:solidFill>
                  <a:srgbClr val="FFFF00"/>
                </a:solidFill>
                <a:hlinkClick r:id="rId4">
                  <a:extLst>
                    <a:ext uri="{A12FA001-AC4F-418D-AE19-62706E023703}">
                      <ahyp:hlinkClr xmlns:ahyp="http://schemas.microsoft.com/office/drawing/2018/hyperlinkcolor" val="tx"/>
                    </a:ext>
                  </a:extLst>
                </a:hlinkClick>
              </a:rPr>
              <a:t>https://upload.wikimedia.org/wikipedia/commons/transcoded/5/50/Tjasker_Veenwouden.webm/Tjasker_Veenwouden.webm.360p.webm</a:t>
            </a:r>
            <a:endParaRPr lang="nl-NL" sz="1200" dirty="0">
              <a:solidFill>
                <a:srgbClr val="FFFF00"/>
              </a:solidFill>
            </a:endParaRPr>
          </a:p>
          <a:p>
            <a:endParaRPr lang="nl-NL" dirty="0"/>
          </a:p>
        </p:txBody>
      </p:sp>
      <p:sp>
        <p:nvSpPr>
          <p:cNvPr id="7" name="Tekstvak 6">
            <a:extLst>
              <a:ext uri="{FF2B5EF4-FFF2-40B4-BE49-F238E27FC236}">
                <a16:creationId xmlns:a16="http://schemas.microsoft.com/office/drawing/2014/main" id="{C4A78661-34E7-CB5C-D682-8DE63306A646}"/>
              </a:ext>
            </a:extLst>
          </p:cNvPr>
          <p:cNvSpPr txBox="1"/>
          <p:nvPr/>
        </p:nvSpPr>
        <p:spPr>
          <a:xfrm>
            <a:off x="6672987" y="5748028"/>
            <a:ext cx="2501660" cy="923330"/>
          </a:xfrm>
          <a:prstGeom prst="rect">
            <a:avLst/>
          </a:prstGeom>
          <a:noFill/>
        </p:spPr>
        <p:txBody>
          <a:bodyPr wrap="square" rtlCol="0">
            <a:spAutoFit/>
          </a:bodyPr>
          <a:lstStyle/>
          <a:p>
            <a:r>
              <a:rPr lang="nl-NL" dirty="0"/>
              <a:t>Klik op de link en laat de </a:t>
            </a:r>
            <a:r>
              <a:rPr lang="nl-NL" dirty="0" err="1"/>
              <a:t>Tjasker</a:t>
            </a:r>
            <a:r>
              <a:rPr lang="nl-NL" dirty="0"/>
              <a:t> draaien!</a:t>
            </a:r>
          </a:p>
        </p:txBody>
      </p:sp>
      <p:pic>
        <p:nvPicPr>
          <p:cNvPr id="5" name="Picture 4" descr="De bronafbeelding bekijken">
            <a:extLst>
              <a:ext uri="{FF2B5EF4-FFF2-40B4-BE49-F238E27FC236}">
                <a16:creationId xmlns:a16="http://schemas.microsoft.com/office/drawing/2014/main" id="{AC729205-20E2-991F-26B7-FDBF25A456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7405"/>
            <a:ext cx="807156" cy="838200"/>
          </a:xfrm>
          <a:prstGeom prst="rect">
            <a:avLst/>
          </a:prstGeom>
          <a:noFill/>
          <a:extLst>
            <a:ext uri="{909E8E84-426E-40DD-AFC4-6F175D3DCCD1}">
              <a14:hiddenFill xmlns:a14="http://schemas.microsoft.com/office/drawing/2010/main">
                <a:solidFill>
                  <a:srgbClr val="FFFFFF"/>
                </a:solidFill>
              </a14:hiddenFill>
            </a:ext>
          </a:extLst>
        </p:spPr>
      </p:pic>
      <p:sp>
        <p:nvSpPr>
          <p:cNvPr id="8" name="Tekstvak 7">
            <a:extLst>
              <a:ext uri="{FF2B5EF4-FFF2-40B4-BE49-F238E27FC236}">
                <a16:creationId xmlns:a16="http://schemas.microsoft.com/office/drawing/2014/main" id="{60084DF0-CB96-B9EC-0291-2ABB849F452B}"/>
              </a:ext>
            </a:extLst>
          </p:cNvPr>
          <p:cNvSpPr txBox="1"/>
          <p:nvPr/>
        </p:nvSpPr>
        <p:spPr>
          <a:xfrm>
            <a:off x="880533" y="353205"/>
            <a:ext cx="2971800" cy="523220"/>
          </a:xfrm>
          <a:prstGeom prst="rect">
            <a:avLst/>
          </a:prstGeom>
          <a:noFill/>
        </p:spPr>
        <p:txBody>
          <a:bodyPr wrap="square" rtlCol="0">
            <a:spAutoFit/>
          </a:bodyPr>
          <a:lstStyle/>
          <a:p>
            <a:r>
              <a:rPr lang="nl-NL" sz="1400" b="1" dirty="0">
                <a:solidFill>
                  <a:schemeClr val="bg1"/>
                </a:solidFill>
              </a:rPr>
              <a:t>Ik fiets vanaf de boerderij naar de TJASKER</a:t>
            </a:r>
          </a:p>
        </p:txBody>
      </p:sp>
      <p:pic>
        <p:nvPicPr>
          <p:cNvPr id="9" name="Picture 2" descr="Tekening Boktjasker">
            <a:extLst>
              <a:ext uri="{FF2B5EF4-FFF2-40B4-BE49-F238E27FC236}">
                <a16:creationId xmlns:a16="http://schemas.microsoft.com/office/drawing/2014/main" id="{92A2C889-35A6-0AE4-082F-407F543124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10600" y="4268267"/>
            <a:ext cx="3495016" cy="2478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7341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De bronafbeelding bekijken">
            <a:extLst>
              <a:ext uri="{FF2B5EF4-FFF2-40B4-BE49-F238E27FC236}">
                <a16:creationId xmlns:a16="http://schemas.microsoft.com/office/drawing/2014/main" id="{11258CAE-0167-53B1-5E25-8A01D985CD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9716" y="0"/>
            <a:ext cx="7032284" cy="469053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e bronafbeelding bekijken">
            <a:extLst>
              <a:ext uri="{FF2B5EF4-FFF2-40B4-BE49-F238E27FC236}">
                <a16:creationId xmlns:a16="http://schemas.microsoft.com/office/drawing/2014/main" id="{AEBBD8AC-B6CA-40CC-9A57-CE33D6AE47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5966315" cy="4690533"/>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46F64D05-0F19-5168-2E33-5222F356FFF9}"/>
              </a:ext>
            </a:extLst>
          </p:cNvPr>
          <p:cNvSpPr txBox="1"/>
          <p:nvPr/>
        </p:nvSpPr>
        <p:spPr>
          <a:xfrm>
            <a:off x="67733" y="4893733"/>
            <a:ext cx="11904134" cy="923330"/>
          </a:xfrm>
          <a:prstGeom prst="rect">
            <a:avLst/>
          </a:prstGeom>
          <a:noFill/>
        </p:spPr>
        <p:txBody>
          <a:bodyPr wrap="square" rtlCol="0">
            <a:spAutoFit/>
          </a:bodyPr>
          <a:lstStyle/>
          <a:p>
            <a:r>
              <a:rPr lang="nl-NL" dirty="0"/>
              <a:t>Als je door Friesland fietst zie je veel koeien in de wei. Kom je er dichterbij, dan zie ook vaak veel vliegen.</a:t>
            </a:r>
            <a:br>
              <a:rPr lang="nl-NL" dirty="0"/>
            </a:br>
            <a:r>
              <a:rPr lang="nl-NL" dirty="0"/>
              <a:t>JAKKES, die vliegen zitten op de stront van de koe! Wat doen ze daar? Eten ze het op? JAKKES!! </a:t>
            </a:r>
            <a:br>
              <a:rPr lang="nl-NL" dirty="0"/>
            </a:br>
            <a:r>
              <a:rPr lang="nl-NL" dirty="0"/>
              <a:t>                                                                                Klik op de link.</a:t>
            </a:r>
          </a:p>
        </p:txBody>
      </p:sp>
      <p:sp>
        <p:nvSpPr>
          <p:cNvPr id="5" name="Tekstvak 4">
            <a:extLst>
              <a:ext uri="{FF2B5EF4-FFF2-40B4-BE49-F238E27FC236}">
                <a16:creationId xmlns:a16="http://schemas.microsoft.com/office/drawing/2014/main" id="{198ECB25-7FE6-2735-4422-87D11897626D}"/>
              </a:ext>
            </a:extLst>
          </p:cNvPr>
          <p:cNvSpPr txBox="1"/>
          <p:nvPr/>
        </p:nvSpPr>
        <p:spPr>
          <a:xfrm>
            <a:off x="2133600" y="5935596"/>
            <a:ext cx="9838267" cy="369332"/>
          </a:xfrm>
          <a:prstGeom prst="rect">
            <a:avLst/>
          </a:prstGeom>
          <a:noFill/>
        </p:spPr>
        <p:txBody>
          <a:bodyPr wrap="square">
            <a:spAutoFit/>
          </a:bodyPr>
          <a:lstStyle/>
          <a:p>
            <a:r>
              <a:rPr lang="nl-NL" dirty="0">
                <a:solidFill>
                  <a:srgbClr val="FFFF00"/>
                </a:solidFill>
                <a:hlinkClick r:id="rId4">
                  <a:extLst>
                    <a:ext uri="{A12FA001-AC4F-418D-AE19-62706E023703}">
                      <ahyp:hlinkClr xmlns:ahyp="http://schemas.microsoft.com/office/drawing/2018/hyperlinkcolor" val="tx"/>
                    </a:ext>
                  </a:extLst>
                </a:hlinkClick>
              </a:rPr>
              <a:t>Wat doet een strontvlieg op een hoop stront? | Willem Wever (kro-ncrv.nl)</a:t>
            </a:r>
            <a:endParaRPr lang="nl-NL" dirty="0">
              <a:solidFill>
                <a:srgbClr val="FFFF00"/>
              </a:solidFill>
            </a:endParaRPr>
          </a:p>
        </p:txBody>
      </p:sp>
      <p:pic>
        <p:nvPicPr>
          <p:cNvPr id="2" name="Picture 4" descr="De bronafbeelding bekijken">
            <a:extLst>
              <a:ext uri="{FF2B5EF4-FFF2-40B4-BE49-F238E27FC236}">
                <a16:creationId xmlns:a16="http://schemas.microsoft.com/office/drawing/2014/main" id="{9A3701D5-7EBF-240E-976E-2B4BA0D47A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7405"/>
            <a:ext cx="807156" cy="838200"/>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BB8923D3-2040-2985-471A-CD1365D5D4CF}"/>
              </a:ext>
            </a:extLst>
          </p:cNvPr>
          <p:cNvSpPr txBox="1"/>
          <p:nvPr/>
        </p:nvSpPr>
        <p:spPr>
          <a:xfrm>
            <a:off x="807156" y="159506"/>
            <a:ext cx="4004733" cy="276999"/>
          </a:xfrm>
          <a:prstGeom prst="rect">
            <a:avLst/>
          </a:prstGeom>
          <a:noFill/>
        </p:spPr>
        <p:txBody>
          <a:bodyPr wrap="square" rtlCol="0">
            <a:spAutoFit/>
          </a:bodyPr>
          <a:lstStyle/>
          <a:p>
            <a:r>
              <a:rPr lang="nl-NL" sz="1200" b="1" dirty="0">
                <a:solidFill>
                  <a:schemeClr val="bg1"/>
                </a:solidFill>
              </a:rPr>
              <a:t>Ik fiets langs de weilanden even in de tijd terug</a:t>
            </a:r>
          </a:p>
        </p:txBody>
      </p:sp>
    </p:spTree>
    <p:extLst>
      <p:ext uri="{BB962C8B-B14F-4D97-AF65-F5344CB8AC3E}">
        <p14:creationId xmlns:p14="http://schemas.microsoft.com/office/powerpoint/2010/main" val="1743723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an een afbeelding zijn van 3 mensen">
            <a:extLst>
              <a:ext uri="{FF2B5EF4-FFF2-40B4-BE49-F238E27FC236}">
                <a16:creationId xmlns:a16="http://schemas.microsoft.com/office/drawing/2014/main" id="{7C90B219-EF8C-4D17-9023-7EBBEFB12F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4881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89CDEC8B-A349-5FA4-6B8E-8A4530E5B350}"/>
              </a:ext>
            </a:extLst>
          </p:cNvPr>
          <p:cNvSpPr txBox="1"/>
          <p:nvPr/>
        </p:nvSpPr>
        <p:spPr>
          <a:xfrm>
            <a:off x="9548813" y="232913"/>
            <a:ext cx="2554047" cy="6247864"/>
          </a:xfrm>
          <a:prstGeom prst="rect">
            <a:avLst/>
          </a:prstGeom>
          <a:noFill/>
        </p:spPr>
        <p:txBody>
          <a:bodyPr wrap="square" rtlCol="0">
            <a:spAutoFit/>
          </a:bodyPr>
          <a:lstStyle/>
          <a:p>
            <a:r>
              <a:rPr lang="nl-NL" sz="1600" b="1" dirty="0">
                <a:solidFill>
                  <a:schemeClr val="bg1"/>
                </a:solidFill>
              </a:rPr>
              <a:t>Als je denkt, dat het boerenleven er zo uit ziet, dan heb je het mis.</a:t>
            </a:r>
            <a:br>
              <a:rPr lang="nl-NL" sz="1600" b="1" dirty="0">
                <a:solidFill>
                  <a:schemeClr val="bg1"/>
                </a:solidFill>
              </a:rPr>
            </a:br>
            <a:br>
              <a:rPr lang="nl-NL" sz="1600" b="1" dirty="0">
                <a:solidFill>
                  <a:schemeClr val="bg1"/>
                </a:solidFill>
              </a:rPr>
            </a:br>
            <a:r>
              <a:rPr lang="nl-NL" sz="1600" b="1" dirty="0">
                <a:solidFill>
                  <a:schemeClr val="bg1"/>
                </a:solidFill>
              </a:rPr>
              <a:t>Dit is een beeld van vroeger, 75 jaar geleden.</a:t>
            </a:r>
            <a:br>
              <a:rPr lang="nl-NL" sz="1600" b="1" dirty="0">
                <a:solidFill>
                  <a:schemeClr val="bg1"/>
                </a:solidFill>
              </a:rPr>
            </a:br>
            <a:r>
              <a:rPr lang="nl-NL" sz="1600" b="1" dirty="0">
                <a:solidFill>
                  <a:schemeClr val="bg1"/>
                </a:solidFill>
              </a:rPr>
              <a:t>Mooi om te zien, maar het boerenleven is in Nederland drastisch</a:t>
            </a:r>
            <a:br>
              <a:rPr lang="nl-NL" sz="1600" b="1" dirty="0">
                <a:solidFill>
                  <a:schemeClr val="bg1"/>
                </a:solidFill>
              </a:rPr>
            </a:br>
            <a:r>
              <a:rPr lang="nl-NL" sz="1600" b="1" dirty="0">
                <a:solidFill>
                  <a:schemeClr val="bg1"/>
                </a:solidFill>
              </a:rPr>
              <a:t>veranderd.</a:t>
            </a:r>
            <a:br>
              <a:rPr lang="nl-NL" sz="1600" b="1" dirty="0">
                <a:solidFill>
                  <a:schemeClr val="bg1"/>
                </a:solidFill>
              </a:rPr>
            </a:br>
            <a:br>
              <a:rPr lang="nl-NL" sz="1600" b="1" dirty="0">
                <a:solidFill>
                  <a:schemeClr val="bg1"/>
                </a:solidFill>
              </a:rPr>
            </a:br>
            <a:r>
              <a:rPr lang="nl-NL" sz="1600" b="1" dirty="0">
                <a:solidFill>
                  <a:schemeClr val="bg1"/>
                </a:solidFill>
              </a:rPr>
              <a:t>Er zijn zoveel nieuwe regels gekomen en er is een stikstofprobleem, waardoor veel mensen die een boerderij hebben niet meer weten wat er de komende jaren gaat gebeuren.</a:t>
            </a:r>
            <a:br>
              <a:rPr lang="nl-NL" sz="1600" b="1" dirty="0">
                <a:solidFill>
                  <a:schemeClr val="bg1"/>
                </a:solidFill>
              </a:rPr>
            </a:br>
            <a:r>
              <a:rPr lang="nl-NL" sz="1600" b="1" dirty="0">
                <a:solidFill>
                  <a:schemeClr val="bg1"/>
                </a:solidFill>
              </a:rPr>
              <a:t>De plaat laat een boerderij in Groningen/grens Friesland zien.</a:t>
            </a:r>
          </a:p>
        </p:txBody>
      </p:sp>
      <p:pic>
        <p:nvPicPr>
          <p:cNvPr id="3" name="Picture 4" descr="De bronafbeelding bekijken">
            <a:extLst>
              <a:ext uri="{FF2B5EF4-FFF2-40B4-BE49-F238E27FC236}">
                <a16:creationId xmlns:a16="http://schemas.microsoft.com/office/drawing/2014/main" id="{89CEC60D-01BC-341A-6466-C7742AF083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405"/>
            <a:ext cx="807156" cy="838200"/>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F1041C9E-6425-F3E9-D6E7-1E094351FA79}"/>
              </a:ext>
            </a:extLst>
          </p:cNvPr>
          <p:cNvSpPr txBox="1"/>
          <p:nvPr/>
        </p:nvSpPr>
        <p:spPr>
          <a:xfrm>
            <a:off x="866423" y="593995"/>
            <a:ext cx="3273777" cy="261610"/>
          </a:xfrm>
          <a:prstGeom prst="rect">
            <a:avLst/>
          </a:prstGeom>
          <a:noFill/>
        </p:spPr>
        <p:txBody>
          <a:bodyPr wrap="square" rtlCol="0">
            <a:spAutoFit/>
          </a:bodyPr>
          <a:lstStyle/>
          <a:p>
            <a:r>
              <a:rPr lang="nl-NL" sz="1100" b="1" dirty="0">
                <a:solidFill>
                  <a:schemeClr val="bg1"/>
                </a:solidFill>
              </a:rPr>
              <a:t>Ik fiets terug naar </a:t>
            </a:r>
            <a:r>
              <a:rPr lang="nl-NL" sz="1100" b="1" dirty="0" err="1">
                <a:solidFill>
                  <a:schemeClr val="bg1"/>
                </a:solidFill>
              </a:rPr>
              <a:t>Ljouwert</a:t>
            </a:r>
            <a:r>
              <a:rPr lang="nl-NL" sz="1100" b="1" dirty="0">
                <a:solidFill>
                  <a:schemeClr val="bg1"/>
                </a:solidFill>
              </a:rPr>
              <a:t> - Leeuwarden</a:t>
            </a:r>
          </a:p>
        </p:txBody>
      </p:sp>
    </p:spTree>
    <p:extLst>
      <p:ext uri="{BB962C8B-B14F-4D97-AF65-F5344CB8AC3E}">
        <p14:creationId xmlns:p14="http://schemas.microsoft.com/office/powerpoint/2010/main" val="5612929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71E54F68-EFD9-FBE7-0D1C-CF4D5B9BFC28}"/>
              </a:ext>
            </a:extLst>
          </p:cNvPr>
          <p:cNvSpPr txBox="1"/>
          <p:nvPr/>
        </p:nvSpPr>
        <p:spPr>
          <a:xfrm>
            <a:off x="127000" y="5511800"/>
            <a:ext cx="8586846" cy="1200329"/>
          </a:xfrm>
          <a:prstGeom prst="rect">
            <a:avLst/>
          </a:prstGeom>
          <a:noFill/>
        </p:spPr>
        <p:txBody>
          <a:bodyPr wrap="square" rtlCol="0">
            <a:spAutoFit/>
          </a:bodyPr>
          <a:lstStyle/>
          <a:p>
            <a:r>
              <a:rPr lang="nl-NL" dirty="0"/>
              <a:t>Als je het over Friesland hebt, denk je vaak het eerst aan de beroemde</a:t>
            </a:r>
            <a:br>
              <a:rPr lang="nl-NL" dirty="0"/>
            </a:br>
            <a:r>
              <a:rPr lang="nl-NL" dirty="0"/>
              <a:t>ELFSTEDENTOCHT. Natuurlijk, maar er is veel meer dan deze tocht.</a:t>
            </a:r>
            <a:br>
              <a:rPr lang="nl-NL" dirty="0"/>
            </a:br>
            <a:r>
              <a:rPr lang="nl-NL" dirty="0"/>
              <a:t>We vergeten de tocht niet, maar gaan dus ook naar hele andere</a:t>
            </a:r>
            <a:br>
              <a:rPr lang="nl-NL" dirty="0"/>
            </a:br>
            <a:r>
              <a:rPr lang="nl-NL" dirty="0"/>
              <a:t>dingen die deze provincie zo leuk maken om door te fietsen.</a:t>
            </a:r>
          </a:p>
        </p:txBody>
      </p:sp>
      <p:sp>
        <p:nvSpPr>
          <p:cNvPr id="3" name="Tekstvak 2">
            <a:extLst>
              <a:ext uri="{FF2B5EF4-FFF2-40B4-BE49-F238E27FC236}">
                <a16:creationId xmlns:a16="http://schemas.microsoft.com/office/drawing/2014/main" id="{2EB910D7-37AF-567A-CD01-7EA7BA7EF8F0}"/>
              </a:ext>
            </a:extLst>
          </p:cNvPr>
          <p:cNvSpPr txBox="1"/>
          <p:nvPr/>
        </p:nvSpPr>
        <p:spPr>
          <a:xfrm>
            <a:off x="9042399" y="289679"/>
            <a:ext cx="3031067" cy="3139321"/>
          </a:xfrm>
          <a:prstGeom prst="rect">
            <a:avLst/>
          </a:prstGeom>
          <a:noFill/>
        </p:spPr>
        <p:txBody>
          <a:bodyPr wrap="square" rtlCol="0">
            <a:spAutoFit/>
          </a:bodyPr>
          <a:lstStyle/>
          <a:p>
            <a:r>
              <a:rPr lang="nl-NL" b="1" dirty="0"/>
              <a:t>We zetten onze fietstocht weer voort vanaf Leeuwarden of LJOUWERT in de officiële Friese taal</a:t>
            </a:r>
            <a:br>
              <a:rPr lang="nl-NL" b="1" dirty="0"/>
            </a:br>
            <a:br>
              <a:rPr lang="nl-NL" b="1" dirty="0"/>
            </a:br>
            <a:r>
              <a:rPr lang="nl-NL" b="1" dirty="0"/>
              <a:t>De Friese taal is de tweede officiële taal die in Nederland wordt gesproken en waar je ook les in krijgt op de scholen.</a:t>
            </a:r>
          </a:p>
        </p:txBody>
      </p:sp>
      <p:pic>
        <p:nvPicPr>
          <p:cNvPr id="4" name="Picture 2" descr="De bronafbeelding bekijken">
            <a:extLst>
              <a:ext uri="{FF2B5EF4-FFF2-40B4-BE49-F238E27FC236}">
                <a16:creationId xmlns:a16="http://schemas.microsoft.com/office/drawing/2014/main" id="{8FE5D33A-1A20-DFF9-EF03-7CB432E9BC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713846" cy="535093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De bronafbeelding bekijken">
            <a:extLst>
              <a:ext uri="{FF2B5EF4-FFF2-40B4-BE49-F238E27FC236}">
                <a16:creationId xmlns:a16="http://schemas.microsoft.com/office/drawing/2014/main" id="{F6C3AC19-DCC3-30A0-6029-C6BF9C17C4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5405"/>
            <a:ext cx="807156" cy="838200"/>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EC3257B0-8520-1065-078B-FA0D383E4A10}"/>
              </a:ext>
            </a:extLst>
          </p:cNvPr>
          <p:cNvSpPr txBox="1"/>
          <p:nvPr/>
        </p:nvSpPr>
        <p:spPr>
          <a:xfrm>
            <a:off x="807156" y="719667"/>
            <a:ext cx="4281311" cy="430887"/>
          </a:xfrm>
          <a:prstGeom prst="rect">
            <a:avLst/>
          </a:prstGeom>
          <a:noFill/>
        </p:spPr>
        <p:txBody>
          <a:bodyPr wrap="square" rtlCol="0">
            <a:spAutoFit/>
          </a:bodyPr>
          <a:lstStyle/>
          <a:p>
            <a:r>
              <a:rPr lang="nl-NL" sz="1100" b="1" dirty="0">
                <a:solidFill>
                  <a:schemeClr val="bg1"/>
                </a:solidFill>
              </a:rPr>
              <a:t>Veel mensen fietsen de </a:t>
            </a:r>
            <a:r>
              <a:rPr lang="nl-NL" sz="1100" b="1" dirty="0" err="1">
                <a:solidFill>
                  <a:schemeClr val="bg1"/>
                </a:solidFill>
              </a:rPr>
              <a:t>Efstedentocht</a:t>
            </a:r>
            <a:r>
              <a:rPr lang="nl-NL" sz="1100" b="1" dirty="0">
                <a:solidFill>
                  <a:schemeClr val="bg1"/>
                </a:solidFill>
              </a:rPr>
              <a:t>. </a:t>
            </a:r>
            <a:br>
              <a:rPr lang="nl-NL" sz="1100" b="1" dirty="0">
                <a:solidFill>
                  <a:schemeClr val="bg1"/>
                </a:solidFill>
              </a:rPr>
            </a:br>
            <a:r>
              <a:rPr lang="nl-NL" sz="1100" b="1" dirty="0">
                <a:solidFill>
                  <a:schemeClr val="bg1"/>
                </a:solidFill>
              </a:rPr>
              <a:t>Ik niet, hoewel ik sommige plaatsen wel aandoe</a:t>
            </a:r>
          </a:p>
        </p:txBody>
      </p:sp>
    </p:spTree>
    <p:extLst>
      <p:ext uri="{BB962C8B-B14F-4D97-AF65-F5344CB8AC3E}">
        <p14:creationId xmlns:p14="http://schemas.microsoft.com/office/powerpoint/2010/main" val="1971996469"/>
      </p:ext>
    </p:extLst>
  </p:cSld>
  <p:clrMapOvr>
    <a:masterClrMapping/>
  </p:clrMapOvr>
</p:sld>
</file>

<file path=ppt/theme/theme1.xml><?xml version="1.0" encoding="utf-8"?>
<a:theme xmlns:a="http://schemas.openxmlformats.org/drawingml/2006/main" name="Segment">
  <a:themeElements>
    <a:clrScheme name="Segment">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egment">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egment">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4084</TotalTime>
  <Words>2974</Words>
  <Application>Microsoft Office PowerPoint</Application>
  <PresentationFormat>Breedbeeld</PresentationFormat>
  <Paragraphs>153</Paragraphs>
  <Slides>28</Slides>
  <Notes>0</Notes>
  <HiddenSlides>0</HiddenSlides>
  <MMClips>0</MMClips>
  <ScaleCrop>false</ScaleCrop>
  <HeadingPairs>
    <vt:vector size="8" baseType="variant">
      <vt:variant>
        <vt:lpstr>Gebruikte lettertypen</vt:lpstr>
      </vt:variant>
      <vt:variant>
        <vt:i4>4</vt:i4>
      </vt:variant>
      <vt:variant>
        <vt:lpstr>Thema</vt:lpstr>
      </vt:variant>
      <vt:variant>
        <vt:i4>1</vt:i4>
      </vt:variant>
      <vt:variant>
        <vt:lpstr>Ingesloten OLE-bronprogramma's</vt:lpstr>
      </vt:variant>
      <vt:variant>
        <vt:i4>1</vt:i4>
      </vt:variant>
      <vt:variant>
        <vt:lpstr>Diatitels</vt:lpstr>
      </vt:variant>
      <vt:variant>
        <vt:i4>28</vt:i4>
      </vt:variant>
    </vt:vector>
  </HeadingPairs>
  <TitlesOfParts>
    <vt:vector size="34" baseType="lpstr">
      <vt:lpstr>Brown</vt:lpstr>
      <vt:lpstr>Century Gothic</vt:lpstr>
      <vt:lpstr>PT Serif</vt:lpstr>
      <vt:lpstr>Wingdings 3</vt:lpstr>
      <vt:lpstr>Segment</vt:lpstr>
      <vt:lpstr>Bitmap Image</vt:lpstr>
      <vt:lpstr>Fietsend door steden EN DORPEN in Friesland</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Nu we het toch over namen hebben……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Fietsend door elf steden in Friesland</dc:title>
  <dc:creator>De</dc:creator>
  <cp:lastModifiedBy>De</cp:lastModifiedBy>
  <cp:revision>130</cp:revision>
  <dcterms:created xsi:type="dcterms:W3CDTF">2022-09-19T12:57:37Z</dcterms:created>
  <dcterms:modified xsi:type="dcterms:W3CDTF">2022-10-24T19:34:26Z</dcterms:modified>
</cp:coreProperties>
</file>