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98" r:id="rId2"/>
    <p:sldId id="287" r:id="rId3"/>
    <p:sldId id="290" r:id="rId4"/>
    <p:sldId id="291" r:id="rId5"/>
    <p:sldId id="295" r:id="rId6"/>
    <p:sldId id="292" r:id="rId7"/>
    <p:sldId id="296" r:id="rId8"/>
    <p:sldId id="293" r:id="rId9"/>
    <p:sldId id="294" r:id="rId10"/>
    <p:sldId id="284" r:id="rId11"/>
    <p:sldId id="285" r:id="rId12"/>
    <p:sldId id="275" r:id="rId13"/>
    <p:sldId id="286" r:id="rId14"/>
    <p:sldId id="297" r:id="rId15"/>
    <p:sldId id="260" r:id="rId16"/>
    <p:sldId id="259" r:id="rId17"/>
    <p:sldId id="261" r:id="rId18"/>
    <p:sldId id="262" r:id="rId19"/>
    <p:sldId id="263" r:id="rId20"/>
    <p:sldId id="271" r:id="rId21"/>
    <p:sldId id="277" r:id="rId22"/>
    <p:sldId id="278" r:id="rId23"/>
    <p:sldId id="273" r:id="rId24"/>
    <p:sldId id="276" r:id="rId25"/>
    <p:sldId id="280" r:id="rId26"/>
    <p:sldId id="281" r:id="rId27"/>
    <p:sldId id="282" r:id="rId28"/>
    <p:sldId id="279" r:id="rId29"/>
    <p:sldId id="283" r:id="rId30"/>
    <p:sldId id="299" r:id="rId3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 initials="D" lastIdx="2" clrIdx="0">
    <p:extLst>
      <p:ext uri="{19B8F6BF-5375-455C-9EA6-DF929625EA0E}">
        <p15:presenceInfo xmlns:p15="http://schemas.microsoft.com/office/powerpoint/2012/main" userId="3918f2185d3f49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7" d="100"/>
          <a:sy n="107" d="100"/>
        </p:scale>
        <p:origin x="69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56CB994C-4026-4C5F-9D4B-D656C003D0BC}" type="datetimeFigureOut">
              <a:rPr lang="nl-NL" smtClean="0"/>
              <a:t>26-4-2023</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FABCF1BF-6C70-4DAE-8FAC-C095B37E5BD9}" type="slidenum">
              <a:rPr lang="nl-NL" smtClean="0"/>
              <a:t>‹nr.›</a:t>
            </a:fld>
            <a:endParaRPr lang="nl-NL"/>
          </a:p>
        </p:txBody>
      </p:sp>
    </p:spTree>
    <p:extLst>
      <p:ext uri="{BB962C8B-B14F-4D97-AF65-F5344CB8AC3E}">
        <p14:creationId xmlns:p14="http://schemas.microsoft.com/office/powerpoint/2010/main" val="2456728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C00373BF-DAD2-46E4-A161-3418A9D09F37}" type="datetimeFigureOut">
              <a:rPr lang="nl-NL" smtClean="0"/>
              <a:t>26-4-2023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F805E64-7C0B-454A-B2D7-C11727E6466D}" type="slidenum">
              <a:rPr lang="nl-NL" smtClean="0"/>
              <a:t>‹nr.›</a:t>
            </a:fld>
            <a:endParaRPr lang="nl-NL"/>
          </a:p>
        </p:txBody>
      </p:sp>
    </p:spTree>
    <p:extLst>
      <p:ext uri="{BB962C8B-B14F-4D97-AF65-F5344CB8AC3E}">
        <p14:creationId xmlns:p14="http://schemas.microsoft.com/office/powerpoint/2010/main" val="1753801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00373BF-DAD2-46E4-A161-3418A9D09F37}" type="datetimeFigureOut">
              <a:rPr lang="nl-NL" smtClean="0"/>
              <a:t>26-4-2023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F805E64-7C0B-454A-B2D7-C11727E6466D}" type="slidenum">
              <a:rPr lang="nl-NL" smtClean="0"/>
              <a:t>‹nr.›</a:t>
            </a:fld>
            <a:endParaRPr lang="nl-NL"/>
          </a:p>
        </p:txBody>
      </p:sp>
    </p:spTree>
    <p:extLst>
      <p:ext uri="{BB962C8B-B14F-4D97-AF65-F5344CB8AC3E}">
        <p14:creationId xmlns:p14="http://schemas.microsoft.com/office/powerpoint/2010/main" val="373471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00373BF-DAD2-46E4-A161-3418A9D09F37}" type="datetimeFigureOut">
              <a:rPr lang="nl-NL" smtClean="0"/>
              <a:t>26-4-2023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F805E64-7C0B-454A-B2D7-C11727E6466D}" type="slidenum">
              <a:rPr lang="nl-NL" smtClean="0"/>
              <a:t>‹nr.›</a:t>
            </a:fld>
            <a:endParaRPr lang="nl-NL"/>
          </a:p>
        </p:txBody>
      </p:sp>
    </p:spTree>
    <p:extLst>
      <p:ext uri="{BB962C8B-B14F-4D97-AF65-F5344CB8AC3E}">
        <p14:creationId xmlns:p14="http://schemas.microsoft.com/office/powerpoint/2010/main" val="2255605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00373BF-DAD2-46E4-A161-3418A9D09F37}" type="datetimeFigureOut">
              <a:rPr lang="nl-NL" smtClean="0"/>
              <a:t>26-4-2023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F805E64-7C0B-454A-B2D7-C11727E6466D}" type="slidenum">
              <a:rPr lang="nl-NL" smtClean="0"/>
              <a:t>‹nr.›</a:t>
            </a:fld>
            <a:endParaRPr lang="nl-NL"/>
          </a:p>
        </p:txBody>
      </p:sp>
    </p:spTree>
    <p:extLst>
      <p:ext uri="{BB962C8B-B14F-4D97-AF65-F5344CB8AC3E}">
        <p14:creationId xmlns:p14="http://schemas.microsoft.com/office/powerpoint/2010/main" val="805302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00373BF-DAD2-46E4-A161-3418A9D09F37}" type="datetimeFigureOut">
              <a:rPr lang="nl-NL" smtClean="0"/>
              <a:t>26-4-2023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F805E64-7C0B-454A-B2D7-C11727E6466D}" type="slidenum">
              <a:rPr lang="nl-NL" smtClean="0"/>
              <a:t>‹nr.›</a:t>
            </a:fld>
            <a:endParaRPr lang="nl-NL"/>
          </a:p>
        </p:txBody>
      </p:sp>
    </p:spTree>
    <p:extLst>
      <p:ext uri="{BB962C8B-B14F-4D97-AF65-F5344CB8AC3E}">
        <p14:creationId xmlns:p14="http://schemas.microsoft.com/office/powerpoint/2010/main" val="1916546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00373BF-DAD2-46E4-A161-3418A9D09F37}" type="datetimeFigureOut">
              <a:rPr lang="nl-NL" smtClean="0"/>
              <a:t>26-4-2023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F805E64-7C0B-454A-B2D7-C11727E6466D}" type="slidenum">
              <a:rPr lang="nl-NL" smtClean="0"/>
              <a:t>‹nr.›</a:t>
            </a:fld>
            <a:endParaRPr lang="nl-NL"/>
          </a:p>
        </p:txBody>
      </p:sp>
    </p:spTree>
    <p:extLst>
      <p:ext uri="{BB962C8B-B14F-4D97-AF65-F5344CB8AC3E}">
        <p14:creationId xmlns:p14="http://schemas.microsoft.com/office/powerpoint/2010/main" val="479143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C00373BF-DAD2-46E4-A161-3418A9D09F37}" type="datetimeFigureOut">
              <a:rPr lang="nl-NL" smtClean="0"/>
              <a:t>26-4-2023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F805E64-7C0B-454A-B2D7-C11727E6466D}" type="slidenum">
              <a:rPr lang="nl-NL" smtClean="0"/>
              <a:t>‹nr.›</a:t>
            </a:fld>
            <a:endParaRPr lang="nl-NL"/>
          </a:p>
        </p:txBody>
      </p:sp>
    </p:spTree>
    <p:extLst>
      <p:ext uri="{BB962C8B-B14F-4D97-AF65-F5344CB8AC3E}">
        <p14:creationId xmlns:p14="http://schemas.microsoft.com/office/powerpoint/2010/main" val="806298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C00373BF-DAD2-46E4-A161-3418A9D09F37}" type="datetimeFigureOut">
              <a:rPr lang="nl-NL" smtClean="0"/>
              <a:t>26-4-2023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F805E64-7C0B-454A-B2D7-C11727E6466D}" type="slidenum">
              <a:rPr lang="nl-NL" smtClean="0"/>
              <a:t>‹nr.›</a:t>
            </a:fld>
            <a:endParaRPr lang="nl-NL"/>
          </a:p>
        </p:txBody>
      </p:sp>
    </p:spTree>
    <p:extLst>
      <p:ext uri="{BB962C8B-B14F-4D97-AF65-F5344CB8AC3E}">
        <p14:creationId xmlns:p14="http://schemas.microsoft.com/office/powerpoint/2010/main" val="1007182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0373BF-DAD2-46E4-A161-3418A9D09F37}" type="datetimeFigureOut">
              <a:rPr lang="nl-NL" smtClean="0"/>
              <a:t>26-4-2023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F805E64-7C0B-454A-B2D7-C11727E6466D}" type="slidenum">
              <a:rPr lang="nl-NL" smtClean="0"/>
              <a:t>‹nr.›</a:t>
            </a:fld>
            <a:endParaRPr lang="nl-NL"/>
          </a:p>
        </p:txBody>
      </p:sp>
    </p:spTree>
    <p:extLst>
      <p:ext uri="{BB962C8B-B14F-4D97-AF65-F5344CB8AC3E}">
        <p14:creationId xmlns:p14="http://schemas.microsoft.com/office/powerpoint/2010/main" val="34700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00373BF-DAD2-46E4-A161-3418A9D09F37}" type="datetimeFigureOut">
              <a:rPr lang="nl-NL" smtClean="0"/>
              <a:t>26-4-2023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F805E64-7C0B-454A-B2D7-C11727E6466D}" type="slidenum">
              <a:rPr lang="nl-NL" smtClean="0"/>
              <a:t>‹nr.›</a:t>
            </a:fld>
            <a:endParaRPr lang="nl-NL"/>
          </a:p>
        </p:txBody>
      </p:sp>
    </p:spTree>
    <p:extLst>
      <p:ext uri="{BB962C8B-B14F-4D97-AF65-F5344CB8AC3E}">
        <p14:creationId xmlns:p14="http://schemas.microsoft.com/office/powerpoint/2010/main" val="944256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00373BF-DAD2-46E4-A161-3418A9D09F37}" type="datetimeFigureOut">
              <a:rPr lang="nl-NL" smtClean="0"/>
              <a:t>26-4-2023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F805E64-7C0B-454A-B2D7-C11727E6466D}" type="slidenum">
              <a:rPr lang="nl-NL" smtClean="0"/>
              <a:t>‹nr.›</a:t>
            </a:fld>
            <a:endParaRPr lang="nl-NL"/>
          </a:p>
        </p:txBody>
      </p:sp>
    </p:spTree>
    <p:extLst>
      <p:ext uri="{BB962C8B-B14F-4D97-AF65-F5344CB8AC3E}">
        <p14:creationId xmlns:p14="http://schemas.microsoft.com/office/powerpoint/2010/main" val="220067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0373BF-DAD2-46E4-A161-3418A9D09F37}" type="datetimeFigureOut">
              <a:rPr lang="nl-NL" smtClean="0"/>
              <a:t>26-4-2023</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05E64-7C0B-454A-B2D7-C11727E6466D}" type="slidenum">
              <a:rPr lang="nl-NL" smtClean="0"/>
              <a:t>‹nr.›</a:t>
            </a:fld>
            <a:endParaRPr lang="nl-NL"/>
          </a:p>
        </p:txBody>
      </p:sp>
    </p:spTree>
    <p:extLst>
      <p:ext uri="{BB962C8B-B14F-4D97-AF65-F5344CB8AC3E}">
        <p14:creationId xmlns:p14="http://schemas.microsoft.com/office/powerpoint/2010/main" val="28204260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hyperlink" Target="https://www.haarlemmermeermuseum.nl/watergroet-aan-waterwolf" TargetMode="Externa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hyperlink" Target="https://www.fietsen123.nl/fietsroutes/nederland/noord-holland/grootschermer/molens-polders-en-koeien-hollands-landschap" TargetMode="External"/><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29.wmf"/><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oleObject" Target="../embeddings/oleObject3.bin"/><Relationship Id="rId17" Type="http://schemas.openxmlformats.org/officeDocument/2006/relationships/image" Target="../media/image31.wmf"/><Relationship Id="rId2" Type="http://schemas.openxmlformats.org/officeDocument/2006/relationships/image" Target="../media/image21.png"/><Relationship Id="rId16"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28.wmf"/><Relationship Id="rId5" Type="http://schemas.openxmlformats.org/officeDocument/2006/relationships/image" Target="../media/image24.jpeg"/><Relationship Id="rId15" Type="http://schemas.openxmlformats.org/officeDocument/2006/relationships/image" Target="../media/image30.wmf"/><Relationship Id="rId10" Type="http://schemas.openxmlformats.org/officeDocument/2006/relationships/oleObject" Target="../embeddings/oleObject2.bin"/><Relationship Id="rId4" Type="http://schemas.openxmlformats.org/officeDocument/2006/relationships/image" Target="../media/image23.jpeg"/><Relationship Id="rId9" Type="http://schemas.openxmlformats.org/officeDocument/2006/relationships/image" Target="../media/image27.wmf"/><Relationship Id="rId1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hyperlink" Target="https://www.bing.com/images/search?q=Kleurplaten+Molen&amp;form=IARSLK&amp;first=1&amp;tsc=ImageHoverTitle" TargetMode="External"/><Relationship Id="rId7" Type="http://schemas.openxmlformats.org/officeDocument/2006/relationships/hyperlink" Target="https://www.youtube.com/watch?v=yErQc590PR8&amp;list=RDCMUCkjYyFW_gMZgFFSU3U5p_Cw&amp;index=32" TargetMode="Externa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hyperlink" Target="https://www.youtube.com/watch?v=fEVHVMB0zfA&amp;list=RDCMUCkjYyFW_gMZgFFSU3U5p_Cw&amp;index=24" TargetMode="External"/><Relationship Id="rId5" Type="http://schemas.openxmlformats.org/officeDocument/2006/relationships/hyperlink" Target="https://www.youtube.com/watch?v=jHpC7EsPuOc&amp;list=RDCMUCkjYyFW_gMZgFFSU3U5p_Cw&amp;index=2" TargetMode="External"/><Relationship Id="rId4" Type="http://schemas.openxmlformats.org/officeDocument/2006/relationships/hyperlink" Target="https://www.youtube.com/watch?v=wcyJfOte5p8"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42.wmf"/><Relationship Id="rId2" Type="http://schemas.openxmlformats.org/officeDocument/2006/relationships/hyperlink" Target="https://www.thinglink.com/scene/789424761494044673" TargetMode="External"/><Relationship Id="rId1" Type="http://schemas.openxmlformats.org/officeDocument/2006/relationships/slideLayout" Target="../slideLayouts/slideLayout7.xml"/><Relationship Id="rId6" Type="http://schemas.openxmlformats.org/officeDocument/2006/relationships/oleObject" Target="../embeddings/oleObject6.bin"/><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Gcoe8LH5X20&amp;list=PLktJ3DM8TXq6s4rhSxAHSeGqUhg8PITzJ" TargetMode="External"/><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watch?v=Z3JGRDrpZZc&amp;t=3s" TargetMode="External"/><Relationship Id="rId3" Type="http://schemas.openxmlformats.org/officeDocument/2006/relationships/image" Target="../media/image45.wmf"/><Relationship Id="rId7" Type="http://schemas.openxmlformats.org/officeDocument/2006/relationships/image" Target="../media/image48.jpeg"/><Relationship Id="rId2" Type="http://schemas.openxmlformats.org/officeDocument/2006/relationships/oleObject" Target="../embeddings/oleObject7.bin"/><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wmf"/><Relationship Id="rId4" Type="http://schemas.openxmlformats.org/officeDocument/2006/relationships/oleObject" Target="../embeddings/oleObject8.bin"/></Relationships>
</file>

<file path=ppt/slides/_rels/slide19.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oleObject" Target="../embeddings/oleObject9.bin"/><Relationship Id="rId1" Type="http://schemas.openxmlformats.org/officeDocument/2006/relationships/slideLayout" Target="../slideLayouts/slideLayout7.xml"/><Relationship Id="rId4" Type="http://schemas.openxmlformats.org/officeDocument/2006/relationships/hyperlink" Target="https://www.youtube.com/watch?v=BJWjkDEE19M"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historianet.nl/cultuur/historische-fotos/galerij-de-mens-stijgt-op"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www.bing.com/videos/search?q=how+to+draw+a+piranha+fish&amp;&amp;view=detail&amp;mid=65C125D4773D9C181F4465C125D4773D9C181F44&amp;&amp;FORM=VDRVSR" TargetMode="External"/><Relationship Id="rId13" Type="http://schemas.openxmlformats.org/officeDocument/2006/relationships/hyperlink" Target="https://www.youtube.com/watch?v=kt6HP4Vucmg" TargetMode="External"/><Relationship Id="rId3" Type="http://schemas.openxmlformats.org/officeDocument/2006/relationships/hyperlink" Target="https://www.bing.com/videos/search?q=how+to+draw+piranha&amp;docid=608001373421393646&amp;mid=FD4FB858766BB2057651FD4FB858766BB2057651&amp;view=detail&amp;FORM=VIRE" TargetMode="External"/><Relationship Id="rId7" Type="http://schemas.openxmlformats.org/officeDocument/2006/relationships/hyperlink" Target="https://www.bing.com/videos/search?q=how+to+draw+a+piranha+fish&amp;docid=607992083413354246&amp;mid=B13AD48E2024D2F4A8A7B13AD48E2024D2F4A8A7&amp;view=detail&amp;FORM=VIRE" TargetMode="External"/><Relationship Id="rId12" Type="http://schemas.openxmlformats.org/officeDocument/2006/relationships/hyperlink" Target="https://www.youtube.com/watch?v=_oxSlLTWKw0" TargetMode="External"/><Relationship Id="rId2" Type="http://schemas.openxmlformats.org/officeDocument/2006/relationships/hyperlink" Target="https://www.youtube.com/watch?v=E1rg2u_AWNA" TargetMode="External"/><Relationship Id="rId1" Type="http://schemas.openxmlformats.org/officeDocument/2006/relationships/slideLayout" Target="../slideLayouts/slideLayout7.xml"/><Relationship Id="rId6" Type="http://schemas.openxmlformats.org/officeDocument/2006/relationships/hyperlink" Target="https://www.youtube.com/watch?v=GntGKtHJYVo&amp;t=579s" TargetMode="External"/><Relationship Id="rId11" Type="http://schemas.openxmlformats.org/officeDocument/2006/relationships/hyperlink" Target="https://www.youtube.com/watch?v=n8zJsprXCmk" TargetMode="External"/><Relationship Id="rId5" Type="http://schemas.openxmlformats.org/officeDocument/2006/relationships/hyperlink" Target="https://www.youtube.com/watch?v=qqpegqeDBEQ" TargetMode="External"/><Relationship Id="rId10" Type="http://schemas.openxmlformats.org/officeDocument/2006/relationships/hyperlink" Target="https://www.youtube.com/watch?v=GyaAGlYtS6Y" TargetMode="External"/><Relationship Id="rId4" Type="http://schemas.openxmlformats.org/officeDocument/2006/relationships/hyperlink" Target="https://www.bing.com/videos/search?q=Art+for+Kids+Hub+Angler+Fish&amp;&amp;view=detail&amp;mid=FF53DF89039373477B0BFF53DF89039373477B0B&amp;&amp;FORM=VRDGAR&amp;ru=%2Fvideos%2Fsearch%3Fq%3DArt%2Bfor%2BKids%2BHub%2BAngler%2BFish%26FORM%3DVDMHRS" TargetMode="External"/><Relationship Id="rId9"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1.wmf"/><Relationship Id="rId7" Type="http://schemas.openxmlformats.org/officeDocument/2006/relationships/image" Target="../media/image54.jpeg"/><Relationship Id="rId2" Type="http://schemas.openxmlformats.org/officeDocument/2006/relationships/oleObject" Target="../embeddings/oleObject10.bin"/><Relationship Id="rId1" Type="http://schemas.openxmlformats.org/officeDocument/2006/relationships/slideLayout" Target="../slideLayouts/slideLayout7.xml"/><Relationship Id="rId6" Type="http://schemas.openxmlformats.org/officeDocument/2006/relationships/hyperlink" Target="https://www.youtube.com/watch?v=-y75r6aq8h4" TargetMode="External"/><Relationship Id="rId5" Type="http://schemas.openxmlformats.org/officeDocument/2006/relationships/image" Target="../media/image53.jpe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singerlaren.nl/cms_files/File/Beeldverhaal%20Prikkelarm%202022.pdf" TargetMode="External"/><Relationship Id="rId7" Type="http://schemas.openxmlformats.org/officeDocument/2006/relationships/image" Target="../media/image58.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hyperlink" Target="https://www.youtube.com/watch?v=rBSnHvLnVLc" TargetMode="External"/><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XvVnjgRlNFo" TargetMode="External"/><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wmf"/><Relationship Id="rId7" Type="http://schemas.openxmlformats.org/officeDocument/2006/relationships/hyperlink" Target="https://artprojectsforkids.org/how-to-draw-a-cow/#cowcolor" TargetMode="External"/><Relationship Id="rId2" Type="http://schemas.openxmlformats.org/officeDocument/2006/relationships/oleObject" Target="../embeddings/oleObject11.bin"/><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wmf"/><Relationship Id="rId4" Type="http://schemas.openxmlformats.org/officeDocument/2006/relationships/oleObject" Target="../embeddings/oleObject12.bin"/></Relationships>
</file>

<file path=ppt/slides/_rels/slide26.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image" Target="../media/image64.jpeg"/><Relationship Id="rId7" Type="http://schemas.openxmlformats.org/officeDocument/2006/relationships/oleObject" Target="../embeddings/oleObject14.bin"/><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6.wmf"/><Relationship Id="rId5" Type="http://schemas.openxmlformats.org/officeDocument/2006/relationships/oleObject" Target="../embeddings/oleObject13.bin"/><Relationship Id="rId4" Type="http://schemas.openxmlformats.org/officeDocument/2006/relationships/image" Target="../media/image65.jpeg"/><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8" Type="http://schemas.openxmlformats.org/officeDocument/2006/relationships/hyperlink" Target="https://www.youtube.com/watch?v=P5SLiacaLg8&amp;t=381s" TargetMode="External"/><Relationship Id="rId3" Type="http://schemas.openxmlformats.org/officeDocument/2006/relationships/hyperlink" Target="https://www.youtube.com/watch?v=felG7jwR5U8" TargetMode="External"/><Relationship Id="rId7" Type="http://schemas.openxmlformats.org/officeDocument/2006/relationships/hyperlink" Target="https://www.youtube.com/watch?v=P5SLiacaLg8&amp;t=255s"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youtube.com/watch?v=P5SLiacaLg8&amp;t=0s" TargetMode="External"/><Relationship Id="rId11" Type="http://schemas.openxmlformats.org/officeDocument/2006/relationships/hyperlink" Target="https://www.youtube.com/watch?v=f7Gww8TBdq8" TargetMode="External"/><Relationship Id="rId5" Type="http://schemas.openxmlformats.org/officeDocument/2006/relationships/hyperlink" Target="https://www.youtube.com/watch?v=w-yQKxW-p3U" TargetMode="External"/><Relationship Id="rId10" Type="http://schemas.openxmlformats.org/officeDocument/2006/relationships/hyperlink" Target="https://www.youtube.com/watch?v=bWeCqIkf1Co" TargetMode="External"/><Relationship Id="rId4" Type="http://schemas.openxmlformats.org/officeDocument/2006/relationships/hyperlink" Target="https://www.youtube.com/watch?v=ouHJC_f6c_Y&amp;list=RDCMUCkjYyFW_gMZgFFSU3U5p_Cw&amp;index=6" TargetMode="External"/><Relationship Id="rId9" Type="http://schemas.openxmlformats.org/officeDocument/2006/relationships/hyperlink" Target="https://www.youtube.com/watch?v=P5SLiacaLg8&amp;t=512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openxmlformats.org/officeDocument/2006/relationships/hyperlink" Target="https://www.youtube.com/watch?v=-kjRL-Q-KBc"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7hMBJyNbpBs"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petx7a0BnKw" TargetMode="External"/><Relationship Id="rId7" Type="http://schemas.openxmlformats.org/officeDocument/2006/relationships/hyperlink" Target="https://www.youtube.com/watch?v=Lc4LGZwlcvs&amp;t=13s" TargetMode="External"/><Relationship Id="rId2" Type="http://schemas.openxmlformats.org/officeDocument/2006/relationships/hyperlink" Target="https://www.bing.com/videos/search?q=charles+lindbergh&amp;&amp;view=detail&amp;mid=C1717D23C3621A25BA75C1717D23C3621A25BA75&amp;&amp;FORM=VRDGAR&amp;ru=%2Fvideos%2Fsearch%3Fq%3Dcharles%2Blindbergh%26FORM%3DHDRSC3" TargetMode="External"/><Relationship Id="rId1" Type="http://schemas.openxmlformats.org/officeDocument/2006/relationships/slideLayout" Target="../slideLayouts/slideLayout7.xml"/><Relationship Id="rId6" Type="http://schemas.openxmlformats.org/officeDocument/2006/relationships/hyperlink" Target="https://www.youtube.com/watch?v=5ezo3o7qNOk" TargetMode="External"/><Relationship Id="rId5" Type="http://schemas.openxmlformats.org/officeDocument/2006/relationships/hyperlink" Target="https://www.youtube.com/watch?v=ulaLCiEjXjo" TargetMode="External"/><Relationship Id="rId4" Type="http://schemas.openxmlformats.org/officeDocument/2006/relationships/hyperlink" Target="https://www.youtube.com/watch?v=UFTQeOPFA1w"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j2LzUiUB9Uk" TargetMode="External"/><Relationship Id="rId2" Type="http://schemas.openxmlformats.org/officeDocument/2006/relationships/hyperlink" Target="https://www.youtube.com/watch?v=lrzlID-TEgI&amp;t=3s" TargetMode="Externa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 bronafbeelding bekijken">
            <a:extLst>
              <a:ext uri="{FF2B5EF4-FFF2-40B4-BE49-F238E27FC236}">
                <a16:creationId xmlns:a16="http://schemas.microsoft.com/office/drawing/2014/main" id="{F302E2EA-468D-29DC-316B-ED16F4242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87" y="0"/>
            <a:ext cx="3913187" cy="6855218"/>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42E7537E-7736-E8D9-EFAB-76F7BCF88C75}"/>
              </a:ext>
            </a:extLst>
          </p:cNvPr>
          <p:cNvSpPr/>
          <p:nvPr/>
        </p:nvSpPr>
        <p:spPr>
          <a:xfrm>
            <a:off x="6121015" y="0"/>
            <a:ext cx="4450257" cy="923330"/>
          </a:xfrm>
          <a:prstGeom prst="rect">
            <a:avLst/>
          </a:prstGeom>
          <a:noFill/>
        </p:spPr>
        <p:txBody>
          <a:bodyPr wrap="none" lIns="91440" tIns="45720" rIns="91440" bIns="45720">
            <a:spAutoFit/>
          </a:bodyPr>
          <a:lstStyle/>
          <a:p>
            <a:pPr algn="ctr"/>
            <a: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Noord-Holland</a:t>
            </a:r>
          </a:p>
        </p:txBody>
      </p:sp>
      <p:sp>
        <p:nvSpPr>
          <p:cNvPr id="4" name="Tekstvak 3">
            <a:extLst>
              <a:ext uri="{FF2B5EF4-FFF2-40B4-BE49-F238E27FC236}">
                <a16:creationId xmlns:a16="http://schemas.microsoft.com/office/drawing/2014/main" id="{47B90ACB-03AF-5F6F-849D-4C05C284295A}"/>
              </a:ext>
            </a:extLst>
          </p:cNvPr>
          <p:cNvSpPr txBox="1"/>
          <p:nvPr/>
        </p:nvSpPr>
        <p:spPr>
          <a:xfrm>
            <a:off x="4975412" y="1201271"/>
            <a:ext cx="6875929" cy="2031325"/>
          </a:xfrm>
          <a:prstGeom prst="rect">
            <a:avLst/>
          </a:prstGeom>
          <a:noFill/>
        </p:spPr>
        <p:txBody>
          <a:bodyPr wrap="square" rtlCol="0">
            <a:spAutoFit/>
          </a:bodyPr>
          <a:lstStyle/>
          <a:p>
            <a:r>
              <a:rPr lang="nl-NL" dirty="0"/>
              <a:t>Noord-Holland is een provincie waar je prachtig kunt fietsen.</a:t>
            </a:r>
            <a:br>
              <a:rPr lang="nl-NL" dirty="0"/>
            </a:br>
            <a:r>
              <a:rPr lang="nl-NL" dirty="0"/>
              <a:t>Teveel om op te noemen waar je allemaal langs kunt komen.</a:t>
            </a:r>
            <a:br>
              <a:rPr lang="nl-NL" dirty="0"/>
            </a:br>
            <a:r>
              <a:rPr lang="nl-NL" dirty="0"/>
              <a:t>Wij hebben willekeurige tochten gefietst. </a:t>
            </a:r>
            <a:br>
              <a:rPr lang="nl-NL" dirty="0"/>
            </a:br>
            <a:r>
              <a:rPr lang="nl-NL" dirty="0"/>
              <a:t>Veel gezien, maar lang niet alles.</a:t>
            </a:r>
            <a:br>
              <a:rPr lang="nl-NL" dirty="0"/>
            </a:br>
            <a:r>
              <a:rPr lang="nl-NL" dirty="0"/>
              <a:t>Maak maar een begin en…</a:t>
            </a:r>
          </a:p>
          <a:p>
            <a:r>
              <a:rPr lang="nl-NL" dirty="0"/>
              <a:t>Veel fietsplezier en veel ontdekkingen </a:t>
            </a:r>
            <a:r>
              <a:rPr lang="nl-NL" dirty="0" err="1"/>
              <a:t>toegwenst</a:t>
            </a:r>
            <a:r>
              <a:rPr lang="nl-NL" dirty="0"/>
              <a:t>!</a:t>
            </a:r>
          </a:p>
          <a:p>
            <a:endParaRPr lang="nl-NL" dirty="0"/>
          </a:p>
        </p:txBody>
      </p:sp>
      <p:pic>
        <p:nvPicPr>
          <p:cNvPr id="5" name="Picture 4" descr="De bronafbeelding bekijken">
            <a:extLst>
              <a:ext uri="{FF2B5EF4-FFF2-40B4-BE49-F238E27FC236}">
                <a16:creationId xmlns:a16="http://schemas.microsoft.com/office/drawing/2014/main" id="{E601039B-D5D4-3E86-5CAB-815591131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64165" y="3083766"/>
            <a:ext cx="2963956" cy="334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87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A34DA1F-F38B-F577-92F4-53FE43CAF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6" y="112202"/>
            <a:ext cx="779145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oto by lishaviolet, caption reads: #cruquius #steampunk #waterpumpingstation #cruquiusmuseum #architecture #neogothic #amazing #photooftheday">
            <a:extLst>
              <a:ext uri="{FF2B5EF4-FFF2-40B4-BE49-F238E27FC236}">
                <a16:creationId xmlns:a16="http://schemas.microsoft.com/office/drawing/2014/main" id="{FB42512F-7C44-76EA-0371-43B1E057E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6101"/>
            <a:ext cx="3949747" cy="49329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ADBC425-7A2A-B35D-06A3-28BB50C5D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6" y="4989002"/>
            <a:ext cx="6229993" cy="1868998"/>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4EAF218C-B079-BC89-D5E1-293C5395B50C}"/>
              </a:ext>
            </a:extLst>
          </p:cNvPr>
          <p:cNvSpPr txBox="1"/>
          <p:nvPr/>
        </p:nvSpPr>
        <p:spPr>
          <a:xfrm>
            <a:off x="6468533" y="5232400"/>
            <a:ext cx="5410200" cy="923330"/>
          </a:xfrm>
          <a:prstGeom prst="rect">
            <a:avLst/>
          </a:prstGeom>
          <a:noFill/>
        </p:spPr>
        <p:txBody>
          <a:bodyPr wrap="square" rtlCol="0">
            <a:spAutoFit/>
          </a:bodyPr>
          <a:lstStyle/>
          <a:p>
            <a:r>
              <a:rPr lang="nl-NL" dirty="0"/>
              <a:t>Gemaal Cruquius en de Waterwolf, de Haarlemmermeerpolder is drooggevallen, de waterwolf verjaagd door dit gemaal. Meer weten? Klik op deze link</a:t>
            </a:r>
          </a:p>
        </p:txBody>
      </p:sp>
      <p:sp>
        <p:nvSpPr>
          <p:cNvPr id="4" name="Tekstvak 3">
            <a:extLst>
              <a:ext uri="{FF2B5EF4-FFF2-40B4-BE49-F238E27FC236}">
                <a16:creationId xmlns:a16="http://schemas.microsoft.com/office/drawing/2014/main" id="{D47EA1D2-092E-FF59-AAD1-8E849007E142}"/>
              </a:ext>
            </a:extLst>
          </p:cNvPr>
          <p:cNvSpPr txBox="1"/>
          <p:nvPr/>
        </p:nvSpPr>
        <p:spPr>
          <a:xfrm>
            <a:off x="6468533" y="6214462"/>
            <a:ext cx="6096000" cy="369332"/>
          </a:xfrm>
          <a:prstGeom prst="rect">
            <a:avLst/>
          </a:prstGeom>
          <a:noFill/>
        </p:spPr>
        <p:txBody>
          <a:bodyPr wrap="square">
            <a:spAutoFit/>
          </a:bodyPr>
          <a:lstStyle/>
          <a:p>
            <a:r>
              <a:rPr lang="nl-NL" dirty="0">
                <a:solidFill>
                  <a:srgbClr val="FFC000"/>
                </a:solidFill>
                <a:hlinkClick r:id="rId5">
                  <a:extLst>
                    <a:ext uri="{A12FA001-AC4F-418D-AE19-62706E023703}">
                      <ahyp:hlinkClr xmlns:ahyp="http://schemas.microsoft.com/office/drawing/2018/hyperlinkcolor" val="tx"/>
                    </a:ext>
                  </a:extLst>
                </a:hlinkClick>
              </a:rPr>
              <a:t>Watergroet aan Waterwolf (haarlemmermeermuseum.nl</a:t>
            </a:r>
            <a:r>
              <a:rPr lang="nl-NL" dirty="0">
                <a:solidFill>
                  <a:srgbClr val="0563C1"/>
                </a:solidFill>
                <a:hlinkClick r:id="rId5">
                  <a:extLst>
                    <a:ext uri="{A12FA001-AC4F-418D-AE19-62706E023703}">
                      <ahyp:hlinkClr xmlns:ahyp="http://schemas.microsoft.com/office/drawing/2018/hyperlinkcolor" val="tx"/>
                    </a:ext>
                  </a:extLst>
                </a:hlinkClick>
              </a:rPr>
              <a:t>)</a:t>
            </a:r>
            <a:endParaRPr lang="nl-NL" dirty="0"/>
          </a:p>
        </p:txBody>
      </p:sp>
    </p:spTree>
    <p:extLst>
      <p:ext uri="{BB962C8B-B14F-4D97-AF65-F5344CB8AC3E}">
        <p14:creationId xmlns:p14="http://schemas.microsoft.com/office/powerpoint/2010/main" val="280447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67946BE-9C89-F051-0D85-B9F6CF4C5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69" y="114299"/>
            <a:ext cx="7829214" cy="572869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BE7AB2D7-86ED-6C1F-A272-1EEDFB5D0E10}"/>
              </a:ext>
            </a:extLst>
          </p:cNvPr>
          <p:cNvSpPr txBox="1"/>
          <p:nvPr/>
        </p:nvSpPr>
        <p:spPr>
          <a:xfrm>
            <a:off x="8644466" y="114300"/>
            <a:ext cx="3412067" cy="923330"/>
          </a:xfrm>
          <a:prstGeom prst="rect">
            <a:avLst/>
          </a:prstGeom>
          <a:noFill/>
        </p:spPr>
        <p:txBody>
          <a:bodyPr wrap="square">
            <a:spAutoFit/>
          </a:bodyPr>
          <a:lstStyle/>
          <a:p>
            <a:r>
              <a:rPr lang="nl-NL" dirty="0">
                <a:hlinkClick r:id="rId3"/>
              </a:rPr>
              <a:t>Fietsroute Molens, polders en koeien: Hollands landschap | Fietsen123</a:t>
            </a:r>
            <a:endParaRPr lang="nl-NL" dirty="0"/>
          </a:p>
        </p:txBody>
      </p:sp>
      <p:pic>
        <p:nvPicPr>
          <p:cNvPr id="2" name="Afbeelding 1" descr="De bronafbeelding bekijken">
            <a:extLst>
              <a:ext uri="{FF2B5EF4-FFF2-40B4-BE49-F238E27FC236}">
                <a16:creationId xmlns:a16="http://schemas.microsoft.com/office/drawing/2014/main" id="{5D5DBB62-0D4C-7471-BFF9-102D0503E9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64374" y="1037630"/>
            <a:ext cx="3491076" cy="4805363"/>
          </a:xfrm>
          <a:prstGeom prst="rect">
            <a:avLst/>
          </a:prstGeom>
          <a:noFill/>
          <a:ln>
            <a:noFill/>
          </a:ln>
        </p:spPr>
      </p:pic>
      <p:sp>
        <p:nvSpPr>
          <p:cNvPr id="4" name="Tekstvak 3">
            <a:extLst>
              <a:ext uri="{FF2B5EF4-FFF2-40B4-BE49-F238E27FC236}">
                <a16:creationId xmlns:a16="http://schemas.microsoft.com/office/drawing/2014/main" id="{96E9AC44-0AE8-ECF0-30A8-62E32AD989BB}"/>
              </a:ext>
            </a:extLst>
          </p:cNvPr>
          <p:cNvSpPr txBox="1"/>
          <p:nvPr/>
        </p:nvSpPr>
        <p:spPr>
          <a:xfrm>
            <a:off x="897466" y="6180667"/>
            <a:ext cx="10957983" cy="369332"/>
          </a:xfrm>
          <a:prstGeom prst="rect">
            <a:avLst/>
          </a:prstGeom>
          <a:noFill/>
        </p:spPr>
        <p:txBody>
          <a:bodyPr wrap="square" rtlCol="0">
            <a:spAutoFit/>
          </a:bodyPr>
          <a:lstStyle/>
          <a:p>
            <a:r>
              <a:rPr lang="nl-NL" dirty="0"/>
              <a:t>Het polderlandschap van de Schermer en Beemster.                                          Print de molen en maak hem van papier.</a:t>
            </a:r>
          </a:p>
        </p:txBody>
      </p:sp>
    </p:spTree>
    <p:extLst>
      <p:ext uri="{BB962C8B-B14F-4D97-AF65-F5344CB8AC3E}">
        <p14:creationId xmlns:p14="http://schemas.microsoft.com/office/powerpoint/2010/main" val="1989352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ronafbeelding bekijken">
            <a:extLst>
              <a:ext uri="{FF2B5EF4-FFF2-40B4-BE49-F238E27FC236}">
                <a16:creationId xmlns:a16="http://schemas.microsoft.com/office/drawing/2014/main" id="{5AAFEBB0-F808-9732-03DB-D72BFF7D9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02" y="508000"/>
            <a:ext cx="2293058" cy="30564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ronafbeelding bekijken">
            <a:extLst>
              <a:ext uri="{FF2B5EF4-FFF2-40B4-BE49-F238E27FC236}">
                <a16:creationId xmlns:a16="http://schemas.microsoft.com/office/drawing/2014/main" id="{2250DF83-39A3-3704-1AFF-C8827B5E2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997" y="508000"/>
            <a:ext cx="2294398" cy="30564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 bronafbeelding bekijken">
            <a:extLst>
              <a:ext uri="{FF2B5EF4-FFF2-40B4-BE49-F238E27FC236}">
                <a16:creationId xmlns:a16="http://schemas.microsoft.com/office/drawing/2014/main" id="{A2111A2A-A192-0A3C-4283-C6ECEC6D2D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373" y="130176"/>
            <a:ext cx="2293058" cy="30532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 bronafbeelding bekijken">
            <a:extLst>
              <a:ext uri="{FF2B5EF4-FFF2-40B4-BE49-F238E27FC236}">
                <a16:creationId xmlns:a16="http://schemas.microsoft.com/office/drawing/2014/main" id="{030267A5-7361-D91D-4E21-140409637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845" y="130176"/>
            <a:ext cx="1994512" cy="30532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altrokmolen De Held Jozua in Zaandam">
            <a:extLst>
              <a:ext uri="{FF2B5EF4-FFF2-40B4-BE49-F238E27FC236}">
                <a16:creationId xmlns:a16="http://schemas.microsoft.com/office/drawing/2014/main" id="{A86F2F1C-4400-418C-3FE1-BCC68554B1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5771" y="130176"/>
            <a:ext cx="1895624" cy="30532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liemolen de Ooievaar Zaandam">
            <a:extLst>
              <a:ext uri="{FF2B5EF4-FFF2-40B4-BE49-F238E27FC236}">
                <a16:creationId xmlns:a16="http://schemas.microsoft.com/office/drawing/2014/main" id="{09FC0863-3BDC-6967-8FCB-BAD49106EF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092" y="3920067"/>
            <a:ext cx="2461006" cy="242993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821B80F4-B5D9-08BB-FEDC-A0678A765185}"/>
              </a:ext>
            </a:extLst>
          </p:cNvPr>
          <p:cNvSpPr txBox="1"/>
          <p:nvPr/>
        </p:nvSpPr>
        <p:spPr>
          <a:xfrm>
            <a:off x="2793206" y="4003701"/>
            <a:ext cx="1544182" cy="646331"/>
          </a:xfrm>
          <a:prstGeom prst="rect">
            <a:avLst/>
          </a:prstGeom>
          <a:noFill/>
        </p:spPr>
        <p:txBody>
          <a:bodyPr wrap="square" rtlCol="0">
            <a:spAutoFit/>
          </a:bodyPr>
          <a:lstStyle/>
          <a:p>
            <a:r>
              <a:rPr lang="nl-NL" dirty="0"/>
              <a:t>Welke molens </a:t>
            </a:r>
            <a:br>
              <a:rPr lang="nl-NL" dirty="0"/>
            </a:br>
            <a:r>
              <a:rPr lang="nl-NL" dirty="0"/>
              <a:t>zijn dit?</a:t>
            </a:r>
          </a:p>
        </p:txBody>
      </p:sp>
      <p:sp>
        <p:nvSpPr>
          <p:cNvPr id="4" name="Tekstvak 3">
            <a:extLst>
              <a:ext uri="{FF2B5EF4-FFF2-40B4-BE49-F238E27FC236}">
                <a16:creationId xmlns:a16="http://schemas.microsoft.com/office/drawing/2014/main" id="{4D3F6DA0-2C90-9BF6-B841-8A5E0518E991}"/>
              </a:ext>
            </a:extLst>
          </p:cNvPr>
          <p:cNvSpPr txBox="1"/>
          <p:nvPr/>
        </p:nvSpPr>
        <p:spPr>
          <a:xfrm>
            <a:off x="494131" y="3524818"/>
            <a:ext cx="1676400" cy="369332"/>
          </a:xfrm>
          <a:prstGeom prst="rect">
            <a:avLst/>
          </a:prstGeom>
          <a:noFill/>
        </p:spPr>
        <p:txBody>
          <a:bodyPr wrap="square" rtlCol="0">
            <a:spAutoFit/>
          </a:bodyPr>
          <a:lstStyle/>
          <a:p>
            <a:r>
              <a:rPr lang="nl-NL" dirty="0"/>
              <a:t>Poldermolen</a:t>
            </a:r>
          </a:p>
        </p:txBody>
      </p:sp>
      <p:sp>
        <p:nvSpPr>
          <p:cNvPr id="5" name="Tekstvak 4">
            <a:extLst>
              <a:ext uri="{FF2B5EF4-FFF2-40B4-BE49-F238E27FC236}">
                <a16:creationId xmlns:a16="http://schemas.microsoft.com/office/drawing/2014/main" id="{92148B52-15DF-E505-002E-9549BAAFA500}"/>
              </a:ext>
            </a:extLst>
          </p:cNvPr>
          <p:cNvSpPr txBox="1"/>
          <p:nvPr/>
        </p:nvSpPr>
        <p:spPr>
          <a:xfrm>
            <a:off x="3143539" y="3524818"/>
            <a:ext cx="1833130" cy="369332"/>
          </a:xfrm>
          <a:prstGeom prst="rect">
            <a:avLst/>
          </a:prstGeom>
          <a:noFill/>
        </p:spPr>
        <p:txBody>
          <a:bodyPr wrap="square" rtlCol="0">
            <a:spAutoFit/>
          </a:bodyPr>
          <a:lstStyle/>
          <a:p>
            <a:r>
              <a:rPr lang="nl-NL" dirty="0"/>
              <a:t>Standaardmolen</a:t>
            </a:r>
          </a:p>
        </p:txBody>
      </p:sp>
      <p:sp>
        <p:nvSpPr>
          <p:cNvPr id="6" name="Tekstvak 5">
            <a:extLst>
              <a:ext uri="{FF2B5EF4-FFF2-40B4-BE49-F238E27FC236}">
                <a16:creationId xmlns:a16="http://schemas.microsoft.com/office/drawing/2014/main" id="{57CAAD55-B7F8-04D2-480A-B185DEB826FB}"/>
              </a:ext>
            </a:extLst>
          </p:cNvPr>
          <p:cNvSpPr txBox="1"/>
          <p:nvPr/>
        </p:nvSpPr>
        <p:spPr>
          <a:xfrm>
            <a:off x="5578631" y="3305237"/>
            <a:ext cx="2040467" cy="369332"/>
          </a:xfrm>
          <a:prstGeom prst="rect">
            <a:avLst/>
          </a:prstGeom>
          <a:noFill/>
        </p:spPr>
        <p:txBody>
          <a:bodyPr wrap="square" rtlCol="0">
            <a:spAutoFit/>
          </a:bodyPr>
          <a:lstStyle/>
          <a:p>
            <a:r>
              <a:rPr lang="nl-NL" dirty="0" err="1"/>
              <a:t>Spinnekopmolen</a:t>
            </a:r>
            <a:endParaRPr lang="nl-NL" dirty="0"/>
          </a:p>
        </p:txBody>
      </p:sp>
      <p:sp>
        <p:nvSpPr>
          <p:cNvPr id="7" name="Tekstvak 6">
            <a:extLst>
              <a:ext uri="{FF2B5EF4-FFF2-40B4-BE49-F238E27FC236}">
                <a16:creationId xmlns:a16="http://schemas.microsoft.com/office/drawing/2014/main" id="{EAB358E3-8911-14AC-6891-658DA29EA712}"/>
              </a:ext>
            </a:extLst>
          </p:cNvPr>
          <p:cNvSpPr txBox="1"/>
          <p:nvPr/>
        </p:nvSpPr>
        <p:spPr>
          <a:xfrm>
            <a:off x="7926592" y="3340152"/>
            <a:ext cx="2040467" cy="369332"/>
          </a:xfrm>
          <a:prstGeom prst="rect">
            <a:avLst/>
          </a:prstGeom>
          <a:noFill/>
        </p:spPr>
        <p:txBody>
          <a:bodyPr wrap="square" rtlCol="0">
            <a:spAutoFit/>
          </a:bodyPr>
          <a:lstStyle/>
          <a:p>
            <a:r>
              <a:rPr lang="nl-NL" dirty="0"/>
              <a:t>Stellingmolen</a:t>
            </a:r>
          </a:p>
        </p:txBody>
      </p:sp>
      <p:sp>
        <p:nvSpPr>
          <p:cNvPr id="8" name="Tekstvak 7">
            <a:extLst>
              <a:ext uri="{FF2B5EF4-FFF2-40B4-BE49-F238E27FC236}">
                <a16:creationId xmlns:a16="http://schemas.microsoft.com/office/drawing/2014/main" id="{059BA7CE-50E5-6178-527C-F1945C0EF7F7}"/>
              </a:ext>
            </a:extLst>
          </p:cNvPr>
          <p:cNvSpPr txBox="1"/>
          <p:nvPr/>
        </p:nvSpPr>
        <p:spPr>
          <a:xfrm>
            <a:off x="10192037" y="3340152"/>
            <a:ext cx="1796762" cy="369332"/>
          </a:xfrm>
          <a:prstGeom prst="rect">
            <a:avLst/>
          </a:prstGeom>
          <a:noFill/>
        </p:spPr>
        <p:txBody>
          <a:bodyPr wrap="square" rtlCol="0">
            <a:spAutoFit/>
          </a:bodyPr>
          <a:lstStyle/>
          <a:p>
            <a:r>
              <a:rPr lang="nl-NL" dirty="0"/>
              <a:t>Paltrokmolen</a:t>
            </a:r>
          </a:p>
        </p:txBody>
      </p:sp>
      <p:sp>
        <p:nvSpPr>
          <p:cNvPr id="9" name="Tekstvak 8">
            <a:extLst>
              <a:ext uri="{FF2B5EF4-FFF2-40B4-BE49-F238E27FC236}">
                <a16:creationId xmlns:a16="http://schemas.microsoft.com/office/drawing/2014/main" id="{D1013FD8-EAE9-3486-F943-0755FC3ECB7B}"/>
              </a:ext>
            </a:extLst>
          </p:cNvPr>
          <p:cNvSpPr txBox="1"/>
          <p:nvPr/>
        </p:nvSpPr>
        <p:spPr>
          <a:xfrm>
            <a:off x="745067" y="6420936"/>
            <a:ext cx="2358698" cy="369332"/>
          </a:xfrm>
          <a:prstGeom prst="rect">
            <a:avLst/>
          </a:prstGeom>
          <a:noFill/>
        </p:spPr>
        <p:txBody>
          <a:bodyPr wrap="square" rtlCol="0">
            <a:spAutoFit/>
          </a:bodyPr>
          <a:lstStyle/>
          <a:p>
            <a:r>
              <a:rPr lang="nl-NL" dirty="0"/>
              <a:t>Oliemolen</a:t>
            </a:r>
          </a:p>
        </p:txBody>
      </p:sp>
      <p:graphicFrame>
        <p:nvGraphicFramePr>
          <p:cNvPr id="10" name="Object 9">
            <a:extLst>
              <a:ext uri="{FF2B5EF4-FFF2-40B4-BE49-F238E27FC236}">
                <a16:creationId xmlns:a16="http://schemas.microsoft.com/office/drawing/2014/main" id="{407CDE2C-178E-004A-ACCB-66B45189459E}"/>
              </a:ext>
            </a:extLst>
          </p:cNvPr>
          <p:cNvGraphicFramePr>
            <a:graphicFrameLocks noChangeAspect="1"/>
          </p:cNvGraphicFramePr>
          <p:nvPr>
            <p:extLst>
              <p:ext uri="{D42A27DB-BD31-4B8C-83A1-F6EECF244321}">
                <p14:modId xmlns:p14="http://schemas.microsoft.com/office/powerpoint/2010/main" val="1294695667"/>
              </p:ext>
            </p:extLst>
          </p:nvPr>
        </p:nvGraphicFramePr>
        <p:xfrm>
          <a:off x="4337388" y="4395434"/>
          <a:ext cx="1411288" cy="1582468"/>
        </p:xfrm>
        <a:graphic>
          <a:graphicData uri="http://schemas.openxmlformats.org/presentationml/2006/ole">
            <mc:AlternateContent xmlns:mc="http://schemas.openxmlformats.org/markup-compatibility/2006">
              <mc:Choice xmlns:v="urn:schemas-microsoft-com:vml" Requires="v">
                <p:oleObj name="Bitmap Image" r:id="rId8" imgW="3533760" imgH="3962520" progId="PBrush">
                  <p:embed/>
                </p:oleObj>
              </mc:Choice>
              <mc:Fallback>
                <p:oleObj name="Bitmap Image" r:id="rId8" imgW="3533760" imgH="3962520" progId="PBrush">
                  <p:embed/>
                  <p:pic>
                    <p:nvPicPr>
                      <p:cNvPr id="0" name=""/>
                      <p:cNvPicPr/>
                      <p:nvPr/>
                    </p:nvPicPr>
                    <p:blipFill>
                      <a:blip r:embed="rId9"/>
                      <a:stretch>
                        <a:fillRect/>
                      </a:stretch>
                    </p:blipFill>
                    <p:spPr>
                      <a:xfrm>
                        <a:off x="4337388" y="4395434"/>
                        <a:ext cx="1411288" cy="1582468"/>
                      </a:xfrm>
                      <a:prstGeom prst="rect">
                        <a:avLst/>
                      </a:prstGeom>
                    </p:spPr>
                  </p:pic>
                </p:oleObj>
              </mc:Fallback>
            </mc:AlternateContent>
          </a:graphicData>
        </a:graphic>
      </p:graphicFrame>
      <p:sp>
        <p:nvSpPr>
          <p:cNvPr id="11" name="Tekstvak 10">
            <a:extLst>
              <a:ext uri="{FF2B5EF4-FFF2-40B4-BE49-F238E27FC236}">
                <a16:creationId xmlns:a16="http://schemas.microsoft.com/office/drawing/2014/main" id="{D98F03BE-B6E9-19B5-0516-14F06C9CC1DB}"/>
              </a:ext>
            </a:extLst>
          </p:cNvPr>
          <p:cNvSpPr txBox="1"/>
          <p:nvPr/>
        </p:nvSpPr>
        <p:spPr>
          <a:xfrm>
            <a:off x="4578876" y="6052743"/>
            <a:ext cx="2107694" cy="738664"/>
          </a:xfrm>
          <a:prstGeom prst="rect">
            <a:avLst/>
          </a:prstGeom>
          <a:noFill/>
        </p:spPr>
        <p:txBody>
          <a:bodyPr wrap="square" rtlCol="0">
            <a:spAutoFit/>
          </a:bodyPr>
          <a:lstStyle/>
          <a:p>
            <a:r>
              <a:rPr lang="nl-NL" sz="1400" b="1" dirty="0"/>
              <a:t>Geboorte</a:t>
            </a:r>
            <a:br>
              <a:rPr lang="nl-NL" sz="1400" b="1" dirty="0"/>
            </a:br>
            <a:r>
              <a:rPr lang="nl-NL" sz="1400" b="1" dirty="0"/>
              <a:t>Bruiloft</a:t>
            </a:r>
            <a:br>
              <a:rPr lang="nl-NL" sz="1400" b="1" dirty="0"/>
            </a:br>
            <a:r>
              <a:rPr lang="nl-NL" sz="1400" b="1" dirty="0"/>
              <a:t>VREUGDE STAND</a:t>
            </a:r>
          </a:p>
        </p:txBody>
      </p:sp>
      <p:graphicFrame>
        <p:nvGraphicFramePr>
          <p:cNvPr id="12" name="Object 11">
            <a:extLst>
              <a:ext uri="{FF2B5EF4-FFF2-40B4-BE49-F238E27FC236}">
                <a16:creationId xmlns:a16="http://schemas.microsoft.com/office/drawing/2014/main" id="{98C80EB2-2F77-4FD9-0B25-077B742AAAED}"/>
              </a:ext>
            </a:extLst>
          </p:cNvPr>
          <p:cNvGraphicFramePr>
            <a:graphicFrameLocks noChangeAspect="1"/>
          </p:cNvGraphicFramePr>
          <p:nvPr>
            <p:extLst>
              <p:ext uri="{D42A27DB-BD31-4B8C-83A1-F6EECF244321}">
                <p14:modId xmlns:p14="http://schemas.microsoft.com/office/powerpoint/2010/main" val="2692530723"/>
              </p:ext>
            </p:extLst>
          </p:nvPr>
        </p:nvGraphicFramePr>
        <p:xfrm>
          <a:off x="5826773" y="4407940"/>
          <a:ext cx="1544182" cy="1582468"/>
        </p:xfrm>
        <a:graphic>
          <a:graphicData uri="http://schemas.openxmlformats.org/presentationml/2006/ole">
            <mc:AlternateContent xmlns:mc="http://schemas.openxmlformats.org/markup-compatibility/2006">
              <mc:Choice xmlns:v="urn:schemas-microsoft-com:vml" Requires="v">
                <p:oleObj name="Bitmap Image" r:id="rId10" imgW="3457440" imgH="3543480" progId="PBrush">
                  <p:embed/>
                </p:oleObj>
              </mc:Choice>
              <mc:Fallback>
                <p:oleObj name="Bitmap Image" r:id="rId10" imgW="3457440" imgH="3543480" progId="PBrush">
                  <p:embed/>
                  <p:pic>
                    <p:nvPicPr>
                      <p:cNvPr id="0" name=""/>
                      <p:cNvPicPr/>
                      <p:nvPr/>
                    </p:nvPicPr>
                    <p:blipFill>
                      <a:blip r:embed="rId11"/>
                      <a:stretch>
                        <a:fillRect/>
                      </a:stretch>
                    </p:blipFill>
                    <p:spPr>
                      <a:xfrm>
                        <a:off x="5826773" y="4407940"/>
                        <a:ext cx="1544182" cy="1582468"/>
                      </a:xfrm>
                      <a:prstGeom prst="rect">
                        <a:avLst/>
                      </a:prstGeom>
                    </p:spPr>
                  </p:pic>
                </p:oleObj>
              </mc:Fallback>
            </mc:AlternateContent>
          </a:graphicData>
        </a:graphic>
      </p:graphicFrame>
      <p:sp>
        <p:nvSpPr>
          <p:cNvPr id="14" name="Tekstvak 13">
            <a:extLst>
              <a:ext uri="{FF2B5EF4-FFF2-40B4-BE49-F238E27FC236}">
                <a16:creationId xmlns:a16="http://schemas.microsoft.com/office/drawing/2014/main" id="{5611AF52-5514-D517-C90C-48CFDC951246}"/>
              </a:ext>
            </a:extLst>
          </p:cNvPr>
          <p:cNvSpPr txBox="1"/>
          <p:nvPr/>
        </p:nvSpPr>
        <p:spPr>
          <a:xfrm>
            <a:off x="6178937" y="6050911"/>
            <a:ext cx="1544182" cy="738664"/>
          </a:xfrm>
          <a:prstGeom prst="rect">
            <a:avLst/>
          </a:prstGeom>
          <a:noFill/>
        </p:spPr>
        <p:txBody>
          <a:bodyPr wrap="square" rtlCol="0">
            <a:spAutoFit/>
          </a:bodyPr>
          <a:lstStyle/>
          <a:p>
            <a:r>
              <a:rPr lang="nl-NL" sz="1400" b="1" dirty="0"/>
              <a:t>Dood </a:t>
            </a:r>
          </a:p>
          <a:p>
            <a:r>
              <a:rPr lang="nl-NL" sz="1400" b="1" dirty="0"/>
              <a:t>Begrafenis</a:t>
            </a:r>
            <a:br>
              <a:rPr lang="nl-NL" sz="1400" b="1" dirty="0"/>
            </a:br>
            <a:r>
              <a:rPr lang="nl-NL" sz="1400" b="1" dirty="0"/>
              <a:t>ROUWSTAND</a:t>
            </a:r>
          </a:p>
        </p:txBody>
      </p:sp>
      <p:graphicFrame>
        <p:nvGraphicFramePr>
          <p:cNvPr id="15" name="Object 14">
            <a:extLst>
              <a:ext uri="{FF2B5EF4-FFF2-40B4-BE49-F238E27FC236}">
                <a16:creationId xmlns:a16="http://schemas.microsoft.com/office/drawing/2014/main" id="{F9C9EA95-2E78-2544-01B1-C9CDD0054874}"/>
              </a:ext>
            </a:extLst>
          </p:cNvPr>
          <p:cNvGraphicFramePr>
            <a:graphicFrameLocks noChangeAspect="1"/>
          </p:cNvGraphicFramePr>
          <p:nvPr>
            <p:extLst>
              <p:ext uri="{D42A27DB-BD31-4B8C-83A1-F6EECF244321}">
                <p14:modId xmlns:p14="http://schemas.microsoft.com/office/powerpoint/2010/main" val="484261862"/>
              </p:ext>
            </p:extLst>
          </p:nvPr>
        </p:nvGraphicFramePr>
        <p:xfrm>
          <a:off x="7447966" y="4403354"/>
          <a:ext cx="1606385" cy="1582468"/>
        </p:xfrm>
        <a:graphic>
          <a:graphicData uri="http://schemas.openxmlformats.org/presentationml/2006/ole">
            <mc:AlternateContent xmlns:mc="http://schemas.openxmlformats.org/markup-compatibility/2006">
              <mc:Choice xmlns:v="urn:schemas-microsoft-com:vml" Requires="v">
                <p:oleObj name="Bitmap Image" r:id="rId12" imgW="3838680" imgH="3781440" progId="PBrush">
                  <p:embed/>
                </p:oleObj>
              </mc:Choice>
              <mc:Fallback>
                <p:oleObj name="Bitmap Image" r:id="rId12" imgW="3838680" imgH="3781440" progId="PBrush">
                  <p:embed/>
                  <p:pic>
                    <p:nvPicPr>
                      <p:cNvPr id="0" name=""/>
                      <p:cNvPicPr/>
                      <p:nvPr/>
                    </p:nvPicPr>
                    <p:blipFill>
                      <a:blip r:embed="rId13"/>
                      <a:stretch>
                        <a:fillRect/>
                      </a:stretch>
                    </p:blipFill>
                    <p:spPr>
                      <a:xfrm>
                        <a:off x="7447966" y="4403354"/>
                        <a:ext cx="1606385" cy="1582468"/>
                      </a:xfrm>
                      <a:prstGeom prst="rect">
                        <a:avLst/>
                      </a:prstGeom>
                    </p:spPr>
                  </p:pic>
                </p:oleObj>
              </mc:Fallback>
            </mc:AlternateContent>
          </a:graphicData>
        </a:graphic>
      </p:graphicFrame>
      <p:sp>
        <p:nvSpPr>
          <p:cNvPr id="17" name="Tekstvak 16">
            <a:extLst>
              <a:ext uri="{FF2B5EF4-FFF2-40B4-BE49-F238E27FC236}">
                <a16:creationId xmlns:a16="http://schemas.microsoft.com/office/drawing/2014/main" id="{06A326F7-0168-7395-887A-42E519B25F3A}"/>
              </a:ext>
            </a:extLst>
          </p:cNvPr>
          <p:cNvSpPr txBox="1"/>
          <p:nvPr/>
        </p:nvSpPr>
        <p:spPr>
          <a:xfrm>
            <a:off x="7705861" y="6050911"/>
            <a:ext cx="1983773" cy="738664"/>
          </a:xfrm>
          <a:prstGeom prst="rect">
            <a:avLst/>
          </a:prstGeom>
          <a:noFill/>
        </p:spPr>
        <p:txBody>
          <a:bodyPr wrap="square" rtlCol="0">
            <a:spAutoFit/>
          </a:bodyPr>
          <a:lstStyle/>
          <a:p>
            <a:r>
              <a:rPr lang="nl-NL" sz="1400" b="1" dirty="0"/>
              <a:t>Rust</a:t>
            </a:r>
            <a:br>
              <a:rPr lang="nl-NL" sz="1400" b="1" dirty="0"/>
            </a:br>
            <a:r>
              <a:rPr lang="nl-NL" sz="1400" b="1" dirty="0"/>
              <a:t>Paar dagen vrij</a:t>
            </a:r>
            <a:br>
              <a:rPr lang="nl-NL" sz="1400" b="1" dirty="0"/>
            </a:br>
            <a:r>
              <a:rPr lang="nl-NL" sz="1400" b="1" dirty="0"/>
              <a:t>KORTE RUSTSTAND</a:t>
            </a:r>
          </a:p>
        </p:txBody>
      </p:sp>
      <p:graphicFrame>
        <p:nvGraphicFramePr>
          <p:cNvPr id="18" name="Object 17">
            <a:extLst>
              <a:ext uri="{FF2B5EF4-FFF2-40B4-BE49-F238E27FC236}">
                <a16:creationId xmlns:a16="http://schemas.microsoft.com/office/drawing/2014/main" id="{F514C314-F40D-E0C1-AB09-419002F03C55}"/>
              </a:ext>
            </a:extLst>
          </p:cNvPr>
          <p:cNvGraphicFramePr>
            <a:graphicFrameLocks noChangeAspect="1"/>
          </p:cNvGraphicFramePr>
          <p:nvPr>
            <p:extLst>
              <p:ext uri="{D42A27DB-BD31-4B8C-83A1-F6EECF244321}">
                <p14:modId xmlns:p14="http://schemas.microsoft.com/office/powerpoint/2010/main" val="1466332994"/>
              </p:ext>
            </p:extLst>
          </p:nvPr>
        </p:nvGraphicFramePr>
        <p:xfrm>
          <a:off x="9138835" y="4395434"/>
          <a:ext cx="1393993" cy="1576012"/>
        </p:xfrm>
        <a:graphic>
          <a:graphicData uri="http://schemas.openxmlformats.org/presentationml/2006/ole">
            <mc:AlternateContent xmlns:mc="http://schemas.openxmlformats.org/markup-compatibility/2006">
              <mc:Choice xmlns:v="urn:schemas-microsoft-com:vml" Requires="v">
                <p:oleObj name="Bitmap Image" r:id="rId14" imgW="2990880" imgH="3381480" progId="PBrush">
                  <p:embed/>
                </p:oleObj>
              </mc:Choice>
              <mc:Fallback>
                <p:oleObj name="Bitmap Image" r:id="rId14" imgW="2990880" imgH="3381480" progId="PBrush">
                  <p:embed/>
                  <p:pic>
                    <p:nvPicPr>
                      <p:cNvPr id="0" name=""/>
                      <p:cNvPicPr/>
                      <p:nvPr/>
                    </p:nvPicPr>
                    <p:blipFill>
                      <a:blip r:embed="rId15"/>
                      <a:stretch>
                        <a:fillRect/>
                      </a:stretch>
                    </p:blipFill>
                    <p:spPr>
                      <a:xfrm>
                        <a:off x="9138835" y="4395434"/>
                        <a:ext cx="1393993" cy="1576012"/>
                      </a:xfrm>
                      <a:prstGeom prst="rect">
                        <a:avLst/>
                      </a:prstGeom>
                    </p:spPr>
                  </p:pic>
                </p:oleObj>
              </mc:Fallback>
            </mc:AlternateContent>
          </a:graphicData>
        </a:graphic>
      </p:graphicFrame>
      <p:sp>
        <p:nvSpPr>
          <p:cNvPr id="19" name="Tekstvak 18">
            <a:extLst>
              <a:ext uri="{FF2B5EF4-FFF2-40B4-BE49-F238E27FC236}">
                <a16:creationId xmlns:a16="http://schemas.microsoft.com/office/drawing/2014/main" id="{064283D4-6291-E191-BB68-4D0AA830C83C}"/>
              </a:ext>
            </a:extLst>
          </p:cNvPr>
          <p:cNvSpPr txBox="1"/>
          <p:nvPr/>
        </p:nvSpPr>
        <p:spPr>
          <a:xfrm>
            <a:off x="9236364" y="6026834"/>
            <a:ext cx="1284083" cy="738664"/>
          </a:xfrm>
          <a:prstGeom prst="rect">
            <a:avLst/>
          </a:prstGeom>
          <a:noFill/>
        </p:spPr>
        <p:txBody>
          <a:bodyPr wrap="square" rtlCol="0">
            <a:spAutoFit/>
          </a:bodyPr>
          <a:lstStyle/>
          <a:p>
            <a:r>
              <a:rPr lang="nl-NL" sz="1400" b="1" dirty="0"/>
              <a:t>Zomer</a:t>
            </a:r>
            <a:br>
              <a:rPr lang="nl-NL" sz="1400" b="1" dirty="0"/>
            </a:br>
            <a:r>
              <a:rPr lang="nl-NL" sz="1400" b="1" dirty="0"/>
              <a:t>LANGE RUSTSTAND</a:t>
            </a:r>
          </a:p>
        </p:txBody>
      </p:sp>
      <p:graphicFrame>
        <p:nvGraphicFramePr>
          <p:cNvPr id="20" name="Object 19">
            <a:extLst>
              <a:ext uri="{FF2B5EF4-FFF2-40B4-BE49-F238E27FC236}">
                <a16:creationId xmlns:a16="http://schemas.microsoft.com/office/drawing/2014/main" id="{DBE8E324-4A18-2ED3-F0E1-2A1FBDDB0C60}"/>
              </a:ext>
            </a:extLst>
          </p:cNvPr>
          <p:cNvGraphicFramePr>
            <a:graphicFrameLocks noChangeAspect="1"/>
          </p:cNvGraphicFramePr>
          <p:nvPr>
            <p:extLst>
              <p:ext uri="{D42A27DB-BD31-4B8C-83A1-F6EECF244321}">
                <p14:modId xmlns:p14="http://schemas.microsoft.com/office/powerpoint/2010/main" val="2355299532"/>
              </p:ext>
            </p:extLst>
          </p:nvPr>
        </p:nvGraphicFramePr>
        <p:xfrm>
          <a:off x="10617312" y="4385847"/>
          <a:ext cx="1284083" cy="1599975"/>
        </p:xfrm>
        <a:graphic>
          <a:graphicData uri="http://schemas.openxmlformats.org/presentationml/2006/ole">
            <mc:AlternateContent xmlns:mc="http://schemas.openxmlformats.org/markup-compatibility/2006">
              <mc:Choice xmlns:v="urn:schemas-microsoft-com:vml" Requires="v">
                <p:oleObj name="Bitmap Image" r:id="rId16" imgW="2981160" imgH="3714840" progId="PBrush">
                  <p:embed/>
                </p:oleObj>
              </mc:Choice>
              <mc:Fallback>
                <p:oleObj name="Bitmap Image" r:id="rId16" imgW="2981160" imgH="3714840" progId="PBrush">
                  <p:embed/>
                  <p:pic>
                    <p:nvPicPr>
                      <p:cNvPr id="0" name=""/>
                      <p:cNvPicPr/>
                      <p:nvPr/>
                    </p:nvPicPr>
                    <p:blipFill>
                      <a:blip r:embed="rId17"/>
                      <a:stretch>
                        <a:fillRect/>
                      </a:stretch>
                    </p:blipFill>
                    <p:spPr>
                      <a:xfrm>
                        <a:off x="10617312" y="4385847"/>
                        <a:ext cx="1284083" cy="1599975"/>
                      </a:xfrm>
                      <a:prstGeom prst="rect">
                        <a:avLst/>
                      </a:prstGeom>
                    </p:spPr>
                  </p:pic>
                </p:oleObj>
              </mc:Fallback>
            </mc:AlternateContent>
          </a:graphicData>
        </a:graphic>
      </p:graphicFrame>
      <p:sp>
        <p:nvSpPr>
          <p:cNvPr id="21" name="Tekstvak 20">
            <a:extLst>
              <a:ext uri="{FF2B5EF4-FFF2-40B4-BE49-F238E27FC236}">
                <a16:creationId xmlns:a16="http://schemas.microsoft.com/office/drawing/2014/main" id="{0CE3F710-099D-5472-5308-CB5A4E6EB4DD}"/>
              </a:ext>
            </a:extLst>
          </p:cNvPr>
          <p:cNvSpPr txBox="1"/>
          <p:nvPr/>
        </p:nvSpPr>
        <p:spPr>
          <a:xfrm>
            <a:off x="10635655" y="6014594"/>
            <a:ext cx="1455971" cy="738664"/>
          </a:xfrm>
          <a:prstGeom prst="rect">
            <a:avLst/>
          </a:prstGeom>
          <a:noFill/>
        </p:spPr>
        <p:txBody>
          <a:bodyPr wrap="square" rtlCol="0">
            <a:spAutoFit/>
          </a:bodyPr>
          <a:lstStyle/>
          <a:p>
            <a:r>
              <a:rPr lang="nl-NL" sz="1400" b="1" dirty="0"/>
              <a:t>Groot feest</a:t>
            </a:r>
            <a:br>
              <a:rPr lang="nl-NL" sz="1400" b="1" dirty="0"/>
            </a:br>
            <a:r>
              <a:rPr lang="nl-NL" sz="1400" b="1" dirty="0"/>
              <a:t>Koning jarig</a:t>
            </a:r>
            <a:br>
              <a:rPr lang="nl-NL" sz="1400" b="1" dirty="0"/>
            </a:br>
            <a:r>
              <a:rPr lang="nl-NL" sz="1400" b="1" dirty="0"/>
              <a:t>FEESTSTAND</a:t>
            </a:r>
          </a:p>
        </p:txBody>
      </p:sp>
      <p:sp>
        <p:nvSpPr>
          <p:cNvPr id="22" name="Rechthoek 21">
            <a:extLst>
              <a:ext uri="{FF2B5EF4-FFF2-40B4-BE49-F238E27FC236}">
                <a16:creationId xmlns:a16="http://schemas.microsoft.com/office/drawing/2014/main" id="{FEF4C6B7-3085-A41F-23D3-B2E61D6DD55D}"/>
              </a:ext>
            </a:extLst>
          </p:cNvPr>
          <p:cNvSpPr/>
          <p:nvPr/>
        </p:nvSpPr>
        <p:spPr>
          <a:xfrm>
            <a:off x="6721684" y="3668828"/>
            <a:ext cx="2586413" cy="769441"/>
          </a:xfrm>
          <a:prstGeom prst="rect">
            <a:avLst/>
          </a:prstGeom>
          <a:noFill/>
        </p:spPr>
        <p:txBody>
          <a:bodyPr wrap="none" lIns="91440" tIns="45720" rIns="91440" bIns="45720">
            <a:spAutoFit/>
          </a:bodyPr>
          <a:lstStyle/>
          <a:p>
            <a:pPr algn="ctr"/>
            <a:r>
              <a:rPr lang="nl-NL" sz="4400" b="1" cap="none" spc="0" dirty="0">
                <a:ln w="0"/>
                <a:solidFill>
                  <a:schemeClr val="tx1"/>
                </a:solidFill>
                <a:effectLst>
                  <a:outerShdw blurRad="38100" dist="19050" dir="2700000" algn="tl" rotWithShape="0">
                    <a:schemeClr val="dk1">
                      <a:alpha val="40000"/>
                    </a:schemeClr>
                  </a:outerShdw>
                </a:effectLst>
              </a:rPr>
              <a:t>Molentaal</a:t>
            </a:r>
          </a:p>
        </p:txBody>
      </p:sp>
      <p:sp>
        <p:nvSpPr>
          <p:cNvPr id="23" name="Tekstvak 22">
            <a:extLst>
              <a:ext uri="{FF2B5EF4-FFF2-40B4-BE49-F238E27FC236}">
                <a16:creationId xmlns:a16="http://schemas.microsoft.com/office/drawing/2014/main" id="{84670DAE-29F1-B704-DFB2-5457FC6B566C}"/>
              </a:ext>
            </a:extLst>
          </p:cNvPr>
          <p:cNvSpPr txBox="1"/>
          <p:nvPr/>
        </p:nvSpPr>
        <p:spPr>
          <a:xfrm>
            <a:off x="2766794" y="5381674"/>
            <a:ext cx="1492497" cy="461665"/>
          </a:xfrm>
          <a:prstGeom prst="rect">
            <a:avLst/>
          </a:prstGeom>
          <a:noFill/>
        </p:spPr>
        <p:txBody>
          <a:bodyPr wrap="square" rtlCol="0">
            <a:spAutoFit/>
          </a:bodyPr>
          <a:lstStyle/>
          <a:p>
            <a:r>
              <a:rPr lang="nl-NL" sz="1200" dirty="0"/>
              <a:t>Molens zijn geliefd als bouwpakket!</a:t>
            </a:r>
          </a:p>
        </p:txBody>
      </p:sp>
      <p:sp>
        <p:nvSpPr>
          <p:cNvPr id="24" name="Tekstvak 23">
            <a:extLst>
              <a:ext uri="{FF2B5EF4-FFF2-40B4-BE49-F238E27FC236}">
                <a16:creationId xmlns:a16="http://schemas.microsoft.com/office/drawing/2014/main" id="{EE32744F-076C-D1D6-634E-01C6DCEE275C}"/>
              </a:ext>
            </a:extLst>
          </p:cNvPr>
          <p:cNvSpPr txBox="1"/>
          <p:nvPr/>
        </p:nvSpPr>
        <p:spPr>
          <a:xfrm>
            <a:off x="1332331" y="83893"/>
            <a:ext cx="3611418" cy="369332"/>
          </a:xfrm>
          <a:prstGeom prst="rect">
            <a:avLst/>
          </a:prstGeom>
          <a:noFill/>
        </p:spPr>
        <p:txBody>
          <a:bodyPr wrap="square" rtlCol="0">
            <a:spAutoFit/>
          </a:bodyPr>
          <a:lstStyle/>
          <a:p>
            <a:r>
              <a:rPr lang="nl-NL" dirty="0"/>
              <a:t>Ik fiets vandaag langs alle molens!</a:t>
            </a:r>
          </a:p>
        </p:txBody>
      </p:sp>
    </p:spTree>
    <p:extLst>
      <p:ext uri="{BB962C8B-B14F-4D97-AF65-F5344CB8AC3E}">
        <p14:creationId xmlns:p14="http://schemas.microsoft.com/office/powerpoint/2010/main" val="399428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4" grpId="0"/>
      <p:bldP spid="17" grpId="0"/>
      <p:bldP spid="19"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010E744-25BB-5B7D-DB0E-D084ADB00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4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52AD5AF7-3B91-FDBC-356C-29AA6C6AA92F}"/>
              </a:ext>
            </a:extLst>
          </p:cNvPr>
          <p:cNvSpPr txBox="1"/>
          <p:nvPr/>
        </p:nvSpPr>
        <p:spPr>
          <a:xfrm>
            <a:off x="6443133" y="137067"/>
            <a:ext cx="6096000" cy="369332"/>
          </a:xfrm>
          <a:prstGeom prst="rect">
            <a:avLst/>
          </a:prstGeom>
          <a:noFill/>
        </p:spPr>
        <p:txBody>
          <a:bodyPr wrap="square">
            <a:spAutoFit/>
          </a:bodyPr>
          <a:lstStyle/>
          <a:p>
            <a:r>
              <a:rPr lang="nl-NL" dirty="0">
                <a:hlinkClick r:id="rId3"/>
              </a:rPr>
              <a:t>Kleurplaten Molen - Bing images</a:t>
            </a:r>
            <a:endParaRPr lang="nl-NL" dirty="0"/>
          </a:p>
        </p:txBody>
      </p:sp>
      <p:sp>
        <p:nvSpPr>
          <p:cNvPr id="4" name="Tekstvak 3">
            <a:extLst>
              <a:ext uri="{FF2B5EF4-FFF2-40B4-BE49-F238E27FC236}">
                <a16:creationId xmlns:a16="http://schemas.microsoft.com/office/drawing/2014/main" id="{7E8638C6-3D49-D4DE-5D0A-F11E8243CCFB}"/>
              </a:ext>
            </a:extLst>
          </p:cNvPr>
          <p:cNvSpPr txBox="1"/>
          <p:nvPr/>
        </p:nvSpPr>
        <p:spPr>
          <a:xfrm>
            <a:off x="5708650" y="5860534"/>
            <a:ext cx="6269566" cy="369332"/>
          </a:xfrm>
          <a:prstGeom prst="rect">
            <a:avLst/>
          </a:prstGeom>
          <a:noFill/>
        </p:spPr>
        <p:txBody>
          <a:bodyPr wrap="square">
            <a:spAutoFit/>
          </a:bodyPr>
          <a:lstStyle/>
          <a:p>
            <a:r>
              <a:rPr lang="nl-NL" dirty="0">
                <a:hlinkClick r:id="rId4"/>
              </a:rPr>
              <a:t>In de aap gelogeerd | Welkom in de Gouden Eeuw - YouTube</a:t>
            </a:r>
            <a:endParaRPr lang="nl-NL" dirty="0"/>
          </a:p>
        </p:txBody>
      </p:sp>
      <p:sp>
        <p:nvSpPr>
          <p:cNvPr id="6" name="Tekstvak 5">
            <a:extLst>
              <a:ext uri="{FF2B5EF4-FFF2-40B4-BE49-F238E27FC236}">
                <a16:creationId xmlns:a16="http://schemas.microsoft.com/office/drawing/2014/main" id="{992CFF69-7234-222A-7CF6-6058EF73B8CD}"/>
              </a:ext>
            </a:extLst>
          </p:cNvPr>
          <p:cNvSpPr txBox="1"/>
          <p:nvPr/>
        </p:nvSpPr>
        <p:spPr>
          <a:xfrm>
            <a:off x="5335060" y="4674740"/>
            <a:ext cx="6934200" cy="369332"/>
          </a:xfrm>
          <a:prstGeom prst="rect">
            <a:avLst/>
          </a:prstGeom>
          <a:noFill/>
        </p:spPr>
        <p:txBody>
          <a:bodyPr wrap="square">
            <a:spAutoFit/>
          </a:bodyPr>
          <a:lstStyle/>
          <a:p>
            <a:r>
              <a:rPr lang="nl-NL" dirty="0">
                <a:hlinkClick r:id="rId5"/>
              </a:rPr>
              <a:t>Ieder huisje heeft zijn kruisje | Welkom in de jaren 20 en 30 - YouTube</a:t>
            </a:r>
            <a:endParaRPr lang="nl-NL" dirty="0"/>
          </a:p>
        </p:txBody>
      </p:sp>
      <p:sp>
        <p:nvSpPr>
          <p:cNvPr id="8" name="Tekstvak 7">
            <a:extLst>
              <a:ext uri="{FF2B5EF4-FFF2-40B4-BE49-F238E27FC236}">
                <a16:creationId xmlns:a16="http://schemas.microsoft.com/office/drawing/2014/main" id="{1070527B-E340-812E-92FC-BB8493D570B3}"/>
              </a:ext>
            </a:extLst>
          </p:cNvPr>
          <p:cNvSpPr txBox="1"/>
          <p:nvPr/>
        </p:nvSpPr>
        <p:spPr>
          <a:xfrm>
            <a:off x="5080000" y="1619545"/>
            <a:ext cx="6539441" cy="369332"/>
          </a:xfrm>
          <a:prstGeom prst="rect">
            <a:avLst/>
          </a:prstGeom>
          <a:noFill/>
        </p:spPr>
        <p:txBody>
          <a:bodyPr wrap="square">
            <a:spAutoFit/>
          </a:bodyPr>
          <a:lstStyle/>
          <a:p>
            <a:r>
              <a:rPr lang="nl-NL" dirty="0">
                <a:hlinkClick r:id="rId6"/>
              </a:rPr>
              <a:t>Bravo voor de Afsluitdijk! | Welkom in de jaren 20 en 30 - YouTube</a:t>
            </a:r>
            <a:endParaRPr lang="nl-NL" dirty="0"/>
          </a:p>
        </p:txBody>
      </p:sp>
      <p:sp>
        <p:nvSpPr>
          <p:cNvPr id="12" name="Tekstvak 11">
            <a:extLst>
              <a:ext uri="{FF2B5EF4-FFF2-40B4-BE49-F238E27FC236}">
                <a16:creationId xmlns:a16="http://schemas.microsoft.com/office/drawing/2014/main" id="{3AE295E4-6F5F-0199-61BC-7C9F2FD163D1}"/>
              </a:ext>
            </a:extLst>
          </p:cNvPr>
          <p:cNvSpPr txBox="1"/>
          <p:nvPr/>
        </p:nvSpPr>
        <p:spPr>
          <a:xfrm>
            <a:off x="5180540" y="3390359"/>
            <a:ext cx="6898216" cy="369332"/>
          </a:xfrm>
          <a:prstGeom prst="rect">
            <a:avLst/>
          </a:prstGeom>
          <a:noFill/>
        </p:spPr>
        <p:txBody>
          <a:bodyPr wrap="square">
            <a:spAutoFit/>
          </a:bodyPr>
          <a:lstStyle/>
          <a:p>
            <a:r>
              <a:rPr lang="nl-NL" dirty="0">
                <a:hlinkClick r:id="rId7"/>
              </a:rPr>
              <a:t>Op bezoek in een overvol huis | Welkom in de IJzeren Eeuw - YouTube</a:t>
            </a:r>
            <a:endParaRPr lang="nl-NL" dirty="0"/>
          </a:p>
        </p:txBody>
      </p:sp>
      <p:sp>
        <p:nvSpPr>
          <p:cNvPr id="2" name="Tekstvak 1">
            <a:extLst>
              <a:ext uri="{FF2B5EF4-FFF2-40B4-BE49-F238E27FC236}">
                <a16:creationId xmlns:a16="http://schemas.microsoft.com/office/drawing/2014/main" id="{15641A50-1FF6-2D55-83DE-ABDF3C268851}"/>
              </a:ext>
            </a:extLst>
          </p:cNvPr>
          <p:cNvSpPr txBox="1"/>
          <p:nvPr/>
        </p:nvSpPr>
        <p:spPr>
          <a:xfrm>
            <a:off x="5080000" y="804333"/>
            <a:ext cx="6998756" cy="646331"/>
          </a:xfrm>
          <a:prstGeom prst="rect">
            <a:avLst/>
          </a:prstGeom>
          <a:noFill/>
        </p:spPr>
        <p:txBody>
          <a:bodyPr wrap="square" rtlCol="0">
            <a:spAutoFit/>
          </a:bodyPr>
          <a:lstStyle/>
          <a:p>
            <a:r>
              <a:rPr lang="nl-NL" dirty="0"/>
              <a:t>Over de Afsluitdijk kun je van Noord-Holland naar Friesland rijden. Die dijk ligt er nu bijna honderd jaar. Kijk maar eens hoe dat in zijn werk ging.</a:t>
            </a:r>
          </a:p>
        </p:txBody>
      </p:sp>
      <p:sp>
        <p:nvSpPr>
          <p:cNvPr id="5" name="Tekstvak 4">
            <a:extLst>
              <a:ext uri="{FF2B5EF4-FFF2-40B4-BE49-F238E27FC236}">
                <a16:creationId xmlns:a16="http://schemas.microsoft.com/office/drawing/2014/main" id="{B2B16D64-9650-67F1-864C-84ACD3748457}"/>
              </a:ext>
            </a:extLst>
          </p:cNvPr>
          <p:cNvSpPr txBox="1"/>
          <p:nvPr/>
        </p:nvSpPr>
        <p:spPr>
          <a:xfrm>
            <a:off x="5080000" y="2157758"/>
            <a:ext cx="6898216" cy="1200329"/>
          </a:xfrm>
          <a:prstGeom prst="rect">
            <a:avLst/>
          </a:prstGeom>
          <a:noFill/>
        </p:spPr>
        <p:txBody>
          <a:bodyPr wrap="square" rtlCol="0">
            <a:spAutoFit/>
          </a:bodyPr>
          <a:lstStyle/>
          <a:p>
            <a:r>
              <a:rPr lang="nl-NL" dirty="0"/>
              <a:t>Als je nu door Amsterdam fietst denk je er bijna nooit meer over na hoe de mensen vroeger in deze moesten wonen. Ze gingen naar de stad om werk te vinden, maar bleven vaak arm en werden uitgebuit door rijke kooplieden en fabrikanten. </a:t>
            </a:r>
          </a:p>
        </p:txBody>
      </p:sp>
      <p:sp>
        <p:nvSpPr>
          <p:cNvPr id="7" name="Tekstvak 6">
            <a:extLst>
              <a:ext uri="{FF2B5EF4-FFF2-40B4-BE49-F238E27FC236}">
                <a16:creationId xmlns:a16="http://schemas.microsoft.com/office/drawing/2014/main" id="{CCC96E64-099A-D95B-9B4B-101EA1BBB53C}"/>
              </a:ext>
            </a:extLst>
          </p:cNvPr>
          <p:cNvSpPr txBox="1"/>
          <p:nvPr/>
        </p:nvSpPr>
        <p:spPr>
          <a:xfrm>
            <a:off x="5180540" y="3937000"/>
            <a:ext cx="6588127" cy="646331"/>
          </a:xfrm>
          <a:prstGeom prst="rect">
            <a:avLst/>
          </a:prstGeom>
          <a:noFill/>
        </p:spPr>
        <p:txBody>
          <a:bodyPr wrap="square" rtlCol="0">
            <a:spAutoFit/>
          </a:bodyPr>
          <a:lstStyle/>
          <a:p>
            <a:r>
              <a:rPr lang="nl-NL" dirty="0"/>
              <a:t>Men probeerde daar wel wat aan te doen, maar dat werd niet allemaal begrepen en vaak op prijs gesteld.</a:t>
            </a:r>
          </a:p>
        </p:txBody>
      </p:sp>
    </p:spTree>
    <p:extLst>
      <p:ext uri="{BB962C8B-B14F-4D97-AF65-F5344CB8AC3E}">
        <p14:creationId xmlns:p14="http://schemas.microsoft.com/office/powerpoint/2010/main" val="240279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7DF9CCF-9FC1-5843-8A3C-E67340DE77FC}"/>
              </a:ext>
            </a:extLst>
          </p:cNvPr>
          <p:cNvSpPr txBox="1"/>
          <p:nvPr/>
        </p:nvSpPr>
        <p:spPr>
          <a:xfrm>
            <a:off x="403412" y="286871"/>
            <a:ext cx="11412070" cy="923330"/>
          </a:xfrm>
          <a:prstGeom prst="rect">
            <a:avLst/>
          </a:prstGeom>
          <a:noFill/>
        </p:spPr>
        <p:txBody>
          <a:bodyPr wrap="square" rtlCol="0">
            <a:spAutoFit/>
          </a:bodyPr>
          <a:lstStyle/>
          <a:p>
            <a:r>
              <a:rPr lang="nl-NL" dirty="0"/>
              <a:t>Als ik in Noord Holland fiets, kan ik dan in de zomer over de winterdijk rijden?</a:t>
            </a:r>
            <a:br>
              <a:rPr lang="nl-NL" dirty="0"/>
            </a:br>
            <a:r>
              <a:rPr lang="nl-NL" dirty="0"/>
              <a:t>En als ik in Noord-Holland fiets kan ik dan in de winter over de zomerdijk rijden?</a:t>
            </a:r>
            <a:br>
              <a:rPr lang="nl-NL" dirty="0"/>
            </a:br>
            <a:r>
              <a:rPr lang="nl-NL" dirty="0"/>
              <a:t>Wat zijn eigenlijk de uiterwaarden? Kan ik daar fietsen?</a:t>
            </a:r>
          </a:p>
        </p:txBody>
      </p:sp>
      <p:pic>
        <p:nvPicPr>
          <p:cNvPr id="1028" name="Picture 4" descr="De bronafbeelding bekijken">
            <a:extLst>
              <a:ext uri="{FF2B5EF4-FFF2-40B4-BE49-F238E27FC236}">
                <a16:creationId xmlns:a16="http://schemas.microsoft.com/office/drawing/2014/main" id="{EC525D6C-0008-CB3A-7A95-DC11BB7DA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023" y="1398213"/>
            <a:ext cx="9128006" cy="352341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4970C01B-93DC-5090-FFA0-E6BB3323F1EF}"/>
              </a:ext>
            </a:extLst>
          </p:cNvPr>
          <p:cNvSpPr txBox="1"/>
          <p:nvPr/>
        </p:nvSpPr>
        <p:spPr>
          <a:xfrm>
            <a:off x="403412" y="5190529"/>
            <a:ext cx="11223811" cy="923330"/>
          </a:xfrm>
          <a:prstGeom prst="rect">
            <a:avLst/>
          </a:prstGeom>
          <a:noFill/>
        </p:spPr>
        <p:txBody>
          <a:bodyPr wrap="square" rtlCol="0">
            <a:spAutoFit/>
          </a:bodyPr>
          <a:lstStyle/>
          <a:p>
            <a:r>
              <a:rPr lang="nl-NL" dirty="0"/>
              <a:t>Op welke dijk kun je “altijd” fietsen?</a:t>
            </a:r>
            <a:br>
              <a:rPr lang="nl-NL" dirty="0"/>
            </a:br>
            <a:r>
              <a:rPr lang="nl-NL" dirty="0"/>
              <a:t>Er zijn mensen die toestemming hebben gekregen in de uiterwaarden te gaan wonen. Dat kan wel, maar dan moet je wel een drijvend huis hebben of een schip/boot!</a:t>
            </a:r>
          </a:p>
        </p:txBody>
      </p:sp>
    </p:spTree>
    <p:extLst>
      <p:ext uri="{BB962C8B-B14F-4D97-AF65-F5344CB8AC3E}">
        <p14:creationId xmlns:p14="http://schemas.microsoft.com/office/powerpoint/2010/main" val="1544020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ronafbeelding bekijken">
            <a:extLst>
              <a:ext uri="{FF2B5EF4-FFF2-40B4-BE49-F238E27FC236}">
                <a16:creationId xmlns:a16="http://schemas.microsoft.com/office/drawing/2014/main" id="{EE134E2A-CC8C-3A14-3160-EBE012D40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18267" cy="29060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ronafbeelding bekijken">
            <a:extLst>
              <a:ext uri="{FF2B5EF4-FFF2-40B4-BE49-F238E27FC236}">
                <a16:creationId xmlns:a16="http://schemas.microsoft.com/office/drawing/2014/main" id="{40015992-51DB-AA2D-44A4-173749631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9697" y="0"/>
            <a:ext cx="2180192" cy="29060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 bronafbeelding bekijken">
            <a:extLst>
              <a:ext uri="{FF2B5EF4-FFF2-40B4-BE49-F238E27FC236}">
                <a16:creationId xmlns:a16="http://schemas.microsoft.com/office/drawing/2014/main" id="{BF22255B-8540-D3D8-0855-B58B6245E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495" y="41118"/>
            <a:ext cx="2179521" cy="29060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 bronafbeelding bekijken">
            <a:extLst>
              <a:ext uri="{FF2B5EF4-FFF2-40B4-BE49-F238E27FC236}">
                <a16:creationId xmlns:a16="http://schemas.microsoft.com/office/drawing/2014/main" id="{02D919B1-A9AC-37FB-810B-DDC31EDA69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1274" y="49548"/>
            <a:ext cx="2407360" cy="28871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2CD3CA6-C863-788C-99A9-A1FC220360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3145" y="19952"/>
            <a:ext cx="3048000" cy="2886075"/>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F7BF1E50-833A-6074-6824-99C6E36ED71D}"/>
              </a:ext>
            </a:extLst>
          </p:cNvPr>
          <p:cNvSpPr/>
          <p:nvPr/>
        </p:nvSpPr>
        <p:spPr>
          <a:xfrm>
            <a:off x="3126796" y="2967335"/>
            <a:ext cx="5938421" cy="584775"/>
          </a:xfrm>
          <a:prstGeom prst="rect">
            <a:avLst/>
          </a:prstGeom>
          <a:noFill/>
        </p:spPr>
        <p:txBody>
          <a:bodyPr wrap="none" lIns="91440" tIns="45720" rIns="91440" bIns="45720">
            <a:spAutoFit/>
          </a:bodyPr>
          <a:lstStyle/>
          <a:p>
            <a:pPr algn="ctr"/>
            <a:r>
              <a:rPr lang="nl-NL" sz="3200" b="1" cap="none" spc="0" dirty="0">
                <a:ln w="22225">
                  <a:solidFill>
                    <a:schemeClr val="accent2"/>
                  </a:solidFill>
                  <a:prstDash val="solid"/>
                </a:ln>
                <a:solidFill>
                  <a:schemeClr val="accent2">
                    <a:lumMod val="40000"/>
                    <a:lumOff val="60000"/>
                  </a:schemeClr>
                </a:solidFill>
                <a:effectLst/>
              </a:rPr>
              <a:t>Wat vind je van deze schilderijen?</a:t>
            </a:r>
          </a:p>
        </p:txBody>
      </p:sp>
      <p:sp>
        <p:nvSpPr>
          <p:cNvPr id="3" name="Rechthoek 2">
            <a:extLst>
              <a:ext uri="{FF2B5EF4-FFF2-40B4-BE49-F238E27FC236}">
                <a16:creationId xmlns:a16="http://schemas.microsoft.com/office/drawing/2014/main" id="{6622B4E6-C86E-608A-5C8A-173A6B03E337}"/>
              </a:ext>
            </a:extLst>
          </p:cNvPr>
          <p:cNvSpPr/>
          <p:nvPr/>
        </p:nvSpPr>
        <p:spPr>
          <a:xfrm>
            <a:off x="2686348" y="3552110"/>
            <a:ext cx="6819303" cy="1077218"/>
          </a:xfrm>
          <a:prstGeom prst="rect">
            <a:avLst/>
          </a:prstGeom>
          <a:noFill/>
        </p:spPr>
        <p:txBody>
          <a:bodyPr wrap="none" lIns="91440" tIns="45720" rIns="91440" bIns="45720">
            <a:spAutoFit/>
          </a:bodyPr>
          <a:lstStyle/>
          <a:p>
            <a:pPr algn="ctr"/>
            <a:r>
              <a:rPr lang="nl-NL" sz="3200" b="1" cap="none" spc="0" dirty="0">
                <a:ln w="22225">
                  <a:solidFill>
                    <a:schemeClr val="accent2"/>
                  </a:solidFill>
                  <a:prstDash val="solid"/>
                </a:ln>
                <a:solidFill>
                  <a:schemeClr val="accent2">
                    <a:lumMod val="40000"/>
                    <a:lumOff val="60000"/>
                  </a:schemeClr>
                </a:solidFill>
                <a:effectLst/>
              </a:rPr>
              <a:t>Ze zijn gemaakt door </a:t>
            </a:r>
            <a:br>
              <a:rPr lang="nl-NL" sz="3200" b="1" cap="none" spc="0" dirty="0">
                <a:ln w="22225">
                  <a:solidFill>
                    <a:schemeClr val="accent2"/>
                  </a:solidFill>
                  <a:prstDash val="solid"/>
                </a:ln>
                <a:solidFill>
                  <a:schemeClr val="accent2">
                    <a:lumMod val="40000"/>
                    <a:lumOff val="60000"/>
                  </a:schemeClr>
                </a:solidFill>
                <a:effectLst/>
              </a:rPr>
            </a:br>
            <a:r>
              <a:rPr lang="nl-NL" sz="3200" b="1" cap="none" spc="0" dirty="0">
                <a:ln w="22225">
                  <a:solidFill>
                    <a:schemeClr val="accent2"/>
                  </a:solidFill>
                  <a:prstDash val="solid"/>
                </a:ln>
                <a:solidFill>
                  <a:schemeClr val="accent2">
                    <a:lumMod val="40000"/>
                    <a:lumOff val="60000"/>
                  </a:schemeClr>
                </a:solidFill>
                <a:effectLst/>
              </a:rPr>
              <a:t>een hele beroemde schilder uit </a:t>
            </a:r>
            <a:r>
              <a:rPr lang="nl-NL" sz="3200" b="1" dirty="0">
                <a:ln w="22225">
                  <a:solidFill>
                    <a:schemeClr val="accent2"/>
                  </a:solidFill>
                  <a:prstDash val="solid"/>
                </a:ln>
                <a:solidFill>
                  <a:schemeClr val="accent2">
                    <a:lumMod val="40000"/>
                    <a:lumOff val="60000"/>
                  </a:schemeClr>
                </a:solidFill>
              </a:rPr>
              <a:t>S</a:t>
            </a:r>
            <a:r>
              <a:rPr lang="nl-NL" sz="3200" b="1" cap="none" spc="0" dirty="0">
                <a:ln w="22225">
                  <a:solidFill>
                    <a:schemeClr val="accent2"/>
                  </a:solidFill>
                  <a:prstDash val="solid"/>
                </a:ln>
                <a:solidFill>
                  <a:schemeClr val="accent2">
                    <a:lumMod val="40000"/>
                    <a:lumOff val="60000"/>
                  </a:schemeClr>
                </a:solidFill>
                <a:effectLst/>
              </a:rPr>
              <a:t>panje.</a:t>
            </a:r>
          </a:p>
        </p:txBody>
      </p:sp>
      <p:sp>
        <p:nvSpPr>
          <p:cNvPr id="4" name="Rechthoek 3">
            <a:extLst>
              <a:ext uri="{FF2B5EF4-FFF2-40B4-BE49-F238E27FC236}">
                <a16:creationId xmlns:a16="http://schemas.microsoft.com/office/drawing/2014/main" id="{AE65A1E1-0FE6-415F-0F3E-E86983AB195E}"/>
              </a:ext>
            </a:extLst>
          </p:cNvPr>
          <p:cNvSpPr/>
          <p:nvPr/>
        </p:nvSpPr>
        <p:spPr>
          <a:xfrm>
            <a:off x="4213887" y="4629328"/>
            <a:ext cx="4041556" cy="923330"/>
          </a:xfrm>
          <a:prstGeom prst="rect">
            <a:avLst/>
          </a:prstGeom>
          <a:noFill/>
        </p:spPr>
        <p:txBody>
          <a:bodyPr wrap="none" lIns="91440" tIns="45720" rIns="91440" bIns="45720">
            <a:spAutoFit/>
          </a:bodyPr>
          <a:lstStyle/>
          <a:p>
            <a:pPr algn="ctr"/>
            <a: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Pablo Picasso</a:t>
            </a:r>
          </a:p>
        </p:txBody>
      </p:sp>
      <p:sp>
        <p:nvSpPr>
          <p:cNvPr id="5" name="Rechthoek 4">
            <a:extLst>
              <a:ext uri="{FF2B5EF4-FFF2-40B4-BE49-F238E27FC236}">
                <a16:creationId xmlns:a16="http://schemas.microsoft.com/office/drawing/2014/main" id="{266B0538-5F3C-7B8A-1242-071A0E4BB662}"/>
              </a:ext>
            </a:extLst>
          </p:cNvPr>
          <p:cNvSpPr/>
          <p:nvPr/>
        </p:nvSpPr>
        <p:spPr>
          <a:xfrm>
            <a:off x="2564030" y="5444936"/>
            <a:ext cx="8087037" cy="523220"/>
          </a:xfrm>
          <a:prstGeom prst="rect">
            <a:avLst/>
          </a:prstGeom>
          <a:noFill/>
        </p:spPr>
        <p:txBody>
          <a:bodyPr wrap="square" lIns="91440" tIns="45720" rIns="91440" bIns="45720">
            <a:spAutoFit/>
          </a:bodyPr>
          <a:lstStyle/>
          <a:p>
            <a:pPr algn="ctr"/>
            <a:r>
              <a:rPr lang="nl-NL" sz="2800" b="1" dirty="0">
                <a:ln w="22225">
                  <a:solidFill>
                    <a:schemeClr val="accent2"/>
                  </a:solidFill>
                  <a:prstDash val="solid"/>
                </a:ln>
                <a:solidFill>
                  <a:schemeClr val="accent2">
                    <a:lumMod val="40000"/>
                    <a:lumOff val="60000"/>
                  </a:schemeClr>
                </a:solidFill>
              </a:rPr>
              <a:t>Wat heeft Noord-Holland met Picasso te maken?</a:t>
            </a:r>
            <a:endParaRPr lang="nl-NL" sz="2800" b="1" cap="none" spc="0" dirty="0">
              <a:ln w="22225">
                <a:solidFill>
                  <a:schemeClr val="accent2"/>
                </a:solidFill>
                <a:prstDash val="solid"/>
              </a:ln>
              <a:solidFill>
                <a:schemeClr val="accent2">
                  <a:lumMod val="40000"/>
                  <a:lumOff val="60000"/>
                </a:schemeClr>
              </a:solidFill>
              <a:effectLst/>
            </a:endParaRPr>
          </a:p>
        </p:txBody>
      </p:sp>
      <p:sp>
        <p:nvSpPr>
          <p:cNvPr id="6" name="Rechthoek 5">
            <a:extLst>
              <a:ext uri="{FF2B5EF4-FFF2-40B4-BE49-F238E27FC236}">
                <a16:creationId xmlns:a16="http://schemas.microsoft.com/office/drawing/2014/main" id="{DDBF8C91-068C-2C23-120D-ADAA5BB9274D}"/>
              </a:ext>
            </a:extLst>
          </p:cNvPr>
          <p:cNvSpPr/>
          <p:nvPr/>
        </p:nvSpPr>
        <p:spPr>
          <a:xfrm>
            <a:off x="4289330" y="5915845"/>
            <a:ext cx="4347472" cy="954107"/>
          </a:xfrm>
          <a:prstGeom prst="rect">
            <a:avLst/>
          </a:prstGeom>
          <a:noFill/>
        </p:spPr>
        <p:txBody>
          <a:bodyPr wrap="none" lIns="91440" tIns="45720" rIns="91440" bIns="45720">
            <a:spAutoFit/>
          </a:bodyPr>
          <a:lstStyle/>
          <a:p>
            <a:pPr algn="ctr"/>
            <a:r>
              <a:rPr lang="nl-NL"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Hij bezocht Alkmaar in 1905</a:t>
            </a:r>
            <a:br>
              <a:rPr lang="nl-NL"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nl-NL"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Klik </a:t>
            </a:r>
            <a:endParaRPr lang="nl-NL" sz="2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72193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171E7EB2-5D29-D9B5-245A-11112EC2B3C4}"/>
              </a:ext>
            </a:extLst>
          </p:cNvPr>
          <p:cNvSpPr txBox="1"/>
          <p:nvPr/>
        </p:nvSpPr>
        <p:spPr>
          <a:xfrm>
            <a:off x="3475172" y="6010967"/>
            <a:ext cx="3945467" cy="369332"/>
          </a:xfrm>
          <a:prstGeom prst="rect">
            <a:avLst/>
          </a:prstGeom>
          <a:noFill/>
        </p:spPr>
        <p:txBody>
          <a:bodyPr wrap="square">
            <a:spAutoFit/>
          </a:bodyPr>
          <a:lstStyle/>
          <a:p>
            <a:r>
              <a:rPr lang="en-GB" dirty="0">
                <a:hlinkClick r:id="rId2"/>
              </a:rPr>
              <a:t>Picasso in Alkmaar 1905 (thinglink.com)</a:t>
            </a:r>
            <a:endParaRPr lang="nl-NL" dirty="0"/>
          </a:p>
        </p:txBody>
      </p:sp>
      <p:pic>
        <p:nvPicPr>
          <p:cNvPr id="2050" name="Picture 2">
            <a:extLst>
              <a:ext uri="{FF2B5EF4-FFF2-40B4-BE49-F238E27FC236}">
                <a16:creationId xmlns:a16="http://schemas.microsoft.com/office/drawing/2014/main" id="{9ECC07EF-BF13-C0C7-5551-5B9167A10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23867"/>
            <a:ext cx="4135573" cy="32265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718060A-16DA-7906-494F-BA1831C44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6558" y="45361"/>
            <a:ext cx="3046095" cy="45127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9AF8BA7-9243-4987-A41A-6A7F90B932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22" y="-1"/>
            <a:ext cx="4147021" cy="27093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79A3814D-0CAC-DFA2-233C-54B9D51671D6}"/>
              </a:ext>
            </a:extLst>
          </p:cNvPr>
          <p:cNvGraphicFramePr>
            <a:graphicFrameLocks noChangeAspect="1"/>
          </p:cNvGraphicFramePr>
          <p:nvPr>
            <p:extLst>
              <p:ext uri="{D42A27DB-BD31-4B8C-83A1-F6EECF244321}">
                <p14:modId xmlns:p14="http://schemas.microsoft.com/office/powerpoint/2010/main" val="1420692578"/>
              </p:ext>
            </p:extLst>
          </p:nvPr>
        </p:nvGraphicFramePr>
        <p:xfrm>
          <a:off x="7112653" y="45362"/>
          <a:ext cx="1700188" cy="4512733"/>
        </p:xfrm>
        <a:graphic>
          <a:graphicData uri="http://schemas.openxmlformats.org/presentationml/2006/ole">
            <mc:AlternateContent xmlns:mc="http://schemas.openxmlformats.org/markup-compatibility/2006">
              <mc:Choice xmlns:v="urn:schemas-microsoft-com:vml" Requires="v">
                <p:oleObj name="Bitmap Image" r:id="rId6" imgW="1790640" imgH="4753080" progId="PBrush">
                  <p:embed/>
                </p:oleObj>
              </mc:Choice>
              <mc:Fallback>
                <p:oleObj name="Bitmap Image" r:id="rId6" imgW="1790640" imgH="4753080" progId="PBrush">
                  <p:embed/>
                  <p:pic>
                    <p:nvPicPr>
                      <p:cNvPr id="2" name="Object 1">
                        <a:extLst>
                          <a:ext uri="{FF2B5EF4-FFF2-40B4-BE49-F238E27FC236}">
                            <a16:creationId xmlns:a16="http://schemas.microsoft.com/office/drawing/2014/main" id="{79A3814D-0CAC-DFA2-233C-54B9D51671D6}"/>
                          </a:ext>
                        </a:extLst>
                      </p:cNvPr>
                      <p:cNvPicPr/>
                      <p:nvPr/>
                    </p:nvPicPr>
                    <p:blipFill>
                      <a:blip r:embed="rId7"/>
                      <a:stretch>
                        <a:fillRect/>
                      </a:stretch>
                    </p:blipFill>
                    <p:spPr>
                      <a:xfrm>
                        <a:off x="7112653" y="45362"/>
                        <a:ext cx="1700188" cy="4512733"/>
                      </a:xfrm>
                      <a:prstGeom prst="rect">
                        <a:avLst/>
                      </a:prstGeom>
                    </p:spPr>
                  </p:pic>
                </p:oleObj>
              </mc:Fallback>
            </mc:AlternateContent>
          </a:graphicData>
        </a:graphic>
      </p:graphicFrame>
      <p:pic>
        <p:nvPicPr>
          <p:cNvPr id="2058" name="Picture 10">
            <a:extLst>
              <a:ext uri="{FF2B5EF4-FFF2-40B4-BE49-F238E27FC236}">
                <a16:creationId xmlns:a16="http://schemas.microsoft.com/office/drawing/2014/main" id="{D02B7395-7C42-502E-F160-9AB682B6D8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12841" y="45363"/>
            <a:ext cx="3296803" cy="4512733"/>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AE3469B7-8040-9138-C9D9-8216FB05B63F}"/>
              </a:ext>
            </a:extLst>
          </p:cNvPr>
          <p:cNvSpPr txBox="1"/>
          <p:nvPr/>
        </p:nvSpPr>
        <p:spPr>
          <a:xfrm>
            <a:off x="4275667" y="4741333"/>
            <a:ext cx="7738533" cy="1200329"/>
          </a:xfrm>
          <a:prstGeom prst="rect">
            <a:avLst/>
          </a:prstGeom>
          <a:noFill/>
        </p:spPr>
        <p:txBody>
          <a:bodyPr wrap="square" rtlCol="0">
            <a:spAutoFit/>
          </a:bodyPr>
          <a:lstStyle/>
          <a:p>
            <a:r>
              <a:rPr lang="nl-NL" dirty="0"/>
              <a:t>Dit zijn tekeningen van de wereldberoemde Pablo Picasso toen hij in Alkmaar was. Hij kwam aan met de trein vanuit Haarlem op 15 juni 1905. Klik op de link en fiets door de stad langs de plaatsen waar Picasso is geweest in Alkmaar.</a:t>
            </a:r>
            <a:br>
              <a:rPr lang="nl-NL" dirty="0"/>
            </a:br>
            <a:endParaRPr lang="nl-NL" dirty="0"/>
          </a:p>
        </p:txBody>
      </p:sp>
      <p:sp>
        <p:nvSpPr>
          <p:cNvPr id="5" name="Tekstvak 4">
            <a:extLst>
              <a:ext uri="{FF2B5EF4-FFF2-40B4-BE49-F238E27FC236}">
                <a16:creationId xmlns:a16="http://schemas.microsoft.com/office/drawing/2014/main" id="{F13E41CC-FC8B-62CC-18B1-965F8DAFC1E6}"/>
              </a:ext>
            </a:extLst>
          </p:cNvPr>
          <p:cNvSpPr txBox="1"/>
          <p:nvPr/>
        </p:nvSpPr>
        <p:spPr>
          <a:xfrm>
            <a:off x="9120471" y="4037482"/>
            <a:ext cx="2860795" cy="369332"/>
          </a:xfrm>
          <a:prstGeom prst="rect">
            <a:avLst/>
          </a:prstGeom>
          <a:noFill/>
        </p:spPr>
        <p:txBody>
          <a:bodyPr wrap="square" rtlCol="0">
            <a:spAutoFit/>
          </a:bodyPr>
          <a:lstStyle/>
          <a:p>
            <a:r>
              <a:rPr lang="nl-NL" dirty="0"/>
              <a:t>Zo zag Picasso eruit in 1904</a:t>
            </a:r>
          </a:p>
        </p:txBody>
      </p:sp>
      <p:sp>
        <p:nvSpPr>
          <p:cNvPr id="6" name="Tekstvak 5">
            <a:extLst>
              <a:ext uri="{FF2B5EF4-FFF2-40B4-BE49-F238E27FC236}">
                <a16:creationId xmlns:a16="http://schemas.microsoft.com/office/drawing/2014/main" id="{98CDC815-D444-B44C-E3B8-CCCA2C74027D}"/>
              </a:ext>
            </a:extLst>
          </p:cNvPr>
          <p:cNvSpPr txBox="1"/>
          <p:nvPr/>
        </p:nvSpPr>
        <p:spPr>
          <a:xfrm>
            <a:off x="29238" y="5850466"/>
            <a:ext cx="3488267" cy="923330"/>
          </a:xfrm>
          <a:prstGeom prst="rect">
            <a:avLst/>
          </a:prstGeom>
          <a:noFill/>
        </p:spPr>
        <p:txBody>
          <a:bodyPr wrap="square" rtlCol="0">
            <a:spAutoFit/>
          </a:bodyPr>
          <a:lstStyle/>
          <a:p>
            <a:r>
              <a:rPr lang="nl-NL" dirty="0"/>
              <a:t>Kun jij een schilderij maken dat een beetje lijkt op de schilderijen van</a:t>
            </a:r>
            <a:br>
              <a:rPr lang="nl-NL" dirty="0"/>
            </a:br>
            <a:r>
              <a:rPr lang="nl-NL" dirty="0"/>
              <a:t>Picasso?</a:t>
            </a:r>
          </a:p>
        </p:txBody>
      </p:sp>
      <p:sp>
        <p:nvSpPr>
          <p:cNvPr id="8" name="Tekstvak 7">
            <a:extLst>
              <a:ext uri="{FF2B5EF4-FFF2-40B4-BE49-F238E27FC236}">
                <a16:creationId xmlns:a16="http://schemas.microsoft.com/office/drawing/2014/main" id="{16996BBB-597A-1991-32BE-EC1F74583C79}"/>
              </a:ext>
            </a:extLst>
          </p:cNvPr>
          <p:cNvSpPr txBox="1"/>
          <p:nvPr/>
        </p:nvSpPr>
        <p:spPr>
          <a:xfrm>
            <a:off x="29238" y="2336800"/>
            <a:ext cx="3974847" cy="369332"/>
          </a:xfrm>
          <a:prstGeom prst="rect">
            <a:avLst/>
          </a:prstGeom>
          <a:noFill/>
        </p:spPr>
        <p:txBody>
          <a:bodyPr wrap="square" rtlCol="0">
            <a:spAutoFit/>
          </a:bodyPr>
          <a:lstStyle/>
          <a:p>
            <a:r>
              <a:rPr lang="nl-NL" dirty="0">
                <a:solidFill>
                  <a:schemeClr val="bg1"/>
                </a:solidFill>
              </a:rPr>
              <a:t>Picasso bezocht de bekende kaasmarkt</a:t>
            </a:r>
          </a:p>
        </p:txBody>
      </p:sp>
      <p:sp>
        <p:nvSpPr>
          <p:cNvPr id="9" name="Tekstvak 8">
            <a:extLst>
              <a:ext uri="{FF2B5EF4-FFF2-40B4-BE49-F238E27FC236}">
                <a16:creationId xmlns:a16="http://schemas.microsoft.com/office/drawing/2014/main" id="{95A984AF-DC6C-F0C8-7E88-7EAA087080D4}"/>
              </a:ext>
            </a:extLst>
          </p:cNvPr>
          <p:cNvSpPr txBox="1"/>
          <p:nvPr/>
        </p:nvSpPr>
        <p:spPr>
          <a:xfrm>
            <a:off x="7560734" y="5718580"/>
            <a:ext cx="4593561" cy="954107"/>
          </a:xfrm>
          <a:prstGeom prst="rect">
            <a:avLst/>
          </a:prstGeom>
          <a:noFill/>
        </p:spPr>
        <p:txBody>
          <a:bodyPr wrap="square" rtlCol="0">
            <a:spAutoFit/>
          </a:bodyPr>
          <a:lstStyle/>
          <a:p>
            <a:r>
              <a:rPr lang="nl-NL" sz="1400" dirty="0">
                <a:solidFill>
                  <a:srgbClr val="FFC000"/>
                </a:solidFill>
              </a:rPr>
              <a:t>Uitspraak van Picasso:</a:t>
            </a:r>
            <a:br>
              <a:rPr lang="nl-NL" sz="1400" dirty="0">
                <a:solidFill>
                  <a:srgbClr val="FFC000"/>
                </a:solidFill>
              </a:rPr>
            </a:br>
            <a:r>
              <a:rPr lang="nl-NL" sz="1400" dirty="0">
                <a:solidFill>
                  <a:srgbClr val="FFC000"/>
                </a:solidFill>
              </a:rPr>
              <a:t>“Alle kinderen zijn kunstenaars.</a:t>
            </a:r>
            <a:br>
              <a:rPr lang="nl-NL" sz="1400" dirty="0">
                <a:solidFill>
                  <a:srgbClr val="FFC000"/>
                </a:solidFill>
              </a:rPr>
            </a:br>
            <a:r>
              <a:rPr lang="nl-NL" sz="1400" dirty="0">
                <a:solidFill>
                  <a:srgbClr val="FFC000"/>
                </a:solidFill>
              </a:rPr>
              <a:t>Het probleem is hoe we dat vasthouden als ze groot worden.”</a:t>
            </a:r>
          </a:p>
        </p:txBody>
      </p:sp>
    </p:spTree>
    <p:extLst>
      <p:ext uri="{BB962C8B-B14F-4D97-AF65-F5344CB8AC3E}">
        <p14:creationId xmlns:p14="http://schemas.microsoft.com/office/powerpoint/2010/main" val="260676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 bronafbeelding bekijken">
            <a:extLst>
              <a:ext uri="{FF2B5EF4-FFF2-40B4-BE49-F238E27FC236}">
                <a16:creationId xmlns:a16="http://schemas.microsoft.com/office/drawing/2014/main" id="{36C7DDF6-A003-5484-0FCF-9D72F6AB6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481252" cy="4903533"/>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AFC0BD7B-3DF8-07F7-7EAC-3EA5D3674CBB}"/>
              </a:ext>
            </a:extLst>
          </p:cNvPr>
          <p:cNvSpPr/>
          <p:nvPr/>
        </p:nvSpPr>
        <p:spPr>
          <a:xfrm>
            <a:off x="3070911" y="4903533"/>
            <a:ext cx="2765116" cy="769441"/>
          </a:xfrm>
          <a:prstGeom prst="rect">
            <a:avLst/>
          </a:prstGeom>
          <a:noFill/>
        </p:spPr>
        <p:txBody>
          <a:bodyPr wrap="none" lIns="91440" tIns="45720" rIns="91440" bIns="45720">
            <a:spAutoFit/>
          </a:bodyPr>
          <a:lstStyle/>
          <a:p>
            <a:pPr algn="ctr"/>
            <a:r>
              <a:rPr lang="nl-NL"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“Guernica”</a:t>
            </a:r>
          </a:p>
        </p:txBody>
      </p:sp>
      <p:sp>
        <p:nvSpPr>
          <p:cNvPr id="3" name="Tekstvak 2">
            <a:extLst>
              <a:ext uri="{FF2B5EF4-FFF2-40B4-BE49-F238E27FC236}">
                <a16:creationId xmlns:a16="http://schemas.microsoft.com/office/drawing/2014/main" id="{168F2949-C847-D1C2-4C7F-237F60D2088B}"/>
              </a:ext>
            </a:extLst>
          </p:cNvPr>
          <p:cNvSpPr txBox="1"/>
          <p:nvPr/>
        </p:nvSpPr>
        <p:spPr>
          <a:xfrm>
            <a:off x="660402" y="5579533"/>
            <a:ext cx="8957734" cy="369332"/>
          </a:xfrm>
          <a:prstGeom prst="rect">
            <a:avLst/>
          </a:prstGeom>
          <a:noFill/>
        </p:spPr>
        <p:txBody>
          <a:bodyPr wrap="square" rtlCol="0">
            <a:spAutoFit/>
          </a:bodyPr>
          <a:lstStyle/>
          <a:p>
            <a:r>
              <a:rPr lang="nl-NL" dirty="0"/>
              <a:t>Zoek eens uit waarom Pablo Picasso dit schilderij maakte. Wat denk je zelf als je er naar kijkt?</a:t>
            </a:r>
          </a:p>
        </p:txBody>
      </p:sp>
      <p:sp>
        <p:nvSpPr>
          <p:cNvPr id="5" name="Tekstvak 4">
            <a:extLst>
              <a:ext uri="{FF2B5EF4-FFF2-40B4-BE49-F238E27FC236}">
                <a16:creationId xmlns:a16="http://schemas.microsoft.com/office/drawing/2014/main" id="{6D5A5F13-7B78-7678-776B-B1DBEC202582}"/>
              </a:ext>
            </a:extLst>
          </p:cNvPr>
          <p:cNvSpPr txBox="1"/>
          <p:nvPr/>
        </p:nvSpPr>
        <p:spPr>
          <a:xfrm>
            <a:off x="10778066" y="1158119"/>
            <a:ext cx="1413934" cy="923330"/>
          </a:xfrm>
          <a:prstGeom prst="rect">
            <a:avLst/>
          </a:prstGeom>
          <a:noFill/>
        </p:spPr>
        <p:txBody>
          <a:bodyPr wrap="square">
            <a:spAutoFit/>
          </a:bodyPr>
          <a:lstStyle/>
          <a:p>
            <a:r>
              <a:rPr lang="nl-NL" dirty="0">
                <a:hlinkClick r:id="rId3">
                  <a:extLst>
                    <a:ext uri="{A12FA001-AC4F-418D-AE19-62706E023703}">
                      <ahyp:hlinkClr xmlns:ahyp="http://schemas.microsoft.com/office/drawing/2018/hyperlinkcolor" val="tx"/>
                    </a:ext>
                  </a:extLst>
                </a:hlinkClick>
              </a:rPr>
              <a:t>Wie was Picasso? - YouTube</a:t>
            </a:r>
            <a:endParaRPr lang="nl-NL" dirty="0"/>
          </a:p>
        </p:txBody>
      </p:sp>
    </p:spTree>
    <p:extLst>
      <p:ext uri="{BB962C8B-B14F-4D97-AF65-F5344CB8AC3E}">
        <p14:creationId xmlns:p14="http://schemas.microsoft.com/office/powerpoint/2010/main" val="601879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E58FD834-D554-5940-63F2-0619405D9226}"/>
              </a:ext>
            </a:extLst>
          </p:cNvPr>
          <p:cNvGraphicFramePr>
            <a:graphicFrameLocks noChangeAspect="1"/>
          </p:cNvGraphicFramePr>
          <p:nvPr>
            <p:extLst>
              <p:ext uri="{D42A27DB-BD31-4B8C-83A1-F6EECF244321}">
                <p14:modId xmlns:p14="http://schemas.microsoft.com/office/powerpoint/2010/main" val="2404416436"/>
              </p:ext>
            </p:extLst>
          </p:nvPr>
        </p:nvGraphicFramePr>
        <p:xfrm>
          <a:off x="2220529" y="-1"/>
          <a:ext cx="3493584" cy="3179233"/>
        </p:xfrm>
        <a:graphic>
          <a:graphicData uri="http://schemas.openxmlformats.org/presentationml/2006/ole">
            <mc:AlternateContent xmlns:mc="http://schemas.openxmlformats.org/markup-compatibility/2006">
              <mc:Choice xmlns:v="urn:schemas-microsoft-com:vml" Requires="v">
                <p:oleObj name="Bitmap Image" r:id="rId2" imgW="4657680" imgH="4238640" progId="PBrush">
                  <p:embed/>
                </p:oleObj>
              </mc:Choice>
              <mc:Fallback>
                <p:oleObj name="Bitmap Image" r:id="rId2" imgW="4657680" imgH="4238640" progId="PBrush">
                  <p:embed/>
                  <p:pic>
                    <p:nvPicPr>
                      <p:cNvPr id="3" name="Object 2">
                        <a:extLst>
                          <a:ext uri="{FF2B5EF4-FFF2-40B4-BE49-F238E27FC236}">
                            <a16:creationId xmlns:a16="http://schemas.microsoft.com/office/drawing/2014/main" id="{E58FD834-D554-5940-63F2-0619405D9226}"/>
                          </a:ext>
                        </a:extLst>
                      </p:cNvPr>
                      <p:cNvPicPr/>
                      <p:nvPr/>
                    </p:nvPicPr>
                    <p:blipFill>
                      <a:blip r:embed="rId3"/>
                      <a:stretch>
                        <a:fillRect/>
                      </a:stretch>
                    </p:blipFill>
                    <p:spPr>
                      <a:xfrm>
                        <a:off x="2220529" y="-1"/>
                        <a:ext cx="3493584" cy="3179233"/>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CB5BFD6F-75D3-71FC-9178-F4E01F110C00}"/>
              </a:ext>
            </a:extLst>
          </p:cNvPr>
          <p:cNvGraphicFramePr>
            <a:graphicFrameLocks noChangeAspect="1"/>
          </p:cNvGraphicFramePr>
          <p:nvPr>
            <p:extLst>
              <p:ext uri="{D42A27DB-BD31-4B8C-83A1-F6EECF244321}">
                <p14:modId xmlns:p14="http://schemas.microsoft.com/office/powerpoint/2010/main" val="1259508464"/>
              </p:ext>
            </p:extLst>
          </p:nvPr>
        </p:nvGraphicFramePr>
        <p:xfrm>
          <a:off x="0" y="0"/>
          <a:ext cx="2220529" cy="3179233"/>
        </p:xfrm>
        <a:graphic>
          <a:graphicData uri="http://schemas.openxmlformats.org/presentationml/2006/ole">
            <mc:AlternateContent xmlns:mc="http://schemas.openxmlformats.org/markup-compatibility/2006">
              <mc:Choice xmlns:v="urn:schemas-microsoft-com:vml" Requires="v">
                <p:oleObj name="Bitmap Image" r:id="rId4" imgW="3000240" imgH="4295880" progId="PBrush">
                  <p:embed/>
                </p:oleObj>
              </mc:Choice>
              <mc:Fallback>
                <p:oleObj name="Bitmap Image" r:id="rId4" imgW="3000240" imgH="4295880" progId="PBrush">
                  <p:embed/>
                  <p:pic>
                    <p:nvPicPr>
                      <p:cNvPr id="4" name="Object 3">
                        <a:extLst>
                          <a:ext uri="{FF2B5EF4-FFF2-40B4-BE49-F238E27FC236}">
                            <a16:creationId xmlns:a16="http://schemas.microsoft.com/office/drawing/2014/main" id="{CB5BFD6F-75D3-71FC-9178-F4E01F110C00}"/>
                          </a:ext>
                        </a:extLst>
                      </p:cNvPr>
                      <p:cNvPicPr/>
                      <p:nvPr/>
                    </p:nvPicPr>
                    <p:blipFill>
                      <a:blip r:embed="rId5"/>
                      <a:stretch>
                        <a:fillRect/>
                      </a:stretch>
                    </p:blipFill>
                    <p:spPr>
                      <a:xfrm>
                        <a:off x="0" y="0"/>
                        <a:ext cx="2220529" cy="3179233"/>
                      </a:xfrm>
                      <a:prstGeom prst="rect">
                        <a:avLst/>
                      </a:prstGeom>
                    </p:spPr>
                  </p:pic>
                </p:oleObj>
              </mc:Fallback>
            </mc:AlternateContent>
          </a:graphicData>
        </a:graphic>
      </p:graphicFrame>
      <p:sp>
        <p:nvSpPr>
          <p:cNvPr id="5" name="Tekstvak 4">
            <a:extLst>
              <a:ext uri="{FF2B5EF4-FFF2-40B4-BE49-F238E27FC236}">
                <a16:creationId xmlns:a16="http://schemas.microsoft.com/office/drawing/2014/main" id="{1FC8A102-C643-C3D5-B788-8CE5A05D4C95}"/>
              </a:ext>
            </a:extLst>
          </p:cNvPr>
          <p:cNvSpPr txBox="1"/>
          <p:nvPr/>
        </p:nvSpPr>
        <p:spPr>
          <a:xfrm>
            <a:off x="5847079" y="0"/>
            <a:ext cx="6190935" cy="1754326"/>
          </a:xfrm>
          <a:prstGeom prst="rect">
            <a:avLst/>
          </a:prstGeom>
          <a:noFill/>
        </p:spPr>
        <p:txBody>
          <a:bodyPr wrap="square" rtlCol="0">
            <a:spAutoFit/>
          </a:bodyPr>
          <a:lstStyle/>
          <a:p>
            <a:r>
              <a:rPr lang="nl-NL" dirty="0"/>
              <a:t>Je blijft nog even in Alkmaar en komt dit beeld tegen bij het </a:t>
            </a:r>
            <a:r>
              <a:rPr lang="nl-NL" dirty="0" err="1"/>
              <a:t>Victoriepad</a:t>
            </a:r>
            <a:r>
              <a:rPr lang="nl-NL" dirty="0"/>
              <a:t>, dat Picasso ongetwijfeld ook heeft gezien vanaf het </a:t>
            </a:r>
            <a:r>
              <a:rPr lang="nl-NL" dirty="0" err="1"/>
              <a:t>Noordhollands</a:t>
            </a:r>
            <a:r>
              <a:rPr lang="nl-NL" dirty="0"/>
              <a:t> kanaal, toen hij er met de boot langs voer.</a:t>
            </a:r>
            <a:br>
              <a:rPr lang="nl-NL" dirty="0"/>
            </a:br>
            <a:r>
              <a:rPr lang="nl-NL" dirty="0"/>
              <a:t>Het heet het Victoriebeeld.</a:t>
            </a:r>
          </a:p>
          <a:p>
            <a:r>
              <a:rPr lang="nl-NL" dirty="0"/>
              <a:t>Waarom staat dit beeld in Alkmaar?</a:t>
            </a:r>
            <a:br>
              <a:rPr lang="nl-NL" dirty="0"/>
            </a:br>
            <a:r>
              <a:rPr lang="nl-NL" dirty="0"/>
              <a:t>(Vandaag de dag is het wit geschilderd)</a:t>
            </a:r>
          </a:p>
        </p:txBody>
      </p:sp>
      <p:sp>
        <p:nvSpPr>
          <p:cNvPr id="6" name="Tekstvak 5">
            <a:extLst>
              <a:ext uri="{FF2B5EF4-FFF2-40B4-BE49-F238E27FC236}">
                <a16:creationId xmlns:a16="http://schemas.microsoft.com/office/drawing/2014/main" id="{EFF76D03-9E81-5A71-10DE-D954C29CEB1B}"/>
              </a:ext>
            </a:extLst>
          </p:cNvPr>
          <p:cNvSpPr txBox="1"/>
          <p:nvPr/>
        </p:nvSpPr>
        <p:spPr>
          <a:xfrm>
            <a:off x="5847079" y="1978903"/>
            <a:ext cx="6190935" cy="1200329"/>
          </a:xfrm>
          <a:prstGeom prst="rect">
            <a:avLst/>
          </a:prstGeom>
          <a:noFill/>
        </p:spPr>
        <p:txBody>
          <a:bodyPr wrap="square" rtlCol="0">
            <a:spAutoFit/>
          </a:bodyPr>
          <a:lstStyle/>
          <a:p>
            <a:r>
              <a:rPr lang="nl-NL" dirty="0"/>
              <a:t>De wielervereniging in Alkmaar heeft als naam gekozen:</a:t>
            </a:r>
            <a:br>
              <a:rPr lang="nl-NL" dirty="0"/>
            </a:br>
            <a:r>
              <a:rPr lang="nl-NL" dirty="0"/>
              <a:t>                   “</a:t>
            </a:r>
            <a:r>
              <a:rPr lang="nl-NL" dirty="0" err="1"/>
              <a:t>Alcmaria</a:t>
            </a:r>
            <a:r>
              <a:rPr lang="nl-NL" dirty="0"/>
              <a:t> </a:t>
            </a:r>
            <a:r>
              <a:rPr lang="nl-NL" dirty="0" err="1"/>
              <a:t>Victrix</a:t>
            </a:r>
            <a:r>
              <a:rPr lang="nl-NL" dirty="0"/>
              <a:t>”</a:t>
            </a:r>
            <a:br>
              <a:rPr lang="nl-NL" dirty="0"/>
            </a:br>
            <a:r>
              <a:rPr lang="nl-NL" dirty="0"/>
              <a:t>Wat betekent dat en waarom heet die vereniging zo?</a:t>
            </a:r>
            <a:br>
              <a:rPr lang="nl-NL" dirty="0"/>
            </a:br>
            <a:endParaRPr lang="nl-NL" dirty="0"/>
          </a:p>
        </p:txBody>
      </p:sp>
      <p:sp>
        <p:nvSpPr>
          <p:cNvPr id="7" name="AutoShape 2">
            <a:extLst>
              <a:ext uri="{FF2B5EF4-FFF2-40B4-BE49-F238E27FC236}">
                <a16:creationId xmlns:a16="http://schemas.microsoft.com/office/drawing/2014/main" id="{DCDBD644-9C8B-CCCF-B9DA-38339C71A3B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26" name="Picture 2" descr="Beleg van Alkmaar, 18 september 1573: Spaanse troepen bestormen de stad – Herman Ten Kate, 1862 (Collectie Stedelijk Museum Alkmaar)">
            <a:extLst>
              <a:ext uri="{FF2B5EF4-FFF2-40B4-BE49-F238E27FC236}">
                <a16:creationId xmlns:a16="http://schemas.microsoft.com/office/drawing/2014/main" id="{4D5185ED-1D27-5AAF-8DE2-0EE6D25D2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78" y="3179233"/>
            <a:ext cx="3738275" cy="35380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E7BD5F-4DC5-DB77-03F8-C842797896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6753" y="3179232"/>
            <a:ext cx="4175124" cy="3590975"/>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E9EEFC29-22B5-9E7A-1E77-CF5F4DCD73C2}"/>
              </a:ext>
            </a:extLst>
          </p:cNvPr>
          <p:cNvSpPr/>
          <p:nvPr/>
        </p:nvSpPr>
        <p:spPr>
          <a:xfrm>
            <a:off x="9010279" y="3335867"/>
            <a:ext cx="1614545" cy="923330"/>
          </a:xfrm>
          <a:prstGeom prst="rect">
            <a:avLst/>
          </a:prstGeom>
          <a:noFill/>
        </p:spPr>
        <p:txBody>
          <a:bodyPr wrap="none" lIns="91440" tIns="45720" rIns="91440" bIns="45720">
            <a:spAutoFit/>
          </a:bodyPr>
          <a:lstStyle/>
          <a:p>
            <a:pPr algn="ctr"/>
            <a:r>
              <a:rPr lang="nl-NL"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1573</a:t>
            </a:r>
          </a:p>
        </p:txBody>
      </p:sp>
      <p:sp>
        <p:nvSpPr>
          <p:cNvPr id="8" name="Rechthoek 7">
            <a:extLst>
              <a:ext uri="{FF2B5EF4-FFF2-40B4-BE49-F238E27FC236}">
                <a16:creationId xmlns:a16="http://schemas.microsoft.com/office/drawing/2014/main" id="{53B0C669-48CA-90E2-7DE2-2CA7713EBE38}"/>
              </a:ext>
            </a:extLst>
          </p:cNvPr>
          <p:cNvSpPr/>
          <p:nvPr/>
        </p:nvSpPr>
        <p:spPr>
          <a:xfrm>
            <a:off x="7921132" y="4931768"/>
            <a:ext cx="4217629" cy="1661993"/>
          </a:xfrm>
          <a:prstGeom prst="rect">
            <a:avLst/>
          </a:prstGeom>
          <a:noFill/>
        </p:spPr>
        <p:txBody>
          <a:bodyPr wrap="none" lIns="91440" tIns="45720" rIns="91440" bIns="45720">
            <a:spAutoFit/>
          </a:bodyPr>
          <a:lstStyle/>
          <a:p>
            <a:pPr algn="ctr"/>
            <a:r>
              <a:rPr lang="nl-NL"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1568 -1648</a:t>
            </a:r>
            <a:br>
              <a:rPr lang="nl-NL"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nl-NL"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80-jarige oorlog</a:t>
            </a:r>
            <a:endParaRPr lang="nl-NL"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Tekstvak 9">
            <a:extLst>
              <a:ext uri="{FF2B5EF4-FFF2-40B4-BE49-F238E27FC236}">
                <a16:creationId xmlns:a16="http://schemas.microsoft.com/office/drawing/2014/main" id="{CF6B9FF6-63DB-79C8-753B-40FBB6DD6D58}"/>
              </a:ext>
            </a:extLst>
          </p:cNvPr>
          <p:cNvSpPr txBox="1"/>
          <p:nvPr/>
        </p:nvSpPr>
        <p:spPr>
          <a:xfrm>
            <a:off x="8598652" y="4136553"/>
            <a:ext cx="2963334" cy="923330"/>
          </a:xfrm>
          <a:prstGeom prst="rect">
            <a:avLst/>
          </a:prstGeom>
          <a:noFill/>
        </p:spPr>
        <p:txBody>
          <a:bodyPr wrap="square">
            <a:spAutoFit/>
          </a:bodyPr>
          <a:lstStyle/>
          <a:p>
            <a:r>
              <a:rPr lang="nl-NL" dirty="0">
                <a:hlinkClick r:id="rId8"/>
              </a:rPr>
              <a:t>De meiden van Alkmaar | Welkom in de 80-jarige Oorlog - YouTube</a:t>
            </a:r>
            <a:endParaRPr lang="nl-NL" dirty="0"/>
          </a:p>
        </p:txBody>
      </p:sp>
    </p:spTree>
    <p:extLst>
      <p:ext uri="{BB962C8B-B14F-4D97-AF65-F5344CB8AC3E}">
        <p14:creationId xmlns:p14="http://schemas.microsoft.com/office/powerpoint/2010/main" val="394806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F68F50C-9D77-1062-3AA1-7C4A4BA6F45B}"/>
              </a:ext>
            </a:extLst>
          </p:cNvPr>
          <p:cNvGraphicFramePr>
            <a:graphicFrameLocks noChangeAspect="1"/>
          </p:cNvGraphicFramePr>
          <p:nvPr>
            <p:extLst>
              <p:ext uri="{D42A27DB-BD31-4B8C-83A1-F6EECF244321}">
                <p14:modId xmlns:p14="http://schemas.microsoft.com/office/powerpoint/2010/main" val="4172584012"/>
              </p:ext>
            </p:extLst>
          </p:nvPr>
        </p:nvGraphicFramePr>
        <p:xfrm>
          <a:off x="1126066" y="0"/>
          <a:ext cx="5678735" cy="3954833"/>
        </p:xfrm>
        <a:graphic>
          <a:graphicData uri="http://schemas.openxmlformats.org/presentationml/2006/ole">
            <mc:AlternateContent xmlns:mc="http://schemas.openxmlformats.org/markup-compatibility/2006">
              <mc:Choice xmlns:v="urn:schemas-microsoft-com:vml" Requires="v">
                <p:oleObj name="Bitmap Image" r:id="rId2" imgW="7467480" imgH="5200560" progId="PBrush">
                  <p:embed/>
                </p:oleObj>
              </mc:Choice>
              <mc:Fallback>
                <p:oleObj name="Bitmap Image" r:id="rId2" imgW="7467480" imgH="5200560" progId="PBrush">
                  <p:embed/>
                  <p:pic>
                    <p:nvPicPr>
                      <p:cNvPr id="2" name="Object 1">
                        <a:extLst>
                          <a:ext uri="{FF2B5EF4-FFF2-40B4-BE49-F238E27FC236}">
                            <a16:creationId xmlns:a16="http://schemas.microsoft.com/office/drawing/2014/main" id="{5F68F50C-9D77-1062-3AA1-7C4A4BA6F45B}"/>
                          </a:ext>
                        </a:extLst>
                      </p:cNvPr>
                      <p:cNvPicPr/>
                      <p:nvPr/>
                    </p:nvPicPr>
                    <p:blipFill>
                      <a:blip r:embed="rId3"/>
                      <a:stretch>
                        <a:fillRect/>
                      </a:stretch>
                    </p:blipFill>
                    <p:spPr>
                      <a:xfrm>
                        <a:off x="1126066" y="0"/>
                        <a:ext cx="5678735" cy="3954833"/>
                      </a:xfrm>
                      <a:prstGeom prst="rect">
                        <a:avLst/>
                      </a:prstGeom>
                    </p:spPr>
                  </p:pic>
                </p:oleObj>
              </mc:Fallback>
            </mc:AlternateContent>
          </a:graphicData>
        </a:graphic>
      </p:graphicFrame>
      <p:sp>
        <p:nvSpPr>
          <p:cNvPr id="3" name="Tekstvak 2">
            <a:extLst>
              <a:ext uri="{FF2B5EF4-FFF2-40B4-BE49-F238E27FC236}">
                <a16:creationId xmlns:a16="http://schemas.microsoft.com/office/drawing/2014/main" id="{7479FA99-8746-C7B2-5D0C-46DBE0296DB9}"/>
              </a:ext>
            </a:extLst>
          </p:cNvPr>
          <p:cNvSpPr txBox="1"/>
          <p:nvPr/>
        </p:nvSpPr>
        <p:spPr>
          <a:xfrm>
            <a:off x="7907867" y="364067"/>
            <a:ext cx="4140199" cy="3693319"/>
          </a:xfrm>
          <a:prstGeom prst="rect">
            <a:avLst/>
          </a:prstGeom>
          <a:noFill/>
        </p:spPr>
        <p:txBody>
          <a:bodyPr wrap="square" rtlCol="0">
            <a:spAutoFit/>
          </a:bodyPr>
          <a:lstStyle/>
          <a:p>
            <a:r>
              <a:rPr lang="nl-NL" dirty="0"/>
              <a:t>We fietsen naar het </a:t>
            </a:r>
            <a:r>
              <a:rPr lang="nl-NL" dirty="0" err="1"/>
              <a:t>Wildemanshofje</a:t>
            </a:r>
            <a:r>
              <a:rPr lang="nl-NL" dirty="0"/>
              <a:t> aan de Oude Gracht.</a:t>
            </a:r>
            <a:br>
              <a:rPr lang="nl-NL" dirty="0"/>
            </a:br>
            <a:r>
              <a:rPr lang="nl-NL" dirty="0"/>
              <a:t>Op het tableau kun je lezen, dat het gebouwd is uit het geld van de erfenis van Gerrit </a:t>
            </a:r>
            <a:r>
              <a:rPr lang="nl-NL" dirty="0" err="1"/>
              <a:t>Florisz</a:t>
            </a:r>
            <a:r>
              <a:rPr lang="nl-NL" dirty="0"/>
              <a:t> Wildeman.</a:t>
            </a:r>
            <a:br>
              <a:rPr lang="nl-NL" dirty="0"/>
            </a:br>
            <a:br>
              <a:rPr lang="nl-NL" dirty="0"/>
            </a:br>
            <a:endParaRPr lang="nl-NL" dirty="0"/>
          </a:p>
          <a:p>
            <a:r>
              <a:rPr lang="nl-NL" dirty="0"/>
              <a:t>Wildeman verloor voor zijn dood zijn vrouw en dochters en besloot het geld aan een </a:t>
            </a:r>
            <a:r>
              <a:rPr lang="nl-NL" dirty="0" err="1"/>
              <a:t>vrouwenhof</a:t>
            </a:r>
            <a:r>
              <a:rPr lang="nl-NL" dirty="0"/>
              <a:t> te besteden.</a:t>
            </a:r>
            <a:br>
              <a:rPr lang="nl-NL" dirty="0"/>
            </a:br>
            <a:r>
              <a:rPr lang="nl-NL" dirty="0"/>
              <a:t>Je ziet deze hofjes wel in meer steden, maar dit is een groot hofje met 24 huisjes.</a:t>
            </a:r>
            <a:br>
              <a:rPr lang="nl-NL" dirty="0"/>
            </a:br>
            <a:r>
              <a:rPr lang="nl-NL" dirty="0"/>
              <a:t>Ze worden nog altijd bewoond.</a:t>
            </a:r>
          </a:p>
        </p:txBody>
      </p:sp>
      <p:sp>
        <p:nvSpPr>
          <p:cNvPr id="4" name="Tekstvak 3">
            <a:extLst>
              <a:ext uri="{FF2B5EF4-FFF2-40B4-BE49-F238E27FC236}">
                <a16:creationId xmlns:a16="http://schemas.microsoft.com/office/drawing/2014/main" id="{1DAFF6C9-2712-95A0-31B8-8B7A30B0FC73}"/>
              </a:ext>
            </a:extLst>
          </p:cNvPr>
          <p:cNvSpPr txBox="1"/>
          <p:nvPr/>
        </p:nvSpPr>
        <p:spPr>
          <a:xfrm>
            <a:off x="8077200" y="5363864"/>
            <a:ext cx="4030133" cy="923330"/>
          </a:xfrm>
          <a:prstGeom prst="rect">
            <a:avLst/>
          </a:prstGeom>
          <a:noFill/>
        </p:spPr>
        <p:txBody>
          <a:bodyPr wrap="square" rtlCol="0">
            <a:spAutoFit/>
          </a:bodyPr>
          <a:lstStyle/>
          <a:p>
            <a:r>
              <a:rPr lang="nl-NL" dirty="0"/>
              <a:t>Je ziet dat het tableau is aangebracht door de ANWB. Zoek eens op wanneer die werd opgericht en wat ze doen.</a:t>
            </a:r>
          </a:p>
        </p:txBody>
      </p:sp>
      <p:sp>
        <p:nvSpPr>
          <p:cNvPr id="7" name="Tekstvak 6">
            <a:extLst>
              <a:ext uri="{FF2B5EF4-FFF2-40B4-BE49-F238E27FC236}">
                <a16:creationId xmlns:a16="http://schemas.microsoft.com/office/drawing/2014/main" id="{E4226DB5-5324-4BC3-2693-6D3104FA2C4D}"/>
              </a:ext>
            </a:extLst>
          </p:cNvPr>
          <p:cNvSpPr txBox="1"/>
          <p:nvPr/>
        </p:nvSpPr>
        <p:spPr>
          <a:xfrm>
            <a:off x="143934" y="3954833"/>
            <a:ext cx="7382933" cy="2646878"/>
          </a:xfrm>
          <a:prstGeom prst="rect">
            <a:avLst/>
          </a:prstGeom>
          <a:noFill/>
        </p:spPr>
        <p:txBody>
          <a:bodyPr wrap="square" rtlCol="0">
            <a:spAutoFit/>
          </a:bodyPr>
          <a:lstStyle/>
          <a:p>
            <a:r>
              <a:rPr lang="nl-NL" sz="1600" dirty="0"/>
              <a:t>Wist je dat in 1714</a:t>
            </a:r>
            <a:br>
              <a:rPr lang="nl-NL" sz="2000" dirty="0"/>
            </a:br>
            <a:r>
              <a:rPr lang="nl-NL" sz="1400" dirty="0"/>
              <a:t>- de schrijfmachine werd uitgevonden? Zoek eens op door wie!</a:t>
            </a:r>
            <a:br>
              <a:rPr lang="nl-NL" sz="1400" dirty="0"/>
            </a:br>
            <a:br>
              <a:rPr lang="nl-NL" sz="1600" dirty="0"/>
            </a:br>
            <a:r>
              <a:rPr lang="nl-NL" sz="1600" dirty="0"/>
              <a:t>   En in 1848 gebeurde dit ook:</a:t>
            </a:r>
            <a:br>
              <a:rPr lang="nl-NL" sz="1400" dirty="0"/>
            </a:br>
            <a:r>
              <a:rPr lang="nl-NL" sz="1400" dirty="0"/>
              <a:t>- 22 januari 4 Friezen rijden 200 km en doen alle 11-steden van Friesland aan. Eerste  Elfstedentocht?</a:t>
            </a:r>
            <a:br>
              <a:rPr lang="nl-NL" sz="1400" dirty="0"/>
            </a:br>
            <a:r>
              <a:rPr lang="nl-NL" sz="1400" dirty="0"/>
              <a:t>- In </a:t>
            </a:r>
            <a:r>
              <a:rPr lang="nl-NL" sz="1400" dirty="0" err="1"/>
              <a:t>Calefornië</a:t>
            </a:r>
            <a:r>
              <a:rPr lang="nl-NL" sz="1400" dirty="0"/>
              <a:t> (Verenigde Staten) wordt goud gevonden. Er ontstaat een </a:t>
            </a:r>
            <a:r>
              <a:rPr lang="nl-NL" sz="1400" dirty="0" err="1"/>
              <a:t>goldrush</a:t>
            </a:r>
            <a:r>
              <a:rPr lang="nl-NL" sz="1400" dirty="0"/>
              <a:t>  van duizenden goudzoekers</a:t>
            </a:r>
            <a:br>
              <a:rPr lang="nl-NL" sz="1400" dirty="0"/>
            </a:br>
            <a:r>
              <a:rPr lang="nl-NL" sz="1400" dirty="0"/>
              <a:t>- De Franse regering schaft in de koloniën van haar in Amerika de slavernij af</a:t>
            </a:r>
            <a:br>
              <a:rPr lang="nl-NL" sz="1400" dirty="0"/>
            </a:br>
            <a:r>
              <a:rPr lang="nl-NL" sz="1400" dirty="0"/>
              <a:t>- Johan Strauss uit Oostenrijk componeert de </a:t>
            </a:r>
            <a:r>
              <a:rPr lang="nl-NL" sz="1400" dirty="0" err="1"/>
              <a:t>Radetzky</a:t>
            </a:r>
            <a:r>
              <a:rPr lang="nl-NL" sz="1400" dirty="0"/>
              <a:t> mars. Luister hier </a:t>
            </a:r>
            <a:r>
              <a:rPr lang="nl-NL" sz="1400" dirty="0">
                <a:hlinkClick r:id="rId4"/>
              </a:rPr>
              <a:t>Waarom</a:t>
            </a:r>
            <a:r>
              <a:rPr lang="nl-NL" sz="2000" dirty="0">
                <a:hlinkClick r:id="rId4"/>
              </a:rPr>
              <a:t> </a:t>
            </a:r>
            <a:r>
              <a:rPr lang="nl-NL" sz="900" dirty="0">
                <a:hlinkClick r:id="rId4"/>
              </a:rPr>
              <a:t>klappen we bij de </a:t>
            </a:r>
            <a:r>
              <a:rPr lang="nl-NL" sz="1400" dirty="0" err="1">
                <a:hlinkClick r:id="rId4"/>
              </a:rPr>
              <a:t>Radetzkymars</a:t>
            </a:r>
            <a:r>
              <a:rPr lang="nl-NL" sz="1400" dirty="0">
                <a:hlinkClick r:id="rId4"/>
              </a:rPr>
              <a:t> in de handen? | Overal Klassiek 02 - YouTube</a:t>
            </a:r>
            <a:endParaRPr lang="nl-NL" sz="2000" dirty="0"/>
          </a:p>
        </p:txBody>
      </p:sp>
    </p:spTree>
    <p:extLst>
      <p:ext uri="{BB962C8B-B14F-4D97-AF65-F5344CB8AC3E}">
        <p14:creationId xmlns:p14="http://schemas.microsoft.com/office/powerpoint/2010/main" val="85810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08C541C-9684-CE50-A757-8FC10915D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33" y="173566"/>
            <a:ext cx="5208694" cy="651086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5AC9D33-E246-DCAD-0A31-55B285A5EBA6}"/>
              </a:ext>
            </a:extLst>
          </p:cNvPr>
          <p:cNvSpPr txBox="1"/>
          <p:nvPr/>
        </p:nvSpPr>
        <p:spPr>
          <a:xfrm>
            <a:off x="5486397" y="118305"/>
            <a:ext cx="6485467" cy="1477328"/>
          </a:xfrm>
          <a:prstGeom prst="rect">
            <a:avLst/>
          </a:prstGeom>
          <a:noFill/>
        </p:spPr>
        <p:txBody>
          <a:bodyPr wrap="square" rtlCol="0">
            <a:spAutoFit/>
          </a:bodyPr>
          <a:lstStyle/>
          <a:p>
            <a:r>
              <a:rPr lang="nl-NL" dirty="0"/>
              <a:t>Er davert een vliegtuig over… Ja, dat kan als je in Noord-Holland een rondje Haarlemmermeer rijdt. Het heeft heel wat voeten in de aarde gehad voor het allemaal zover was als het nu is.</a:t>
            </a:r>
            <a:br>
              <a:rPr lang="nl-NL" dirty="0"/>
            </a:br>
            <a:r>
              <a:rPr lang="nl-NL" dirty="0"/>
              <a:t>Er zijn mensen die het ook te groot vinden geworden en dat we minder moeten vliegen. Dat was in de begintijd wel anders.</a:t>
            </a:r>
          </a:p>
        </p:txBody>
      </p:sp>
      <p:sp>
        <p:nvSpPr>
          <p:cNvPr id="4" name="Tekstvak 3">
            <a:extLst>
              <a:ext uri="{FF2B5EF4-FFF2-40B4-BE49-F238E27FC236}">
                <a16:creationId xmlns:a16="http://schemas.microsoft.com/office/drawing/2014/main" id="{F4ABAADA-3E67-F32F-D3BB-DA401CA8CEB5}"/>
              </a:ext>
            </a:extLst>
          </p:cNvPr>
          <p:cNvSpPr txBox="1"/>
          <p:nvPr/>
        </p:nvSpPr>
        <p:spPr>
          <a:xfrm>
            <a:off x="6675966" y="1595633"/>
            <a:ext cx="4673601" cy="369332"/>
          </a:xfrm>
          <a:prstGeom prst="rect">
            <a:avLst/>
          </a:prstGeom>
          <a:noFill/>
        </p:spPr>
        <p:txBody>
          <a:bodyPr wrap="square">
            <a:spAutoFit/>
          </a:bodyPr>
          <a:lstStyle/>
          <a:p>
            <a:r>
              <a:rPr lang="nl-NL" dirty="0">
                <a:hlinkClick r:id="rId3"/>
              </a:rPr>
              <a:t>De mens stijgt op | Historianet.nl</a:t>
            </a:r>
            <a:endParaRPr lang="nl-NL" dirty="0"/>
          </a:p>
        </p:txBody>
      </p:sp>
      <p:sp>
        <p:nvSpPr>
          <p:cNvPr id="5" name="Tekstvak 4">
            <a:extLst>
              <a:ext uri="{FF2B5EF4-FFF2-40B4-BE49-F238E27FC236}">
                <a16:creationId xmlns:a16="http://schemas.microsoft.com/office/drawing/2014/main" id="{9826A4C8-4442-4379-4B68-1A5140B5C55D}"/>
              </a:ext>
            </a:extLst>
          </p:cNvPr>
          <p:cNvSpPr txBox="1"/>
          <p:nvPr/>
        </p:nvSpPr>
        <p:spPr>
          <a:xfrm>
            <a:off x="5486397" y="1975032"/>
            <a:ext cx="6189133" cy="923330"/>
          </a:xfrm>
          <a:prstGeom prst="rect">
            <a:avLst/>
          </a:prstGeom>
          <a:noFill/>
        </p:spPr>
        <p:txBody>
          <a:bodyPr wrap="square" rtlCol="0">
            <a:spAutoFit/>
          </a:bodyPr>
          <a:lstStyle/>
          <a:p>
            <a:r>
              <a:rPr lang="nl-NL" dirty="0"/>
              <a:t>             Klik op de link en </a:t>
            </a:r>
            <a:r>
              <a:rPr lang="nl-NL" dirty="0" err="1"/>
              <a:t>scroll</a:t>
            </a:r>
            <a:r>
              <a:rPr lang="nl-NL" dirty="0"/>
              <a:t> de pagina die je voor </a:t>
            </a:r>
            <a:r>
              <a:rPr lang="nl-NL" dirty="0" err="1"/>
              <a:t>jekrijgt</a:t>
            </a:r>
            <a:br>
              <a:rPr lang="nl-NL" dirty="0"/>
            </a:br>
            <a:r>
              <a:rPr lang="nl-NL" dirty="0"/>
              <a:t>                   Een mooi beeld van de eerste vliegtuigen in </a:t>
            </a:r>
          </a:p>
          <a:p>
            <a:r>
              <a:rPr lang="nl-NL" dirty="0"/>
              <a:t>                                         “DE MENS STIJGT OP”</a:t>
            </a:r>
          </a:p>
        </p:txBody>
      </p:sp>
      <p:sp>
        <p:nvSpPr>
          <p:cNvPr id="6" name="Tekstvak 5">
            <a:extLst>
              <a:ext uri="{FF2B5EF4-FFF2-40B4-BE49-F238E27FC236}">
                <a16:creationId xmlns:a16="http://schemas.microsoft.com/office/drawing/2014/main" id="{6734BC98-CB9E-3FFA-522F-9D60BB9EAE0F}"/>
              </a:ext>
            </a:extLst>
          </p:cNvPr>
          <p:cNvSpPr txBox="1"/>
          <p:nvPr/>
        </p:nvSpPr>
        <p:spPr>
          <a:xfrm>
            <a:off x="6248400" y="3093095"/>
            <a:ext cx="6079067" cy="369332"/>
          </a:xfrm>
          <a:prstGeom prst="rect">
            <a:avLst/>
          </a:prstGeom>
          <a:noFill/>
        </p:spPr>
        <p:txBody>
          <a:bodyPr wrap="square" rtlCol="0">
            <a:spAutoFit/>
          </a:bodyPr>
          <a:lstStyle/>
          <a:p>
            <a:r>
              <a:rPr lang="nl-NL" dirty="0"/>
              <a:t>Schrijf alle jaartallen op die in op de pagina staan.</a:t>
            </a:r>
          </a:p>
        </p:txBody>
      </p:sp>
      <p:sp>
        <p:nvSpPr>
          <p:cNvPr id="7" name="Tekstvak 6">
            <a:extLst>
              <a:ext uri="{FF2B5EF4-FFF2-40B4-BE49-F238E27FC236}">
                <a16:creationId xmlns:a16="http://schemas.microsoft.com/office/drawing/2014/main" id="{F231E67B-760A-F06D-4F9A-8AD6A066EE68}"/>
              </a:ext>
            </a:extLst>
          </p:cNvPr>
          <p:cNvSpPr txBox="1"/>
          <p:nvPr/>
        </p:nvSpPr>
        <p:spPr>
          <a:xfrm>
            <a:off x="5571064" y="3398618"/>
            <a:ext cx="6400800" cy="1477328"/>
          </a:xfrm>
          <a:prstGeom prst="rect">
            <a:avLst/>
          </a:prstGeom>
          <a:noFill/>
        </p:spPr>
        <p:txBody>
          <a:bodyPr wrap="square" rtlCol="0">
            <a:spAutoFit/>
          </a:bodyPr>
          <a:lstStyle/>
          <a:p>
            <a:r>
              <a:rPr lang="nl-NL" dirty="0"/>
              <a:t>Voorbeeld</a:t>
            </a:r>
          </a:p>
          <a:p>
            <a:r>
              <a:rPr lang="nl-NL" dirty="0"/>
              <a:t>1903  </a:t>
            </a:r>
            <a:br>
              <a:rPr lang="nl-NL" dirty="0"/>
            </a:br>
            <a:r>
              <a:rPr lang="nl-NL" dirty="0"/>
              <a:t>De gebroeders Wright (fietsenmakers van beroep!)brengen hun eerste vliegtuig in de lucht, maar wat gebeurde nog meer in dat jaar?</a:t>
            </a:r>
          </a:p>
        </p:txBody>
      </p:sp>
      <p:sp>
        <p:nvSpPr>
          <p:cNvPr id="8" name="Tekstvak 7">
            <a:extLst>
              <a:ext uri="{FF2B5EF4-FFF2-40B4-BE49-F238E27FC236}">
                <a16:creationId xmlns:a16="http://schemas.microsoft.com/office/drawing/2014/main" id="{5999204A-2279-48C2-1689-0E4E88E095F8}"/>
              </a:ext>
            </a:extLst>
          </p:cNvPr>
          <p:cNvSpPr txBox="1"/>
          <p:nvPr/>
        </p:nvSpPr>
        <p:spPr>
          <a:xfrm>
            <a:off x="5571064" y="5021789"/>
            <a:ext cx="5647267" cy="861774"/>
          </a:xfrm>
          <a:prstGeom prst="rect">
            <a:avLst/>
          </a:prstGeom>
          <a:noFill/>
        </p:spPr>
        <p:txBody>
          <a:bodyPr wrap="square" rtlCol="0">
            <a:spAutoFit/>
          </a:bodyPr>
          <a:lstStyle/>
          <a:p>
            <a:r>
              <a:rPr lang="nl-NL" dirty="0">
                <a:solidFill>
                  <a:schemeClr val="accent4"/>
                </a:solidFill>
              </a:rPr>
              <a:t>Gu</a:t>
            </a:r>
            <a:r>
              <a:rPr lang="nl-NL" sz="1600" dirty="0">
                <a:solidFill>
                  <a:schemeClr val="accent4"/>
                </a:solidFill>
              </a:rPr>
              <a:t>glielmo </a:t>
            </a:r>
            <a:r>
              <a:rPr lang="nl-NL" sz="1600" dirty="0" err="1">
                <a:solidFill>
                  <a:schemeClr val="accent4"/>
                </a:solidFill>
              </a:rPr>
              <a:t>Marconi</a:t>
            </a:r>
            <a:r>
              <a:rPr lang="nl-NL" sz="1600" dirty="0">
                <a:solidFill>
                  <a:schemeClr val="accent4"/>
                </a:solidFill>
              </a:rPr>
              <a:t> vindt de radio uit. Eerste signaal wordt verstuurd door de president van de Verenigde Staten (USA) Theodoor Roosevelt naar koning Edward VII van Engeland stuurt. </a:t>
            </a:r>
          </a:p>
        </p:txBody>
      </p:sp>
      <p:sp>
        <p:nvSpPr>
          <p:cNvPr id="9" name="Tekstvak 8">
            <a:extLst>
              <a:ext uri="{FF2B5EF4-FFF2-40B4-BE49-F238E27FC236}">
                <a16:creationId xmlns:a16="http://schemas.microsoft.com/office/drawing/2014/main" id="{E3096FC6-2247-F998-66A2-4C45709F6334}"/>
              </a:ext>
            </a:extLst>
          </p:cNvPr>
          <p:cNvSpPr txBox="1"/>
          <p:nvPr/>
        </p:nvSpPr>
        <p:spPr>
          <a:xfrm>
            <a:off x="5571064" y="4725586"/>
            <a:ext cx="4715933" cy="369332"/>
          </a:xfrm>
          <a:prstGeom prst="rect">
            <a:avLst/>
          </a:prstGeom>
          <a:noFill/>
        </p:spPr>
        <p:txBody>
          <a:bodyPr wrap="square" rtlCol="0">
            <a:spAutoFit/>
          </a:bodyPr>
          <a:lstStyle/>
          <a:p>
            <a:r>
              <a:rPr lang="nl-NL" dirty="0"/>
              <a:t>Wat gebeurde er nog meer in dat jaar?</a:t>
            </a:r>
          </a:p>
        </p:txBody>
      </p:sp>
      <p:sp>
        <p:nvSpPr>
          <p:cNvPr id="10" name="Tekstvak 9">
            <a:extLst>
              <a:ext uri="{FF2B5EF4-FFF2-40B4-BE49-F238E27FC236}">
                <a16:creationId xmlns:a16="http://schemas.microsoft.com/office/drawing/2014/main" id="{3393BC34-2E31-698F-3DCE-3AE7EA5849F8}"/>
              </a:ext>
            </a:extLst>
          </p:cNvPr>
          <p:cNvSpPr txBox="1"/>
          <p:nvPr/>
        </p:nvSpPr>
        <p:spPr>
          <a:xfrm>
            <a:off x="5685363" y="5972081"/>
            <a:ext cx="5791200" cy="646331"/>
          </a:xfrm>
          <a:prstGeom prst="rect">
            <a:avLst/>
          </a:prstGeom>
          <a:noFill/>
        </p:spPr>
        <p:txBody>
          <a:bodyPr wrap="square" rtlCol="0">
            <a:spAutoFit/>
          </a:bodyPr>
          <a:lstStyle/>
          <a:p>
            <a:r>
              <a:rPr lang="nl-NL" dirty="0"/>
              <a:t>Nu jij!       Tijd over? Teken dit vliegtuig na op ruitjespapier en zaag hem uit met triplex van 8 mm.</a:t>
            </a:r>
          </a:p>
        </p:txBody>
      </p:sp>
    </p:spTree>
    <p:extLst>
      <p:ext uri="{BB962C8B-B14F-4D97-AF65-F5344CB8AC3E}">
        <p14:creationId xmlns:p14="http://schemas.microsoft.com/office/powerpoint/2010/main" val="3039555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FB87BE14-DAF3-9019-8E1D-E7BF167C5392}"/>
              </a:ext>
            </a:extLst>
          </p:cNvPr>
          <p:cNvSpPr txBox="1"/>
          <p:nvPr/>
        </p:nvSpPr>
        <p:spPr>
          <a:xfrm>
            <a:off x="40217" y="-16612"/>
            <a:ext cx="3276600" cy="369332"/>
          </a:xfrm>
          <a:prstGeom prst="rect">
            <a:avLst/>
          </a:prstGeom>
          <a:noFill/>
        </p:spPr>
        <p:txBody>
          <a:bodyPr wrap="square">
            <a:spAutoFit/>
          </a:bodyPr>
          <a:lstStyle/>
          <a:p>
            <a:r>
              <a:rPr lang="en-GB" dirty="0">
                <a:hlinkClick r:id="rId2"/>
              </a:rPr>
              <a:t>How to draw seahorse - YouTube</a:t>
            </a:r>
            <a:endParaRPr lang="nl-NL" dirty="0"/>
          </a:p>
        </p:txBody>
      </p:sp>
      <p:sp>
        <p:nvSpPr>
          <p:cNvPr id="5" name="Tekstvak 4">
            <a:extLst>
              <a:ext uri="{FF2B5EF4-FFF2-40B4-BE49-F238E27FC236}">
                <a16:creationId xmlns:a16="http://schemas.microsoft.com/office/drawing/2014/main" id="{F1E8B82F-D415-A690-2572-B35BD2A83031}"/>
              </a:ext>
            </a:extLst>
          </p:cNvPr>
          <p:cNvSpPr txBox="1"/>
          <p:nvPr/>
        </p:nvSpPr>
        <p:spPr>
          <a:xfrm>
            <a:off x="0" y="678763"/>
            <a:ext cx="3395134" cy="646331"/>
          </a:xfrm>
          <a:prstGeom prst="rect">
            <a:avLst/>
          </a:prstGeom>
          <a:noFill/>
        </p:spPr>
        <p:txBody>
          <a:bodyPr wrap="square">
            <a:spAutoFit/>
          </a:bodyPr>
          <a:lstStyle/>
          <a:p>
            <a:r>
              <a:rPr lang="en-GB" dirty="0">
                <a:hlinkClick r:id="rId3"/>
              </a:rPr>
              <a:t>How to Draw a Piranha Fish - Easy Pictures to Draw - Bing video</a:t>
            </a:r>
            <a:endParaRPr lang="nl-NL" dirty="0"/>
          </a:p>
        </p:txBody>
      </p:sp>
      <p:sp>
        <p:nvSpPr>
          <p:cNvPr id="7" name="Tekstvak 6">
            <a:extLst>
              <a:ext uri="{FF2B5EF4-FFF2-40B4-BE49-F238E27FC236}">
                <a16:creationId xmlns:a16="http://schemas.microsoft.com/office/drawing/2014/main" id="{0B1DF834-896A-8DD3-2D21-A0A695CBC450}"/>
              </a:ext>
            </a:extLst>
          </p:cNvPr>
          <p:cNvSpPr txBox="1"/>
          <p:nvPr/>
        </p:nvSpPr>
        <p:spPr>
          <a:xfrm>
            <a:off x="0" y="1363611"/>
            <a:ext cx="4542367" cy="369332"/>
          </a:xfrm>
          <a:prstGeom prst="rect">
            <a:avLst/>
          </a:prstGeom>
          <a:noFill/>
        </p:spPr>
        <p:txBody>
          <a:bodyPr wrap="square">
            <a:spAutoFit/>
          </a:bodyPr>
          <a:lstStyle/>
          <a:p>
            <a:r>
              <a:rPr lang="en-GB" dirty="0">
                <a:hlinkClick r:id="rId4"/>
              </a:rPr>
              <a:t>How To Draw A Realistic Clownfish - Bing video</a:t>
            </a:r>
            <a:endParaRPr lang="nl-NL" dirty="0"/>
          </a:p>
        </p:txBody>
      </p:sp>
      <p:sp>
        <p:nvSpPr>
          <p:cNvPr id="9" name="Tekstvak 8">
            <a:extLst>
              <a:ext uri="{FF2B5EF4-FFF2-40B4-BE49-F238E27FC236}">
                <a16:creationId xmlns:a16="http://schemas.microsoft.com/office/drawing/2014/main" id="{A9524B64-C4EB-1108-81FE-154063670ACE}"/>
              </a:ext>
            </a:extLst>
          </p:cNvPr>
          <p:cNvSpPr txBox="1"/>
          <p:nvPr/>
        </p:nvSpPr>
        <p:spPr>
          <a:xfrm>
            <a:off x="0" y="1943708"/>
            <a:ext cx="3733800" cy="369332"/>
          </a:xfrm>
          <a:prstGeom prst="rect">
            <a:avLst/>
          </a:prstGeom>
          <a:noFill/>
        </p:spPr>
        <p:txBody>
          <a:bodyPr wrap="square">
            <a:spAutoFit/>
          </a:bodyPr>
          <a:lstStyle/>
          <a:p>
            <a:r>
              <a:rPr lang="en-GB" dirty="0">
                <a:hlinkClick r:id="rId5"/>
              </a:rPr>
              <a:t>How To Draw An Anglerfish - YouTube</a:t>
            </a:r>
            <a:endParaRPr lang="nl-NL" dirty="0"/>
          </a:p>
        </p:txBody>
      </p:sp>
      <p:sp>
        <p:nvSpPr>
          <p:cNvPr id="11" name="Tekstvak 10">
            <a:extLst>
              <a:ext uri="{FF2B5EF4-FFF2-40B4-BE49-F238E27FC236}">
                <a16:creationId xmlns:a16="http://schemas.microsoft.com/office/drawing/2014/main" id="{F1417AFF-28D8-BF77-A977-EEBB74E17480}"/>
              </a:ext>
            </a:extLst>
          </p:cNvPr>
          <p:cNvSpPr txBox="1"/>
          <p:nvPr/>
        </p:nvSpPr>
        <p:spPr>
          <a:xfrm>
            <a:off x="0" y="3384053"/>
            <a:ext cx="6722533" cy="369332"/>
          </a:xfrm>
          <a:prstGeom prst="rect">
            <a:avLst/>
          </a:prstGeom>
          <a:noFill/>
        </p:spPr>
        <p:txBody>
          <a:bodyPr wrap="square">
            <a:spAutoFit/>
          </a:bodyPr>
          <a:lstStyle/>
          <a:p>
            <a:r>
              <a:rPr lang="en-GB" dirty="0">
                <a:hlinkClick r:id="rId6"/>
              </a:rPr>
              <a:t>How To Draw A Realistic Betta Fish (Siamese Fighting Fish) - YouTube</a:t>
            </a:r>
            <a:endParaRPr lang="nl-NL" dirty="0"/>
          </a:p>
        </p:txBody>
      </p:sp>
      <p:sp>
        <p:nvSpPr>
          <p:cNvPr id="13" name="Tekstvak 12">
            <a:extLst>
              <a:ext uri="{FF2B5EF4-FFF2-40B4-BE49-F238E27FC236}">
                <a16:creationId xmlns:a16="http://schemas.microsoft.com/office/drawing/2014/main" id="{0E1F16EE-B5CC-A994-871C-A70E7C00EC87}"/>
              </a:ext>
            </a:extLst>
          </p:cNvPr>
          <p:cNvSpPr txBox="1"/>
          <p:nvPr/>
        </p:nvSpPr>
        <p:spPr>
          <a:xfrm>
            <a:off x="0" y="2423823"/>
            <a:ext cx="7120467" cy="369332"/>
          </a:xfrm>
          <a:prstGeom prst="rect">
            <a:avLst/>
          </a:prstGeom>
          <a:noFill/>
        </p:spPr>
        <p:txBody>
          <a:bodyPr wrap="square">
            <a:spAutoFit/>
          </a:bodyPr>
          <a:lstStyle/>
          <a:p>
            <a:r>
              <a:rPr lang="en-GB" dirty="0">
                <a:hlinkClick r:id="rId7"/>
              </a:rPr>
              <a:t>How to Draw Piranha Fish | </a:t>
            </a:r>
            <a:r>
              <a:rPr lang="en-GB" dirty="0" err="1">
                <a:hlinkClick r:id="rId7"/>
              </a:rPr>
              <a:t>Watercolor</a:t>
            </a:r>
            <a:r>
              <a:rPr lang="en-GB" dirty="0">
                <a:hlinkClick r:id="rId7"/>
              </a:rPr>
              <a:t> Painting Techniques - Bing video</a:t>
            </a:r>
            <a:endParaRPr lang="nl-NL" dirty="0"/>
          </a:p>
        </p:txBody>
      </p:sp>
      <p:sp>
        <p:nvSpPr>
          <p:cNvPr id="15" name="Tekstvak 14">
            <a:extLst>
              <a:ext uri="{FF2B5EF4-FFF2-40B4-BE49-F238E27FC236}">
                <a16:creationId xmlns:a16="http://schemas.microsoft.com/office/drawing/2014/main" id="{7EE71522-ED01-0437-4F8B-83154264ECC6}"/>
              </a:ext>
            </a:extLst>
          </p:cNvPr>
          <p:cNvSpPr txBox="1"/>
          <p:nvPr/>
        </p:nvSpPr>
        <p:spPr>
          <a:xfrm>
            <a:off x="0" y="2893003"/>
            <a:ext cx="6096000" cy="369332"/>
          </a:xfrm>
          <a:prstGeom prst="rect">
            <a:avLst/>
          </a:prstGeom>
          <a:noFill/>
        </p:spPr>
        <p:txBody>
          <a:bodyPr wrap="square">
            <a:spAutoFit/>
          </a:bodyPr>
          <a:lstStyle/>
          <a:p>
            <a:r>
              <a:rPr lang="en-GB" dirty="0">
                <a:hlinkClick r:id="rId8"/>
              </a:rPr>
              <a:t>How to Draw a Piranha for Kids - Bing video</a:t>
            </a:r>
            <a:endParaRPr lang="nl-NL" dirty="0"/>
          </a:p>
        </p:txBody>
      </p:sp>
      <p:pic>
        <p:nvPicPr>
          <p:cNvPr id="3074" name="Picture 2" descr="Zoeken in zijbalkquery">
            <a:extLst>
              <a:ext uri="{FF2B5EF4-FFF2-40B4-BE49-F238E27FC236}">
                <a16:creationId xmlns:a16="http://schemas.microsoft.com/office/drawing/2014/main" id="{D82AB9CC-C766-4644-BEA0-8CF499E799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7676" y="5504156"/>
            <a:ext cx="1493838" cy="1392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Zoeken in zijbalkquery">
            <a:extLst>
              <a:ext uri="{FF2B5EF4-FFF2-40B4-BE49-F238E27FC236}">
                <a16:creationId xmlns:a16="http://schemas.microsoft.com/office/drawing/2014/main" id="{5114D970-550D-A081-3042-BA582A901A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1514" y="5482929"/>
            <a:ext cx="1493838" cy="13926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Zoeken in zijbalkquery">
            <a:extLst>
              <a:ext uri="{FF2B5EF4-FFF2-40B4-BE49-F238E27FC236}">
                <a16:creationId xmlns:a16="http://schemas.microsoft.com/office/drawing/2014/main" id="{822D0742-6D90-8C9F-F735-84C04DFF9D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5145" y="5465384"/>
            <a:ext cx="1493838" cy="13926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Zoeken in zijbalkquery">
            <a:extLst>
              <a:ext uri="{FF2B5EF4-FFF2-40B4-BE49-F238E27FC236}">
                <a16:creationId xmlns:a16="http://schemas.microsoft.com/office/drawing/2014/main" id="{B4423438-F9C6-DCF5-0485-44266C01C5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1307" y="5465385"/>
            <a:ext cx="1493838" cy="13926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Zoeken in zijbalkquery">
            <a:extLst>
              <a:ext uri="{FF2B5EF4-FFF2-40B4-BE49-F238E27FC236}">
                <a16:creationId xmlns:a16="http://schemas.microsoft.com/office/drawing/2014/main" id="{1BB44496-C95C-10B0-B020-DC0EEDC462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5352" y="5493542"/>
            <a:ext cx="1493838" cy="13926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Zoeken in zijbalkquery">
            <a:extLst>
              <a:ext uri="{FF2B5EF4-FFF2-40B4-BE49-F238E27FC236}">
                <a16:creationId xmlns:a16="http://schemas.microsoft.com/office/drawing/2014/main" id="{C13C112C-C712-7822-B798-C92E5C0D2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58983" y="5465385"/>
            <a:ext cx="1493838" cy="1392615"/>
          </a:xfrm>
          <a:prstGeom prst="rect">
            <a:avLst/>
          </a:prstGeom>
          <a:noFill/>
          <a:extLst>
            <a:ext uri="{909E8E84-426E-40DD-AFC4-6F175D3DCCD1}">
              <a14:hiddenFill xmlns:a14="http://schemas.microsoft.com/office/drawing/2010/main">
                <a:solidFill>
                  <a:srgbClr val="FFFFFF"/>
                </a:solidFill>
              </a14:hiddenFill>
            </a:ext>
          </a:extLst>
        </p:spPr>
      </p:pic>
      <p:sp>
        <p:nvSpPr>
          <p:cNvPr id="23" name="Tekstvak 22">
            <a:extLst>
              <a:ext uri="{FF2B5EF4-FFF2-40B4-BE49-F238E27FC236}">
                <a16:creationId xmlns:a16="http://schemas.microsoft.com/office/drawing/2014/main" id="{A7923303-67FC-5A8C-60A7-5CB225ED3E2A}"/>
              </a:ext>
            </a:extLst>
          </p:cNvPr>
          <p:cNvSpPr txBox="1"/>
          <p:nvPr/>
        </p:nvSpPr>
        <p:spPr>
          <a:xfrm>
            <a:off x="5367867" y="313267"/>
            <a:ext cx="6434666" cy="2031325"/>
          </a:xfrm>
          <a:prstGeom prst="rect">
            <a:avLst/>
          </a:prstGeom>
          <a:noFill/>
        </p:spPr>
        <p:txBody>
          <a:bodyPr wrap="square" rtlCol="0">
            <a:spAutoFit/>
          </a:bodyPr>
          <a:lstStyle/>
          <a:p>
            <a:r>
              <a:rPr lang="nl-NL" dirty="0"/>
              <a:t>Ik was eigenlijk van plan om naar Heerhugowaard te gaan. Daar werd een favoriete zanger van mij geboren: Hans van Tol, maar hij noemde zich Tol </a:t>
            </a:r>
            <a:r>
              <a:rPr lang="nl-NL" dirty="0" err="1"/>
              <a:t>Hansse</a:t>
            </a:r>
            <a:r>
              <a:rPr lang="nl-NL" dirty="0"/>
              <a:t>. Hij schreef leuke liedjes. Luister maar eens naar deze: </a:t>
            </a:r>
            <a:r>
              <a:rPr lang="en-GB" dirty="0">
                <a:hlinkClick r:id="rId10"/>
              </a:rPr>
              <a:t>Tol </a:t>
            </a:r>
            <a:r>
              <a:rPr lang="en-GB" dirty="0" err="1">
                <a:hlinkClick r:id="rId10"/>
              </a:rPr>
              <a:t>Hansse</a:t>
            </a:r>
            <a:r>
              <a:rPr lang="en-GB" dirty="0">
                <a:hlinkClick r:id="rId10"/>
              </a:rPr>
              <a:t> Big City (1978) – YouTube</a:t>
            </a:r>
            <a:br>
              <a:rPr lang="en-GB" dirty="0"/>
            </a:br>
            <a:r>
              <a:rPr lang="en-GB" dirty="0" err="1"/>
              <a:t>Ik</a:t>
            </a:r>
            <a:r>
              <a:rPr lang="en-GB" dirty="0"/>
              <a:t> neem de </a:t>
            </a:r>
            <a:r>
              <a:rPr lang="en-GB" dirty="0" err="1"/>
              <a:t>afslag</a:t>
            </a:r>
            <a:r>
              <a:rPr lang="en-GB" dirty="0"/>
              <a:t>, </a:t>
            </a:r>
            <a:r>
              <a:rPr lang="en-GB" dirty="0" err="1"/>
              <a:t>fiets</a:t>
            </a:r>
            <a:r>
              <a:rPr lang="en-GB" dirty="0"/>
              <a:t> </a:t>
            </a:r>
            <a:r>
              <a:rPr lang="en-GB" dirty="0" err="1"/>
              <a:t>naar</a:t>
            </a:r>
            <a:r>
              <a:rPr lang="en-GB" dirty="0"/>
              <a:t> Bergen </a:t>
            </a:r>
            <a:r>
              <a:rPr lang="en-GB" dirty="0" err="1"/>
              <a:t>aan</a:t>
            </a:r>
            <a:r>
              <a:rPr lang="en-GB" dirty="0"/>
              <a:t> Zee en ga het Zee-Aquarium </a:t>
            </a:r>
            <a:r>
              <a:rPr lang="en-GB" dirty="0" err="1"/>
              <a:t>binnen</a:t>
            </a:r>
            <a:r>
              <a:rPr lang="en-GB" dirty="0"/>
              <a:t>. Leuk al die </a:t>
            </a:r>
            <a:r>
              <a:rPr lang="en-GB" dirty="0" err="1"/>
              <a:t>verschillende</a:t>
            </a:r>
            <a:r>
              <a:rPr lang="en-GB" dirty="0"/>
              <a:t> </a:t>
            </a:r>
            <a:r>
              <a:rPr lang="en-GB" dirty="0" err="1"/>
              <a:t>vissen</a:t>
            </a:r>
            <a:r>
              <a:rPr lang="en-GB" dirty="0"/>
              <a:t> </a:t>
            </a:r>
            <a:r>
              <a:rPr lang="en-GB" dirty="0" err="1"/>
              <a:t>te</a:t>
            </a:r>
            <a:r>
              <a:rPr lang="en-GB" dirty="0"/>
              <a:t> </a:t>
            </a:r>
            <a:r>
              <a:rPr lang="en-GB" dirty="0" err="1"/>
              <a:t>zien</a:t>
            </a:r>
            <a:r>
              <a:rPr lang="en-GB" dirty="0"/>
              <a:t> die je </a:t>
            </a:r>
            <a:r>
              <a:rPr lang="en-GB" dirty="0" err="1"/>
              <a:t>anders</a:t>
            </a:r>
            <a:r>
              <a:rPr lang="en-GB" dirty="0"/>
              <a:t> </a:t>
            </a:r>
            <a:r>
              <a:rPr lang="en-GB" dirty="0" err="1"/>
              <a:t>niet</a:t>
            </a:r>
            <a:r>
              <a:rPr lang="en-GB" dirty="0"/>
              <a:t> in Nederland </a:t>
            </a:r>
            <a:r>
              <a:rPr lang="en-GB" dirty="0" err="1"/>
              <a:t>tegenkomt</a:t>
            </a:r>
            <a:r>
              <a:rPr lang="en-GB" dirty="0"/>
              <a:t>.</a:t>
            </a:r>
            <a:endParaRPr lang="nl-NL" dirty="0"/>
          </a:p>
        </p:txBody>
      </p:sp>
      <p:sp>
        <p:nvSpPr>
          <p:cNvPr id="25" name="Tekstvak 24">
            <a:extLst>
              <a:ext uri="{FF2B5EF4-FFF2-40B4-BE49-F238E27FC236}">
                <a16:creationId xmlns:a16="http://schemas.microsoft.com/office/drawing/2014/main" id="{6766E174-6181-9781-5A8E-77AB823BF01A}"/>
              </a:ext>
            </a:extLst>
          </p:cNvPr>
          <p:cNvSpPr txBox="1"/>
          <p:nvPr/>
        </p:nvSpPr>
        <p:spPr>
          <a:xfrm>
            <a:off x="7645400" y="2608489"/>
            <a:ext cx="4368800" cy="1200329"/>
          </a:xfrm>
          <a:prstGeom prst="rect">
            <a:avLst/>
          </a:prstGeom>
          <a:noFill/>
        </p:spPr>
        <p:txBody>
          <a:bodyPr wrap="square" rtlCol="0">
            <a:spAutoFit/>
          </a:bodyPr>
          <a:lstStyle/>
          <a:p>
            <a:r>
              <a:rPr lang="nl-NL" dirty="0"/>
              <a:t>Zo kijk ik naar de piranha’s uit Zuid-Amerika.</a:t>
            </a:r>
            <a:br>
              <a:rPr lang="nl-NL" dirty="0"/>
            </a:br>
            <a:r>
              <a:rPr lang="nl-NL" dirty="0"/>
              <a:t>Vissen die je, als ze in een groep zijn, binnen 5 minuten helemaal kunnen opeten. Tot op het bot! Messcherpe tanden hebben ze.</a:t>
            </a:r>
          </a:p>
        </p:txBody>
      </p:sp>
      <p:sp>
        <p:nvSpPr>
          <p:cNvPr id="26" name="Tekstvak 25">
            <a:extLst>
              <a:ext uri="{FF2B5EF4-FFF2-40B4-BE49-F238E27FC236}">
                <a16:creationId xmlns:a16="http://schemas.microsoft.com/office/drawing/2014/main" id="{3A4F47E8-4AEF-C346-E2EB-AB155E70C28C}"/>
              </a:ext>
            </a:extLst>
          </p:cNvPr>
          <p:cNvSpPr txBox="1"/>
          <p:nvPr/>
        </p:nvSpPr>
        <p:spPr>
          <a:xfrm>
            <a:off x="5579533" y="4001407"/>
            <a:ext cx="6223000" cy="1200329"/>
          </a:xfrm>
          <a:prstGeom prst="rect">
            <a:avLst/>
          </a:prstGeom>
          <a:noFill/>
        </p:spPr>
        <p:txBody>
          <a:bodyPr wrap="square" rtlCol="0">
            <a:spAutoFit/>
          </a:bodyPr>
          <a:lstStyle/>
          <a:p>
            <a:r>
              <a:rPr lang="nl-NL" dirty="0"/>
              <a:t>Maar clownsvissen, maanvissen en </a:t>
            </a:r>
            <a:r>
              <a:rPr lang="nl-NL" dirty="0" err="1"/>
              <a:t>siamese</a:t>
            </a:r>
            <a:r>
              <a:rPr lang="nl-NL" dirty="0"/>
              <a:t> vechtvissen te mooi om waar te zijn. Dat geldt zeker ook voor de zeepaardjes, waarvan de mannetjes voor de jongen zorgen. Hoe dat zit? Zoek dat maar eens uit.</a:t>
            </a:r>
          </a:p>
        </p:txBody>
      </p:sp>
      <p:sp>
        <p:nvSpPr>
          <p:cNvPr id="31" name="Rechthoek 30">
            <a:extLst>
              <a:ext uri="{FF2B5EF4-FFF2-40B4-BE49-F238E27FC236}">
                <a16:creationId xmlns:a16="http://schemas.microsoft.com/office/drawing/2014/main" id="{8CB84193-5B44-A99D-72D1-030BDA6FCB86}"/>
              </a:ext>
            </a:extLst>
          </p:cNvPr>
          <p:cNvSpPr/>
          <p:nvPr/>
        </p:nvSpPr>
        <p:spPr>
          <a:xfrm>
            <a:off x="127000" y="3903133"/>
            <a:ext cx="5240867" cy="1392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Tekstvak 31">
            <a:extLst>
              <a:ext uri="{FF2B5EF4-FFF2-40B4-BE49-F238E27FC236}">
                <a16:creationId xmlns:a16="http://schemas.microsoft.com/office/drawing/2014/main" id="{DD02FB65-F990-B76A-3790-9C1259566D8A}"/>
              </a:ext>
            </a:extLst>
          </p:cNvPr>
          <p:cNvSpPr txBox="1"/>
          <p:nvPr/>
        </p:nvSpPr>
        <p:spPr>
          <a:xfrm>
            <a:off x="127000" y="3860776"/>
            <a:ext cx="4927600" cy="1477328"/>
          </a:xfrm>
          <a:prstGeom prst="rect">
            <a:avLst/>
          </a:prstGeom>
          <a:noFill/>
        </p:spPr>
        <p:txBody>
          <a:bodyPr wrap="square" rtlCol="0">
            <a:spAutoFit/>
          </a:bodyPr>
          <a:lstStyle/>
          <a:p>
            <a:r>
              <a:rPr lang="nl-NL" dirty="0">
                <a:solidFill>
                  <a:schemeClr val="accent4"/>
                </a:solidFill>
              </a:rPr>
              <a:t>Maak van alle vissen een mooie tekening.</a:t>
            </a:r>
            <a:br>
              <a:rPr lang="nl-NL" dirty="0">
                <a:solidFill>
                  <a:schemeClr val="accent4"/>
                </a:solidFill>
              </a:rPr>
            </a:br>
            <a:r>
              <a:rPr lang="nl-NL" dirty="0">
                <a:solidFill>
                  <a:schemeClr val="accent4"/>
                </a:solidFill>
              </a:rPr>
              <a:t>Gebruik de links hierboven. Kleur ze en plak ze op</a:t>
            </a:r>
            <a:br>
              <a:rPr lang="nl-NL" dirty="0">
                <a:solidFill>
                  <a:schemeClr val="accent4"/>
                </a:solidFill>
              </a:rPr>
            </a:br>
            <a:r>
              <a:rPr lang="nl-NL" dirty="0">
                <a:solidFill>
                  <a:schemeClr val="accent4"/>
                </a:solidFill>
              </a:rPr>
              <a:t>dun karton. Maak er een mooie MOBILÉ van.</a:t>
            </a:r>
            <a:br>
              <a:rPr lang="nl-NL" dirty="0">
                <a:solidFill>
                  <a:schemeClr val="accent4"/>
                </a:solidFill>
              </a:rPr>
            </a:br>
            <a:r>
              <a:rPr lang="nl-NL" dirty="0">
                <a:solidFill>
                  <a:schemeClr val="accent4"/>
                </a:solidFill>
              </a:rPr>
              <a:t>Kijk op “Creatief met fietsen” hoe je een mobilé maakt.</a:t>
            </a:r>
          </a:p>
        </p:txBody>
      </p:sp>
      <p:sp>
        <p:nvSpPr>
          <p:cNvPr id="4" name="Tekstvak 3">
            <a:extLst>
              <a:ext uri="{FF2B5EF4-FFF2-40B4-BE49-F238E27FC236}">
                <a16:creationId xmlns:a16="http://schemas.microsoft.com/office/drawing/2014/main" id="{7A92A964-7AAD-6607-DA3C-BC56A993B81F}"/>
              </a:ext>
            </a:extLst>
          </p:cNvPr>
          <p:cNvSpPr txBox="1"/>
          <p:nvPr/>
        </p:nvSpPr>
        <p:spPr>
          <a:xfrm>
            <a:off x="-74178" y="289772"/>
            <a:ext cx="6123708" cy="369332"/>
          </a:xfrm>
          <a:prstGeom prst="rect">
            <a:avLst/>
          </a:prstGeom>
          <a:noFill/>
        </p:spPr>
        <p:txBody>
          <a:bodyPr wrap="square">
            <a:spAutoFit/>
          </a:bodyPr>
          <a:lstStyle/>
          <a:p>
            <a:r>
              <a:rPr lang="en-GB" dirty="0">
                <a:hlinkClick r:id="rId11"/>
              </a:rPr>
              <a:t>How To Draw A Seahorse - YouTube</a:t>
            </a:r>
            <a:endParaRPr lang="nl-NL" dirty="0"/>
          </a:p>
        </p:txBody>
      </p:sp>
      <p:sp>
        <p:nvSpPr>
          <p:cNvPr id="8" name="Tekstvak 7">
            <a:extLst>
              <a:ext uri="{FF2B5EF4-FFF2-40B4-BE49-F238E27FC236}">
                <a16:creationId xmlns:a16="http://schemas.microsoft.com/office/drawing/2014/main" id="{943A1B39-54F5-5DD9-0E09-512D3DF81092}"/>
              </a:ext>
            </a:extLst>
          </p:cNvPr>
          <p:cNvSpPr txBox="1"/>
          <p:nvPr/>
        </p:nvSpPr>
        <p:spPr>
          <a:xfrm>
            <a:off x="3693869" y="704231"/>
            <a:ext cx="1752315" cy="369332"/>
          </a:xfrm>
          <a:prstGeom prst="rect">
            <a:avLst/>
          </a:prstGeom>
          <a:noFill/>
        </p:spPr>
        <p:txBody>
          <a:bodyPr wrap="square">
            <a:spAutoFit/>
          </a:bodyPr>
          <a:lstStyle/>
          <a:p>
            <a:endParaRPr lang="nl-NL" dirty="0"/>
          </a:p>
        </p:txBody>
      </p:sp>
      <p:sp>
        <p:nvSpPr>
          <p:cNvPr id="28" name="Tekstvak 27">
            <a:extLst>
              <a:ext uri="{FF2B5EF4-FFF2-40B4-BE49-F238E27FC236}">
                <a16:creationId xmlns:a16="http://schemas.microsoft.com/office/drawing/2014/main" id="{F545DFAD-ABB6-11A9-ED89-99C40EF9681A}"/>
              </a:ext>
            </a:extLst>
          </p:cNvPr>
          <p:cNvSpPr txBox="1"/>
          <p:nvPr/>
        </p:nvSpPr>
        <p:spPr>
          <a:xfrm>
            <a:off x="3933169" y="424795"/>
            <a:ext cx="1584634" cy="954107"/>
          </a:xfrm>
          <a:prstGeom prst="rect">
            <a:avLst/>
          </a:prstGeom>
          <a:noFill/>
        </p:spPr>
        <p:txBody>
          <a:bodyPr wrap="square">
            <a:spAutoFit/>
          </a:bodyPr>
          <a:lstStyle/>
          <a:p>
            <a:r>
              <a:rPr lang="en-GB" sz="1400" dirty="0">
                <a:hlinkClick r:id="rId12">
                  <a:extLst>
                    <a:ext uri="{A12FA001-AC4F-418D-AE19-62706E023703}">
                      <ahyp:hlinkClr xmlns:ahyp="http://schemas.microsoft.com/office/drawing/2018/hyperlinkcolor" val="tx"/>
                    </a:ext>
                  </a:extLst>
                </a:hlinkClick>
              </a:rPr>
              <a:t>How to draw a Folded Surprise Fish Art Project - YouTube</a:t>
            </a:r>
            <a:endParaRPr lang="nl-NL" sz="1400" dirty="0"/>
          </a:p>
        </p:txBody>
      </p:sp>
      <p:sp>
        <p:nvSpPr>
          <p:cNvPr id="6" name="Tekstvak 5">
            <a:extLst>
              <a:ext uri="{FF2B5EF4-FFF2-40B4-BE49-F238E27FC236}">
                <a16:creationId xmlns:a16="http://schemas.microsoft.com/office/drawing/2014/main" id="{B4924013-2498-D4AD-701F-78D82E8D0846}"/>
              </a:ext>
            </a:extLst>
          </p:cNvPr>
          <p:cNvSpPr txBox="1"/>
          <p:nvPr/>
        </p:nvSpPr>
        <p:spPr>
          <a:xfrm>
            <a:off x="347133" y="5554132"/>
            <a:ext cx="2243667" cy="646331"/>
          </a:xfrm>
          <a:prstGeom prst="rect">
            <a:avLst/>
          </a:prstGeom>
          <a:noFill/>
        </p:spPr>
        <p:txBody>
          <a:bodyPr wrap="square">
            <a:spAutoFit/>
          </a:bodyPr>
          <a:lstStyle/>
          <a:p>
            <a:r>
              <a:rPr lang="en-GB" dirty="0">
                <a:hlinkClick r:id="rId13"/>
              </a:rPr>
              <a:t>How To Draw An Octopus - YouTube</a:t>
            </a:r>
            <a:endParaRPr lang="nl-NL" dirty="0"/>
          </a:p>
        </p:txBody>
      </p:sp>
    </p:spTree>
    <p:extLst>
      <p:ext uri="{BB962C8B-B14F-4D97-AF65-F5344CB8AC3E}">
        <p14:creationId xmlns:p14="http://schemas.microsoft.com/office/powerpoint/2010/main" val="14731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P spid="15" grpId="0"/>
      <p:bldP spid="23" grpId="0"/>
      <p:bldP spid="25" grpId="0"/>
      <p:bldP spid="26" grpId="0"/>
      <p:bldP spid="31" grpId="0" animBg="1"/>
      <p:bldP spid="32" grpId="0"/>
      <p:bldP spid="28"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51668AC-AFE1-FEAC-E5E3-DE2DC25B423A}"/>
              </a:ext>
            </a:extLst>
          </p:cNvPr>
          <p:cNvGraphicFramePr>
            <a:graphicFrameLocks noChangeAspect="1"/>
          </p:cNvGraphicFramePr>
          <p:nvPr>
            <p:extLst>
              <p:ext uri="{D42A27DB-BD31-4B8C-83A1-F6EECF244321}">
                <p14:modId xmlns:p14="http://schemas.microsoft.com/office/powerpoint/2010/main" val="132160911"/>
              </p:ext>
            </p:extLst>
          </p:nvPr>
        </p:nvGraphicFramePr>
        <p:xfrm>
          <a:off x="0" y="0"/>
          <a:ext cx="2257425" cy="2981325"/>
        </p:xfrm>
        <a:graphic>
          <a:graphicData uri="http://schemas.openxmlformats.org/presentationml/2006/ole">
            <mc:AlternateContent xmlns:mc="http://schemas.openxmlformats.org/markup-compatibility/2006">
              <mc:Choice xmlns:v="urn:schemas-microsoft-com:vml" Requires="v">
                <p:oleObj name="Bitmap Image" r:id="rId2" imgW="2257560" imgH="2981160" progId="PBrush">
                  <p:embed/>
                </p:oleObj>
              </mc:Choice>
              <mc:Fallback>
                <p:oleObj name="Bitmap Image" r:id="rId2" imgW="2257560" imgH="2981160" progId="PBrush">
                  <p:embed/>
                  <p:pic>
                    <p:nvPicPr>
                      <p:cNvPr id="4" name="Object 3">
                        <a:extLst>
                          <a:ext uri="{FF2B5EF4-FFF2-40B4-BE49-F238E27FC236}">
                            <a16:creationId xmlns:a16="http://schemas.microsoft.com/office/drawing/2014/main" id="{851668AC-AFE1-FEAC-E5E3-DE2DC25B423A}"/>
                          </a:ext>
                        </a:extLst>
                      </p:cNvPr>
                      <p:cNvPicPr/>
                      <p:nvPr/>
                    </p:nvPicPr>
                    <p:blipFill>
                      <a:blip r:embed="rId3"/>
                      <a:stretch>
                        <a:fillRect/>
                      </a:stretch>
                    </p:blipFill>
                    <p:spPr>
                      <a:xfrm>
                        <a:off x="0" y="0"/>
                        <a:ext cx="2257425" cy="2981325"/>
                      </a:xfrm>
                      <a:prstGeom prst="rect">
                        <a:avLst/>
                      </a:prstGeom>
                    </p:spPr>
                  </p:pic>
                </p:oleObj>
              </mc:Fallback>
            </mc:AlternateContent>
          </a:graphicData>
        </a:graphic>
      </p:graphicFrame>
      <p:pic>
        <p:nvPicPr>
          <p:cNvPr id="1026" name="Picture 2">
            <a:extLst>
              <a:ext uri="{FF2B5EF4-FFF2-40B4-BE49-F238E27FC236}">
                <a16:creationId xmlns:a16="http://schemas.microsoft.com/office/drawing/2014/main" id="{8348E270-7404-60F9-E97A-F38826780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38" y="128587"/>
            <a:ext cx="1685925" cy="2724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F527767-F315-36EF-AEB6-01B6FCE51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1"/>
            <a:ext cx="3962400" cy="26416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440B68BF-E723-DCFA-F48C-4C72D8896AA2}"/>
              </a:ext>
            </a:extLst>
          </p:cNvPr>
          <p:cNvSpPr txBox="1"/>
          <p:nvPr/>
        </p:nvSpPr>
        <p:spPr>
          <a:xfrm>
            <a:off x="2413000" y="254000"/>
            <a:ext cx="1557867" cy="923330"/>
          </a:xfrm>
          <a:prstGeom prst="rect">
            <a:avLst/>
          </a:prstGeom>
          <a:noFill/>
        </p:spPr>
        <p:txBody>
          <a:bodyPr wrap="square" rtlCol="0">
            <a:spAutoFit/>
          </a:bodyPr>
          <a:lstStyle/>
          <a:p>
            <a:r>
              <a:rPr lang="nl-NL" dirty="0"/>
              <a:t>In Laren staat</a:t>
            </a:r>
            <a:br>
              <a:rPr lang="nl-NL" dirty="0"/>
            </a:br>
            <a:r>
              <a:rPr lang="nl-NL" dirty="0"/>
              <a:t>een bijzonder </a:t>
            </a:r>
          </a:p>
          <a:p>
            <a:r>
              <a:rPr lang="nl-NL" dirty="0"/>
              <a:t>Huis.</a:t>
            </a:r>
          </a:p>
        </p:txBody>
      </p:sp>
      <p:sp>
        <p:nvSpPr>
          <p:cNvPr id="3" name="Tekstvak 2">
            <a:extLst>
              <a:ext uri="{FF2B5EF4-FFF2-40B4-BE49-F238E27FC236}">
                <a16:creationId xmlns:a16="http://schemas.microsoft.com/office/drawing/2014/main" id="{E246DE41-856D-8505-B6BE-86B21BB87600}"/>
              </a:ext>
            </a:extLst>
          </p:cNvPr>
          <p:cNvSpPr txBox="1"/>
          <p:nvPr/>
        </p:nvSpPr>
        <p:spPr>
          <a:xfrm>
            <a:off x="6167439" y="254000"/>
            <a:ext cx="1629304" cy="646331"/>
          </a:xfrm>
          <a:prstGeom prst="rect">
            <a:avLst/>
          </a:prstGeom>
          <a:noFill/>
        </p:spPr>
        <p:txBody>
          <a:bodyPr wrap="square" rtlCol="0">
            <a:spAutoFit/>
          </a:bodyPr>
          <a:lstStyle/>
          <a:p>
            <a:r>
              <a:rPr lang="nl-NL" dirty="0"/>
              <a:t>Het Rosa Spier</a:t>
            </a:r>
            <a:br>
              <a:rPr lang="nl-NL" dirty="0"/>
            </a:br>
            <a:r>
              <a:rPr lang="nl-NL" dirty="0"/>
              <a:t>Huis.</a:t>
            </a:r>
          </a:p>
        </p:txBody>
      </p:sp>
      <p:sp>
        <p:nvSpPr>
          <p:cNvPr id="5" name="Tekstvak 4">
            <a:extLst>
              <a:ext uri="{FF2B5EF4-FFF2-40B4-BE49-F238E27FC236}">
                <a16:creationId xmlns:a16="http://schemas.microsoft.com/office/drawing/2014/main" id="{79431D63-DD07-D59B-9AF0-DFEE4751067B}"/>
              </a:ext>
            </a:extLst>
          </p:cNvPr>
          <p:cNvSpPr txBox="1"/>
          <p:nvPr/>
        </p:nvSpPr>
        <p:spPr>
          <a:xfrm>
            <a:off x="2336800" y="1303867"/>
            <a:ext cx="2257425" cy="1477328"/>
          </a:xfrm>
          <a:prstGeom prst="rect">
            <a:avLst/>
          </a:prstGeom>
          <a:noFill/>
        </p:spPr>
        <p:txBody>
          <a:bodyPr wrap="square" rtlCol="0">
            <a:spAutoFit/>
          </a:bodyPr>
          <a:lstStyle/>
          <a:p>
            <a:r>
              <a:rPr lang="nl-NL" dirty="0"/>
              <a:t>Het is genoemd naar Rosa Spier een mevrouw die bekend werd om haar spelen op de harp</a:t>
            </a:r>
          </a:p>
        </p:txBody>
      </p:sp>
      <p:sp>
        <p:nvSpPr>
          <p:cNvPr id="6" name="Tekstvak 5">
            <a:extLst>
              <a:ext uri="{FF2B5EF4-FFF2-40B4-BE49-F238E27FC236}">
                <a16:creationId xmlns:a16="http://schemas.microsoft.com/office/drawing/2014/main" id="{1B2FB54E-B0A9-52DB-DAE1-5761DCDFA102}"/>
              </a:ext>
            </a:extLst>
          </p:cNvPr>
          <p:cNvSpPr txBox="1"/>
          <p:nvPr/>
        </p:nvSpPr>
        <p:spPr>
          <a:xfrm>
            <a:off x="6024563" y="900331"/>
            <a:ext cx="2257425" cy="2031325"/>
          </a:xfrm>
          <a:prstGeom prst="rect">
            <a:avLst/>
          </a:prstGeom>
          <a:noFill/>
        </p:spPr>
        <p:txBody>
          <a:bodyPr wrap="square" rtlCol="0">
            <a:spAutoFit/>
          </a:bodyPr>
          <a:lstStyle/>
          <a:p>
            <a:r>
              <a:rPr lang="nl-NL" dirty="0"/>
              <a:t>Zij kreeg het idee om een </a:t>
            </a:r>
            <a:r>
              <a:rPr lang="nl-NL" dirty="0" err="1"/>
              <a:t>verzorginshuis</a:t>
            </a:r>
            <a:r>
              <a:rPr lang="nl-NL" dirty="0"/>
              <a:t> te bouwen voor kunstenaars die niet meer goed konden blijven wonen in hun eigen huis.</a:t>
            </a:r>
          </a:p>
        </p:txBody>
      </p:sp>
      <p:sp>
        <p:nvSpPr>
          <p:cNvPr id="7" name="Tekstvak 6">
            <a:extLst>
              <a:ext uri="{FF2B5EF4-FFF2-40B4-BE49-F238E27FC236}">
                <a16:creationId xmlns:a16="http://schemas.microsoft.com/office/drawing/2014/main" id="{AAEA03C1-7E6F-255F-EA34-38E3F54D332A}"/>
              </a:ext>
            </a:extLst>
          </p:cNvPr>
          <p:cNvSpPr txBox="1"/>
          <p:nvPr/>
        </p:nvSpPr>
        <p:spPr>
          <a:xfrm>
            <a:off x="4145757" y="3058193"/>
            <a:ext cx="2441309" cy="369332"/>
          </a:xfrm>
          <a:prstGeom prst="rect">
            <a:avLst/>
          </a:prstGeom>
          <a:noFill/>
        </p:spPr>
        <p:txBody>
          <a:bodyPr wrap="square" rtlCol="0">
            <a:spAutoFit/>
          </a:bodyPr>
          <a:lstStyle/>
          <a:p>
            <a:r>
              <a:rPr lang="nl-NL" dirty="0"/>
              <a:t>Ze waren oud geworden </a:t>
            </a:r>
          </a:p>
        </p:txBody>
      </p:sp>
      <p:sp>
        <p:nvSpPr>
          <p:cNvPr id="8" name="Tekstvak 7">
            <a:extLst>
              <a:ext uri="{FF2B5EF4-FFF2-40B4-BE49-F238E27FC236}">
                <a16:creationId xmlns:a16="http://schemas.microsoft.com/office/drawing/2014/main" id="{7CD1E49E-4B7B-7C8A-3FD3-B9C51171394A}"/>
              </a:ext>
            </a:extLst>
          </p:cNvPr>
          <p:cNvSpPr txBox="1"/>
          <p:nvPr/>
        </p:nvSpPr>
        <p:spPr>
          <a:xfrm>
            <a:off x="-25400" y="3058193"/>
            <a:ext cx="3996267" cy="1569660"/>
          </a:xfrm>
          <a:prstGeom prst="rect">
            <a:avLst/>
          </a:prstGeom>
          <a:noFill/>
        </p:spPr>
        <p:txBody>
          <a:bodyPr wrap="square" rtlCol="0">
            <a:spAutoFit/>
          </a:bodyPr>
          <a:lstStyle/>
          <a:p>
            <a:r>
              <a:rPr lang="nl-NL" sz="1600" dirty="0"/>
              <a:t>Haar idee werd met behulp van veel mensen gebouwd in Laren. Daar kwamen zoveel mensen naar toe, dat een groter en moderner huis werd gebouwd. Compleet met een zaal met podium waar nog altijd voorstellingen worden gegeven.</a:t>
            </a:r>
          </a:p>
        </p:txBody>
      </p:sp>
      <p:sp>
        <p:nvSpPr>
          <p:cNvPr id="9" name="Tekstvak 8">
            <a:extLst>
              <a:ext uri="{FF2B5EF4-FFF2-40B4-BE49-F238E27FC236}">
                <a16:creationId xmlns:a16="http://schemas.microsoft.com/office/drawing/2014/main" id="{F9243D4D-B2C3-8E46-8735-CFDF2D66E8E7}"/>
              </a:ext>
            </a:extLst>
          </p:cNvPr>
          <p:cNvSpPr txBox="1"/>
          <p:nvPr/>
        </p:nvSpPr>
        <p:spPr>
          <a:xfrm>
            <a:off x="55958" y="5089517"/>
            <a:ext cx="3539067" cy="646331"/>
          </a:xfrm>
          <a:prstGeom prst="rect">
            <a:avLst/>
          </a:prstGeom>
          <a:noFill/>
        </p:spPr>
        <p:txBody>
          <a:bodyPr wrap="square" rtlCol="0">
            <a:spAutoFit/>
          </a:bodyPr>
          <a:lstStyle/>
          <a:p>
            <a:r>
              <a:rPr lang="nl-NL" dirty="0"/>
              <a:t>Deze bekende striptekenaar heeft ook gewoond in het Rosa Spier huis</a:t>
            </a:r>
          </a:p>
        </p:txBody>
      </p:sp>
      <p:sp>
        <p:nvSpPr>
          <p:cNvPr id="10" name="Tekstvak 9">
            <a:extLst>
              <a:ext uri="{FF2B5EF4-FFF2-40B4-BE49-F238E27FC236}">
                <a16:creationId xmlns:a16="http://schemas.microsoft.com/office/drawing/2014/main" id="{F8A3A413-BDE1-42FF-545C-BC58D5504ABA}"/>
              </a:ext>
            </a:extLst>
          </p:cNvPr>
          <p:cNvSpPr txBox="1"/>
          <p:nvPr/>
        </p:nvSpPr>
        <p:spPr>
          <a:xfrm>
            <a:off x="102369" y="4720185"/>
            <a:ext cx="1735667" cy="369332"/>
          </a:xfrm>
          <a:prstGeom prst="rect">
            <a:avLst/>
          </a:prstGeom>
          <a:noFill/>
        </p:spPr>
        <p:txBody>
          <a:bodyPr wrap="square" rtlCol="0">
            <a:spAutoFit/>
          </a:bodyPr>
          <a:lstStyle/>
          <a:p>
            <a:r>
              <a:rPr lang="nl-NL" dirty="0"/>
              <a:t>Marten Toonder</a:t>
            </a:r>
          </a:p>
        </p:txBody>
      </p:sp>
      <p:sp>
        <p:nvSpPr>
          <p:cNvPr id="12" name="Tekstvak 11">
            <a:extLst>
              <a:ext uri="{FF2B5EF4-FFF2-40B4-BE49-F238E27FC236}">
                <a16:creationId xmlns:a16="http://schemas.microsoft.com/office/drawing/2014/main" id="{E4DA6000-03F2-06E0-1FBD-2DC33C18B368}"/>
              </a:ext>
            </a:extLst>
          </p:cNvPr>
          <p:cNvSpPr txBox="1"/>
          <p:nvPr/>
        </p:nvSpPr>
        <p:spPr>
          <a:xfrm>
            <a:off x="4426611" y="4630060"/>
            <a:ext cx="1879599" cy="1477328"/>
          </a:xfrm>
          <a:prstGeom prst="rect">
            <a:avLst/>
          </a:prstGeom>
          <a:noFill/>
        </p:spPr>
        <p:txBody>
          <a:bodyPr wrap="square">
            <a:spAutoFit/>
          </a:bodyPr>
          <a:lstStyle/>
          <a:p>
            <a:r>
              <a:rPr lang="nl-NL" dirty="0">
                <a:hlinkClick r:id="rId6"/>
              </a:rPr>
              <a:t>📼 Achter de schermen 'Als je begrijpt wat ik bedoel' (1982) - YouTube</a:t>
            </a:r>
            <a:endParaRPr lang="nl-NL" dirty="0"/>
          </a:p>
        </p:txBody>
      </p:sp>
      <p:pic>
        <p:nvPicPr>
          <p:cNvPr id="20" name="Afbeelding 19" descr="De bronafbeelding bekijken">
            <a:extLst>
              <a:ext uri="{FF2B5EF4-FFF2-40B4-BE49-F238E27FC236}">
                <a16:creationId xmlns:a16="http://schemas.microsoft.com/office/drawing/2014/main" id="{7377507F-CCBB-A652-45EC-52D938209D3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87735" y="2784059"/>
            <a:ext cx="3692523" cy="3916300"/>
          </a:xfrm>
          <a:prstGeom prst="rect">
            <a:avLst/>
          </a:prstGeom>
          <a:noFill/>
          <a:ln>
            <a:noFill/>
          </a:ln>
        </p:spPr>
      </p:pic>
    </p:spTree>
    <p:extLst>
      <p:ext uri="{BB962C8B-B14F-4D97-AF65-F5344CB8AC3E}">
        <p14:creationId xmlns:p14="http://schemas.microsoft.com/office/powerpoint/2010/main" val="3909393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2A79515-4B6D-C3B9-DDB9-3F553CF23743}"/>
              </a:ext>
            </a:extLst>
          </p:cNvPr>
          <p:cNvSpPr txBox="1"/>
          <p:nvPr/>
        </p:nvSpPr>
        <p:spPr>
          <a:xfrm>
            <a:off x="3186952" y="1405262"/>
            <a:ext cx="6096000" cy="3139321"/>
          </a:xfrm>
          <a:prstGeom prst="rect">
            <a:avLst/>
          </a:prstGeom>
          <a:noFill/>
        </p:spPr>
        <p:txBody>
          <a:bodyPr wrap="square">
            <a:spAutoFit/>
          </a:bodyPr>
          <a:lstStyle/>
          <a:p>
            <a:pPr algn="ctr"/>
            <a:r>
              <a:rPr lang="nl-NL" dirty="0"/>
              <a:t>En dan staat in Laren ook het </a:t>
            </a:r>
            <a:r>
              <a:rPr lang="nl-NL" dirty="0" err="1"/>
              <a:t>Singer</a:t>
            </a:r>
            <a:r>
              <a:rPr lang="nl-NL" dirty="0"/>
              <a:t>-Museum. </a:t>
            </a:r>
            <a:br>
              <a:rPr lang="nl-NL" dirty="0"/>
            </a:br>
            <a:r>
              <a:rPr lang="nl-NL" dirty="0"/>
              <a:t>Dat doet denken aan </a:t>
            </a:r>
            <a:r>
              <a:rPr lang="nl-NL" dirty="0" err="1"/>
              <a:t>Singer</a:t>
            </a:r>
            <a:r>
              <a:rPr lang="nl-NL" dirty="0"/>
              <a:t> Naaimachines en dat klopt. </a:t>
            </a:r>
            <a:br>
              <a:rPr lang="nl-NL" dirty="0"/>
            </a:br>
            <a:r>
              <a:rPr lang="nl-NL" dirty="0"/>
              <a:t>De familie </a:t>
            </a:r>
            <a:r>
              <a:rPr lang="nl-NL" dirty="0" err="1"/>
              <a:t>Singer</a:t>
            </a:r>
            <a:r>
              <a:rPr lang="nl-NL" dirty="0"/>
              <a:t> uit de Verenigde Staten van Amerika heeft het </a:t>
            </a:r>
            <a:r>
              <a:rPr lang="nl-NL" dirty="0" err="1"/>
              <a:t>Singermuseum</a:t>
            </a:r>
            <a:r>
              <a:rPr lang="nl-NL" dirty="0"/>
              <a:t> laten bouwen, omdat zij de omgeving van Laren zo mooi vonden. </a:t>
            </a:r>
            <a:br>
              <a:rPr lang="nl-NL" dirty="0"/>
            </a:br>
            <a:br>
              <a:rPr lang="nl-NL" dirty="0"/>
            </a:br>
            <a:r>
              <a:rPr lang="nl-NL" dirty="0"/>
              <a:t>Ze waren rijk geworden dank zij de uitvinding van de naaimachine. </a:t>
            </a:r>
            <a:br>
              <a:rPr lang="nl-NL" dirty="0"/>
            </a:br>
            <a:r>
              <a:rPr lang="nl-NL" dirty="0"/>
              <a:t>Maar uitgevonden hadden ze de machine niet. Dat deed een andere Amerikaan…..</a:t>
            </a:r>
            <a:br>
              <a:rPr lang="nl-NL" dirty="0"/>
            </a:br>
            <a:r>
              <a:rPr lang="nl-NL" dirty="0"/>
              <a:t>     Kijk maar op de volgende pagina</a:t>
            </a:r>
          </a:p>
        </p:txBody>
      </p:sp>
    </p:spTree>
    <p:extLst>
      <p:ext uri="{BB962C8B-B14F-4D97-AF65-F5344CB8AC3E}">
        <p14:creationId xmlns:p14="http://schemas.microsoft.com/office/powerpoint/2010/main" val="2733562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en Singer model 66 met Lotus stickers uit 1922">
            <a:extLst>
              <a:ext uri="{FF2B5EF4-FFF2-40B4-BE49-F238E27FC236}">
                <a16:creationId xmlns:a16="http://schemas.microsoft.com/office/drawing/2014/main" id="{0ACBC6B7-E337-0AA0-6524-6C7DBF236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6733"/>
            <a:ext cx="5418667" cy="4064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FC82CA01-5F53-B2DC-7868-F421850302DD}"/>
              </a:ext>
            </a:extLst>
          </p:cNvPr>
          <p:cNvSpPr txBox="1"/>
          <p:nvPr/>
        </p:nvSpPr>
        <p:spPr>
          <a:xfrm>
            <a:off x="592666" y="4522801"/>
            <a:ext cx="6096000" cy="369332"/>
          </a:xfrm>
          <a:prstGeom prst="rect">
            <a:avLst/>
          </a:prstGeom>
          <a:noFill/>
        </p:spPr>
        <p:txBody>
          <a:bodyPr wrap="square">
            <a:spAutoFit/>
          </a:bodyPr>
          <a:lstStyle/>
          <a:p>
            <a:r>
              <a:rPr lang="nl-NL" dirty="0">
                <a:hlinkClick r:id="rId3"/>
              </a:rPr>
              <a:t>Beeldverhaal EB 2022 (singerlaren.nl)</a:t>
            </a:r>
            <a:endParaRPr lang="nl-NL" dirty="0"/>
          </a:p>
        </p:txBody>
      </p:sp>
      <p:pic>
        <p:nvPicPr>
          <p:cNvPr id="1028" name="Picture 4" descr="De bronafbeelding bekijken">
            <a:extLst>
              <a:ext uri="{FF2B5EF4-FFF2-40B4-BE49-F238E27FC236}">
                <a16:creationId xmlns:a16="http://schemas.microsoft.com/office/drawing/2014/main" id="{B07D29C9-9604-3403-EBD0-D800883C69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666" y="956733"/>
            <a:ext cx="3048000"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 bronafbeelding bekijken">
            <a:extLst>
              <a:ext uri="{FF2B5EF4-FFF2-40B4-BE49-F238E27FC236}">
                <a16:creationId xmlns:a16="http://schemas.microsoft.com/office/drawing/2014/main" id="{DA465452-1EBF-8F64-6BA1-6E9F9EAA4E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6667" y="748958"/>
            <a:ext cx="3725333" cy="244544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1F7C2538-E4A4-590C-3DAF-F59E11ACC99A}"/>
              </a:ext>
            </a:extLst>
          </p:cNvPr>
          <p:cNvSpPr txBox="1"/>
          <p:nvPr/>
        </p:nvSpPr>
        <p:spPr>
          <a:xfrm>
            <a:off x="592666" y="5254936"/>
            <a:ext cx="3903133" cy="646331"/>
          </a:xfrm>
          <a:prstGeom prst="rect">
            <a:avLst/>
          </a:prstGeom>
          <a:noFill/>
        </p:spPr>
        <p:txBody>
          <a:bodyPr wrap="square">
            <a:spAutoFit/>
          </a:bodyPr>
          <a:lstStyle/>
          <a:p>
            <a:r>
              <a:rPr lang="nl-NL" dirty="0">
                <a:solidFill>
                  <a:srgbClr val="FFFF00"/>
                </a:solidFill>
                <a:hlinkClick r:id="rId6">
                  <a:extLst>
                    <a:ext uri="{A12FA001-AC4F-418D-AE19-62706E023703}">
                      <ahyp:hlinkClr xmlns:ahyp="http://schemas.microsoft.com/office/drawing/2018/hyperlinkcolor" val="tx"/>
                    </a:ext>
                  </a:extLst>
                </a:hlinkClick>
              </a:rPr>
              <a:t>Uitvinder veiligheidsspeld | Welkom in de IJzeren Eeuw - YouTube</a:t>
            </a:r>
            <a:endParaRPr lang="nl-NL" dirty="0">
              <a:solidFill>
                <a:srgbClr val="FFFF00"/>
              </a:solidFill>
            </a:endParaRPr>
          </a:p>
        </p:txBody>
      </p:sp>
      <p:sp>
        <p:nvSpPr>
          <p:cNvPr id="2" name="Tekstvak 1">
            <a:extLst>
              <a:ext uri="{FF2B5EF4-FFF2-40B4-BE49-F238E27FC236}">
                <a16:creationId xmlns:a16="http://schemas.microsoft.com/office/drawing/2014/main" id="{075CC30F-DB4C-B82D-D5C6-A8831973BF8C}"/>
              </a:ext>
            </a:extLst>
          </p:cNvPr>
          <p:cNvSpPr txBox="1"/>
          <p:nvPr/>
        </p:nvSpPr>
        <p:spPr>
          <a:xfrm>
            <a:off x="2311400" y="131746"/>
            <a:ext cx="6959600" cy="707886"/>
          </a:xfrm>
          <a:prstGeom prst="rect">
            <a:avLst/>
          </a:prstGeom>
          <a:noFill/>
        </p:spPr>
        <p:txBody>
          <a:bodyPr wrap="square" rtlCol="0">
            <a:spAutoFit/>
          </a:bodyPr>
          <a:lstStyle/>
          <a:p>
            <a:r>
              <a:rPr lang="nl-NL" sz="4000" b="1" dirty="0"/>
              <a:t>Het </a:t>
            </a:r>
            <a:r>
              <a:rPr lang="nl-NL" sz="4000" b="1" dirty="0" err="1"/>
              <a:t>Singer</a:t>
            </a:r>
            <a:r>
              <a:rPr lang="nl-NL" sz="4000" b="1" dirty="0"/>
              <a:t> Museum in Laren</a:t>
            </a:r>
          </a:p>
        </p:txBody>
      </p:sp>
      <p:sp>
        <p:nvSpPr>
          <p:cNvPr id="4" name="Tekstvak 3">
            <a:extLst>
              <a:ext uri="{FF2B5EF4-FFF2-40B4-BE49-F238E27FC236}">
                <a16:creationId xmlns:a16="http://schemas.microsoft.com/office/drawing/2014/main" id="{C853320D-12F6-A51F-882B-629DA1EB6B86}"/>
              </a:ext>
            </a:extLst>
          </p:cNvPr>
          <p:cNvSpPr txBox="1"/>
          <p:nvPr/>
        </p:nvSpPr>
        <p:spPr>
          <a:xfrm>
            <a:off x="5579533" y="5254936"/>
            <a:ext cx="2887133" cy="954107"/>
          </a:xfrm>
          <a:prstGeom prst="rect">
            <a:avLst/>
          </a:prstGeom>
          <a:noFill/>
        </p:spPr>
        <p:txBody>
          <a:bodyPr wrap="square" rtlCol="0">
            <a:spAutoFit/>
          </a:bodyPr>
          <a:lstStyle/>
          <a:p>
            <a:r>
              <a:rPr lang="nl-NL" sz="1400" dirty="0"/>
              <a:t>Dit beeld heet *De Denker* </a:t>
            </a:r>
            <a:br>
              <a:rPr lang="nl-NL" sz="1400" dirty="0"/>
            </a:br>
            <a:r>
              <a:rPr lang="nl-NL" sz="1400" dirty="0"/>
              <a:t>Zoek eens uit wie dat heeft gemaakt.</a:t>
            </a:r>
            <a:br>
              <a:rPr lang="nl-NL" sz="1400" dirty="0"/>
            </a:br>
            <a:r>
              <a:rPr lang="nl-NL" sz="1400" dirty="0"/>
              <a:t>Er zijn </a:t>
            </a:r>
            <a:r>
              <a:rPr lang="nl-NL" sz="1400" dirty="0" err="1"/>
              <a:t>zijn</a:t>
            </a:r>
            <a:r>
              <a:rPr lang="nl-NL" sz="1400" dirty="0"/>
              <a:t> meerdere afgietsels van gemaakt.</a:t>
            </a:r>
          </a:p>
        </p:txBody>
      </p:sp>
      <p:sp>
        <p:nvSpPr>
          <p:cNvPr id="6" name="Tekstvak 5">
            <a:extLst>
              <a:ext uri="{FF2B5EF4-FFF2-40B4-BE49-F238E27FC236}">
                <a16:creationId xmlns:a16="http://schemas.microsoft.com/office/drawing/2014/main" id="{9287627E-2E1B-F478-D861-1EA321356AB5}"/>
              </a:ext>
            </a:extLst>
          </p:cNvPr>
          <p:cNvSpPr txBox="1"/>
          <p:nvPr/>
        </p:nvSpPr>
        <p:spPr>
          <a:xfrm>
            <a:off x="8466666" y="3211445"/>
            <a:ext cx="3522133" cy="646331"/>
          </a:xfrm>
          <a:prstGeom prst="rect">
            <a:avLst/>
          </a:prstGeom>
          <a:noFill/>
        </p:spPr>
        <p:txBody>
          <a:bodyPr wrap="square" rtlCol="0">
            <a:spAutoFit/>
          </a:bodyPr>
          <a:lstStyle/>
          <a:p>
            <a:r>
              <a:rPr lang="nl-NL" sz="1200" dirty="0"/>
              <a:t>Een van de bekendste kunstenaars die in Laren heeft gewoond en boeken illustreerde was</a:t>
            </a:r>
            <a:br>
              <a:rPr lang="nl-NL" sz="1200" dirty="0"/>
            </a:br>
            <a:r>
              <a:rPr lang="nl-NL" sz="1200" dirty="0"/>
              <a:t>                                        Rie Cramer</a:t>
            </a:r>
          </a:p>
        </p:txBody>
      </p:sp>
      <p:pic>
        <p:nvPicPr>
          <p:cNvPr id="7" name="Picture 2" descr="De bronafbeelding bekijken">
            <a:extLst>
              <a:ext uri="{FF2B5EF4-FFF2-40B4-BE49-F238E27FC236}">
                <a16:creationId xmlns:a16="http://schemas.microsoft.com/office/drawing/2014/main" id="{10BE811D-36E4-2CF0-83C3-2E229E657B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9618" y="3856279"/>
            <a:ext cx="3119429" cy="279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015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 bronafbeelding bekijken">
            <a:extLst>
              <a:ext uri="{FF2B5EF4-FFF2-40B4-BE49-F238E27FC236}">
                <a16:creationId xmlns:a16="http://schemas.microsoft.com/office/drawing/2014/main" id="{D8C016B6-048C-B0FD-87FB-A889B85E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245"/>
            <a:ext cx="9164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17CC398A-7012-6E15-28C7-FD04FF618264}"/>
              </a:ext>
            </a:extLst>
          </p:cNvPr>
          <p:cNvSpPr txBox="1"/>
          <p:nvPr/>
        </p:nvSpPr>
        <p:spPr>
          <a:xfrm>
            <a:off x="9223815" y="44477"/>
            <a:ext cx="2954867" cy="615553"/>
          </a:xfrm>
          <a:prstGeom prst="rect">
            <a:avLst/>
          </a:prstGeom>
          <a:noFill/>
        </p:spPr>
        <p:txBody>
          <a:bodyPr wrap="square" rtlCol="0">
            <a:spAutoFit/>
          </a:bodyPr>
          <a:lstStyle/>
          <a:p>
            <a:r>
              <a:rPr lang="nl-NL" b="1" dirty="0"/>
              <a:t>TEXEL – </a:t>
            </a:r>
            <a:r>
              <a:rPr lang="nl-NL" sz="1600" b="1" dirty="0"/>
              <a:t>Het eiland dat bij Noord- Holland hoort</a:t>
            </a:r>
            <a:endParaRPr lang="nl-NL" b="1" dirty="0"/>
          </a:p>
        </p:txBody>
      </p:sp>
      <p:sp>
        <p:nvSpPr>
          <p:cNvPr id="2" name="Tekstvak 1">
            <a:extLst>
              <a:ext uri="{FF2B5EF4-FFF2-40B4-BE49-F238E27FC236}">
                <a16:creationId xmlns:a16="http://schemas.microsoft.com/office/drawing/2014/main" id="{DA926233-C6AA-4E2E-4B3C-8F2620A029CA}"/>
              </a:ext>
            </a:extLst>
          </p:cNvPr>
          <p:cNvSpPr txBox="1"/>
          <p:nvPr/>
        </p:nvSpPr>
        <p:spPr>
          <a:xfrm>
            <a:off x="9308482" y="787399"/>
            <a:ext cx="2870200" cy="5447645"/>
          </a:xfrm>
          <a:prstGeom prst="rect">
            <a:avLst/>
          </a:prstGeom>
          <a:noFill/>
        </p:spPr>
        <p:txBody>
          <a:bodyPr wrap="square" rtlCol="0">
            <a:spAutoFit/>
          </a:bodyPr>
          <a:lstStyle/>
          <a:p>
            <a:r>
              <a:rPr lang="nl-NL" sz="1200" dirty="0"/>
              <a:t>Lang geleden was deze boerderij een armzalig hutje.</a:t>
            </a:r>
          </a:p>
          <a:p>
            <a:r>
              <a:rPr lang="nl-NL" sz="1200" dirty="0"/>
              <a:t>Het werd bewoond door een jutter en zijn vrouw.</a:t>
            </a:r>
            <a:br>
              <a:rPr lang="nl-NL" sz="1200" dirty="0"/>
            </a:br>
            <a:r>
              <a:rPr lang="nl-NL" sz="1200" dirty="0"/>
              <a:t>Er verging een schip voor de kust van Texel en de jutter ging op zoek naar de resten van het schip op het strand.</a:t>
            </a:r>
            <a:br>
              <a:rPr lang="nl-NL" sz="1200" dirty="0"/>
            </a:br>
            <a:r>
              <a:rPr lang="nl-NL" sz="1200" dirty="0"/>
              <a:t>Hij vond een kistje dat was aangespoeld. Bij het openen bleken er goudstukken in te zitten! Ze waren rijk!</a:t>
            </a:r>
            <a:br>
              <a:rPr lang="nl-NL" sz="1200" dirty="0"/>
            </a:br>
            <a:r>
              <a:rPr lang="nl-NL" sz="1200" dirty="0"/>
              <a:t>Maar de schout van het eiland kreeg er lucht van. Hij spoedde zich naar het hutje van de jutter. De jutter had gehoord, dat de schout er aan kwam en stopte de goudstukken in een strooppot.</a:t>
            </a:r>
          </a:p>
          <a:p>
            <a:r>
              <a:rPr lang="nl-NL" sz="1200" dirty="0"/>
              <a:t>Toen de schout de huiszoeking deed, vond hij niks. Hij vertrok teleurgesteld.</a:t>
            </a:r>
            <a:br>
              <a:rPr lang="nl-NL" sz="1200" dirty="0"/>
            </a:br>
            <a:r>
              <a:rPr lang="nl-NL" sz="1200" dirty="0"/>
              <a:t>De jutter en zijn vrouw aten de volgende dagen hun brood met stroop en haalden op die manier de goudstukken terug.</a:t>
            </a:r>
            <a:br>
              <a:rPr lang="nl-NL" sz="1200" dirty="0"/>
            </a:br>
            <a:r>
              <a:rPr lang="nl-NL" sz="1200" dirty="0"/>
              <a:t>Langzaam, zodat het niet opviel, veranderde het hutje in een huis. Er kwamen schapen en geit en het huis</a:t>
            </a:r>
            <a:br>
              <a:rPr lang="nl-NL" sz="1200" dirty="0"/>
            </a:br>
            <a:r>
              <a:rPr lang="nl-NL" sz="1200" dirty="0"/>
              <a:t>werd steeds groter.</a:t>
            </a:r>
          </a:p>
          <a:p>
            <a:r>
              <a:rPr lang="nl-NL" sz="1200" dirty="0"/>
              <a:t>Uiteindelijk stond er het huis, dat je op de foto ziet.</a:t>
            </a:r>
            <a:br>
              <a:rPr lang="nl-NL" sz="1200" dirty="0"/>
            </a:br>
            <a:r>
              <a:rPr lang="nl-NL" sz="1200" dirty="0"/>
              <a:t>Maak je een fietstocht over Texel bezoek dan deze boerderij. Je herkent hem onmiddellijk aan zijn naam:</a:t>
            </a:r>
          </a:p>
        </p:txBody>
      </p:sp>
      <p:sp>
        <p:nvSpPr>
          <p:cNvPr id="5" name="Rechthoek 4">
            <a:extLst>
              <a:ext uri="{FF2B5EF4-FFF2-40B4-BE49-F238E27FC236}">
                <a16:creationId xmlns:a16="http://schemas.microsoft.com/office/drawing/2014/main" id="{5AE30312-892A-8976-9D8B-2549F64D4B67}"/>
              </a:ext>
            </a:extLst>
          </p:cNvPr>
          <p:cNvSpPr/>
          <p:nvPr/>
        </p:nvSpPr>
        <p:spPr>
          <a:xfrm>
            <a:off x="9308482" y="6070601"/>
            <a:ext cx="2751843" cy="646331"/>
          </a:xfrm>
          <a:prstGeom prst="rect">
            <a:avLst/>
          </a:prstGeom>
          <a:noFill/>
        </p:spPr>
        <p:txBody>
          <a:bodyPr wrap="none" lIns="91440" tIns="45720" rIns="91440" bIns="45720">
            <a:spAutoFit/>
          </a:bodyPr>
          <a:lstStyle/>
          <a:p>
            <a:pPr algn="ctr"/>
            <a:r>
              <a:rPr lang="nl-NL"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De Strooppot</a:t>
            </a:r>
          </a:p>
        </p:txBody>
      </p:sp>
      <p:sp>
        <p:nvSpPr>
          <p:cNvPr id="6" name="Tekstvak 5">
            <a:extLst>
              <a:ext uri="{FF2B5EF4-FFF2-40B4-BE49-F238E27FC236}">
                <a16:creationId xmlns:a16="http://schemas.microsoft.com/office/drawing/2014/main" id="{1352FB7A-6D3F-3456-2B81-EFD95320BE4B}"/>
              </a:ext>
            </a:extLst>
          </p:cNvPr>
          <p:cNvSpPr txBox="1"/>
          <p:nvPr/>
        </p:nvSpPr>
        <p:spPr>
          <a:xfrm>
            <a:off x="1246716" y="6347600"/>
            <a:ext cx="6134100" cy="369332"/>
          </a:xfrm>
          <a:prstGeom prst="rect">
            <a:avLst/>
          </a:prstGeom>
          <a:noFill/>
        </p:spPr>
        <p:txBody>
          <a:bodyPr wrap="square">
            <a:spAutoFit/>
          </a:bodyPr>
          <a:lstStyle/>
          <a:p>
            <a:r>
              <a:rPr lang="nl-NL" dirty="0">
                <a:solidFill>
                  <a:srgbClr val="FFC000"/>
                </a:solidFill>
                <a:hlinkClick r:id="rId3">
                  <a:extLst>
                    <a:ext uri="{A12FA001-AC4F-418D-AE19-62706E023703}">
                      <ahyp:hlinkClr xmlns:ahyp="http://schemas.microsoft.com/office/drawing/2018/hyperlinkcolor" val="tx"/>
                    </a:ext>
                  </a:extLst>
                </a:hlinkClick>
              </a:rPr>
              <a:t>Nederland verdwenen oude beroepen - YouTube</a:t>
            </a:r>
            <a:endParaRPr lang="nl-NL" dirty="0">
              <a:solidFill>
                <a:srgbClr val="FFC000"/>
              </a:solidFill>
            </a:endParaRPr>
          </a:p>
        </p:txBody>
      </p:sp>
    </p:spTree>
    <p:extLst>
      <p:ext uri="{BB962C8B-B14F-4D97-AF65-F5344CB8AC3E}">
        <p14:creationId xmlns:p14="http://schemas.microsoft.com/office/powerpoint/2010/main" val="3336283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B4CB765-3C1B-7E8F-6148-8BD122B1A4A5}"/>
              </a:ext>
            </a:extLst>
          </p:cNvPr>
          <p:cNvGraphicFramePr>
            <a:graphicFrameLocks noChangeAspect="1"/>
          </p:cNvGraphicFramePr>
          <p:nvPr>
            <p:extLst>
              <p:ext uri="{D42A27DB-BD31-4B8C-83A1-F6EECF244321}">
                <p14:modId xmlns:p14="http://schemas.microsoft.com/office/powerpoint/2010/main" val="3608534131"/>
              </p:ext>
            </p:extLst>
          </p:nvPr>
        </p:nvGraphicFramePr>
        <p:xfrm>
          <a:off x="10020300" y="0"/>
          <a:ext cx="2171700" cy="6419850"/>
        </p:xfrm>
        <a:graphic>
          <a:graphicData uri="http://schemas.openxmlformats.org/presentationml/2006/ole">
            <mc:AlternateContent xmlns:mc="http://schemas.openxmlformats.org/markup-compatibility/2006">
              <mc:Choice xmlns:v="urn:schemas-microsoft-com:vml" Requires="v">
                <p:oleObj name="Bitmap Image" r:id="rId2" imgW="2171880" imgH="6419880" progId="PBrush">
                  <p:embed/>
                </p:oleObj>
              </mc:Choice>
              <mc:Fallback>
                <p:oleObj name="Bitmap Image" r:id="rId2" imgW="2171880" imgH="6419880" progId="PBrush">
                  <p:embed/>
                  <p:pic>
                    <p:nvPicPr>
                      <p:cNvPr id="0" name=""/>
                      <p:cNvPicPr/>
                      <p:nvPr/>
                    </p:nvPicPr>
                    <p:blipFill>
                      <a:blip r:embed="rId3"/>
                      <a:stretch>
                        <a:fillRect/>
                      </a:stretch>
                    </p:blipFill>
                    <p:spPr>
                      <a:xfrm>
                        <a:off x="10020300" y="0"/>
                        <a:ext cx="2171700" cy="641985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F71E642D-6418-321D-F654-ED621A5553A2}"/>
              </a:ext>
            </a:extLst>
          </p:cNvPr>
          <p:cNvGraphicFramePr>
            <a:graphicFrameLocks noChangeAspect="1"/>
          </p:cNvGraphicFramePr>
          <p:nvPr>
            <p:extLst>
              <p:ext uri="{D42A27DB-BD31-4B8C-83A1-F6EECF244321}">
                <p14:modId xmlns:p14="http://schemas.microsoft.com/office/powerpoint/2010/main" val="799412924"/>
              </p:ext>
            </p:extLst>
          </p:nvPr>
        </p:nvGraphicFramePr>
        <p:xfrm>
          <a:off x="6611480" y="93134"/>
          <a:ext cx="3366487" cy="3607858"/>
        </p:xfrm>
        <a:graphic>
          <a:graphicData uri="http://schemas.openxmlformats.org/presentationml/2006/ole">
            <mc:AlternateContent xmlns:mc="http://schemas.openxmlformats.org/markup-compatibility/2006">
              <mc:Choice xmlns:v="urn:schemas-microsoft-com:vml" Requires="v">
                <p:oleObj name="Bitmap Image" r:id="rId4" imgW="2523960" imgH="2705040" progId="PBrush">
                  <p:embed/>
                </p:oleObj>
              </mc:Choice>
              <mc:Fallback>
                <p:oleObj name="Bitmap Image" r:id="rId4" imgW="2523960" imgH="2705040" progId="PBrush">
                  <p:embed/>
                  <p:pic>
                    <p:nvPicPr>
                      <p:cNvPr id="0" name=""/>
                      <p:cNvPicPr/>
                      <p:nvPr/>
                    </p:nvPicPr>
                    <p:blipFill>
                      <a:blip r:embed="rId5"/>
                      <a:stretch>
                        <a:fillRect/>
                      </a:stretch>
                    </p:blipFill>
                    <p:spPr>
                      <a:xfrm>
                        <a:off x="6611480" y="93134"/>
                        <a:ext cx="3366487" cy="3607858"/>
                      </a:xfrm>
                      <a:prstGeom prst="rect">
                        <a:avLst/>
                      </a:prstGeom>
                    </p:spPr>
                  </p:pic>
                </p:oleObj>
              </mc:Fallback>
            </mc:AlternateContent>
          </a:graphicData>
        </a:graphic>
      </p:graphicFrame>
      <p:sp>
        <p:nvSpPr>
          <p:cNvPr id="5" name="Tekstvak 4">
            <a:extLst>
              <a:ext uri="{FF2B5EF4-FFF2-40B4-BE49-F238E27FC236}">
                <a16:creationId xmlns:a16="http://schemas.microsoft.com/office/drawing/2014/main" id="{ACC75BDE-DBA5-1FA7-147C-916B3A49B737}"/>
              </a:ext>
            </a:extLst>
          </p:cNvPr>
          <p:cNvSpPr txBox="1"/>
          <p:nvPr/>
        </p:nvSpPr>
        <p:spPr>
          <a:xfrm>
            <a:off x="245534" y="685800"/>
            <a:ext cx="6096000" cy="1600438"/>
          </a:xfrm>
          <a:prstGeom prst="rect">
            <a:avLst/>
          </a:prstGeom>
          <a:noFill/>
        </p:spPr>
        <p:txBody>
          <a:bodyPr wrap="square" rtlCol="0">
            <a:spAutoFit/>
          </a:bodyPr>
          <a:lstStyle/>
          <a:p>
            <a:r>
              <a:rPr lang="nl-NL" sz="1400" b="1" dirty="0"/>
              <a:t>Toen ik vanmorgen opstond en wilde ontbijten, zag ik dat de melk op was. Gauw mijn fiets gepakt, een stukje gefietst langs de weilanden waar koeien me geschrokken aankeken. In de winkel een pak melk gepakt, afgerekend en toen keek ik eens goed naar dat pak melk. Volle melk, in de winkel ook halfvolle melk gezien en wat staat daar op de achterkant: GEPASTEURISEERDE</a:t>
            </a:r>
            <a:br>
              <a:rPr lang="nl-NL" sz="1400" b="1" dirty="0"/>
            </a:br>
            <a:r>
              <a:rPr lang="nl-NL" sz="1400" b="1" dirty="0"/>
              <a:t>volle melk. Wat is dat nou weer, dacht ik. GEPASTEURISEERDE melk?</a:t>
            </a:r>
            <a:br>
              <a:rPr lang="nl-NL" sz="1400" b="1" dirty="0"/>
            </a:br>
            <a:r>
              <a:rPr lang="nl-NL" sz="1400" b="1" dirty="0"/>
              <a:t>Ik ging als een dolle hond op zoek en wat vond ik?</a:t>
            </a:r>
          </a:p>
        </p:txBody>
      </p:sp>
      <p:sp>
        <p:nvSpPr>
          <p:cNvPr id="6" name="Tekstvak 5">
            <a:extLst>
              <a:ext uri="{FF2B5EF4-FFF2-40B4-BE49-F238E27FC236}">
                <a16:creationId xmlns:a16="http://schemas.microsoft.com/office/drawing/2014/main" id="{19DD6C85-6F97-926E-4846-097D2E5A4589}"/>
              </a:ext>
            </a:extLst>
          </p:cNvPr>
          <p:cNvSpPr txBox="1"/>
          <p:nvPr/>
        </p:nvSpPr>
        <p:spPr>
          <a:xfrm>
            <a:off x="287866" y="2320531"/>
            <a:ext cx="2401546" cy="1754326"/>
          </a:xfrm>
          <a:prstGeom prst="rect">
            <a:avLst/>
          </a:prstGeom>
          <a:noFill/>
        </p:spPr>
        <p:txBody>
          <a:bodyPr wrap="square" rtlCol="0">
            <a:spAutoFit/>
          </a:bodyPr>
          <a:lstStyle/>
          <a:p>
            <a:r>
              <a:rPr lang="nl-NL" dirty="0" err="1"/>
              <a:t>Griest</a:t>
            </a:r>
            <a:endParaRPr lang="nl-NL" dirty="0"/>
          </a:p>
          <a:p>
            <a:r>
              <a:rPr lang="nl-NL" dirty="0"/>
              <a:t>Biest</a:t>
            </a:r>
            <a:br>
              <a:rPr lang="nl-NL" dirty="0"/>
            </a:br>
            <a:r>
              <a:rPr lang="nl-NL" dirty="0"/>
              <a:t>Lariekoek</a:t>
            </a:r>
            <a:br>
              <a:rPr lang="nl-NL" dirty="0"/>
            </a:br>
            <a:r>
              <a:rPr lang="nl-NL" dirty="0"/>
              <a:t>Rauwe melk</a:t>
            </a:r>
            <a:br>
              <a:rPr lang="nl-NL" dirty="0"/>
            </a:br>
            <a:r>
              <a:rPr lang="nl-NL" dirty="0"/>
              <a:t>Gepasteuriseerde  melk</a:t>
            </a:r>
            <a:br>
              <a:rPr lang="nl-NL" dirty="0"/>
            </a:br>
            <a:r>
              <a:rPr lang="nl-NL" dirty="0"/>
              <a:t>Houdbare melk</a:t>
            </a:r>
          </a:p>
        </p:txBody>
      </p:sp>
      <p:pic>
        <p:nvPicPr>
          <p:cNvPr id="1028" name="Picture 4" descr="Adopteer een koe bij het Rundveemuseum">
            <a:extLst>
              <a:ext uri="{FF2B5EF4-FFF2-40B4-BE49-F238E27FC236}">
                <a16:creationId xmlns:a16="http://schemas.microsoft.com/office/drawing/2014/main" id="{DA14A357-D9D7-FE77-7795-5F5318B76C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0099" y="3681662"/>
            <a:ext cx="4051301" cy="3176338"/>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19AEB2E8-75C7-7E7A-40F4-2577209F6828}"/>
              </a:ext>
            </a:extLst>
          </p:cNvPr>
          <p:cNvSpPr txBox="1"/>
          <p:nvPr/>
        </p:nvSpPr>
        <p:spPr>
          <a:xfrm>
            <a:off x="160868" y="4571763"/>
            <a:ext cx="6096000" cy="646331"/>
          </a:xfrm>
          <a:prstGeom prst="rect">
            <a:avLst/>
          </a:prstGeom>
          <a:noFill/>
        </p:spPr>
        <p:txBody>
          <a:bodyPr wrap="square">
            <a:spAutoFit/>
          </a:bodyPr>
          <a:lstStyle/>
          <a:p>
            <a:r>
              <a:rPr lang="nl-NL" dirty="0">
                <a:hlinkClick r:id="rId7"/>
              </a:rPr>
              <a:t>Eenvoudig hoe een koe tutorial en koe kleurplaat te tekenen (artprojectsforkids.org)</a:t>
            </a:r>
            <a:endParaRPr lang="nl-NL" dirty="0"/>
          </a:p>
        </p:txBody>
      </p:sp>
      <p:sp>
        <p:nvSpPr>
          <p:cNvPr id="11" name="Tekstvak 10">
            <a:extLst>
              <a:ext uri="{FF2B5EF4-FFF2-40B4-BE49-F238E27FC236}">
                <a16:creationId xmlns:a16="http://schemas.microsoft.com/office/drawing/2014/main" id="{8D4BE0D6-A368-4C47-BAC4-A84A1E654DB8}"/>
              </a:ext>
            </a:extLst>
          </p:cNvPr>
          <p:cNvSpPr txBox="1"/>
          <p:nvPr/>
        </p:nvSpPr>
        <p:spPr>
          <a:xfrm>
            <a:off x="245534" y="5715000"/>
            <a:ext cx="5634565" cy="923330"/>
          </a:xfrm>
          <a:prstGeom prst="rect">
            <a:avLst/>
          </a:prstGeom>
          <a:noFill/>
        </p:spPr>
        <p:txBody>
          <a:bodyPr wrap="square" rtlCol="0">
            <a:spAutoFit/>
          </a:bodyPr>
          <a:lstStyle/>
          <a:p>
            <a:r>
              <a:rPr lang="nl-NL" dirty="0"/>
              <a:t>Maar toen ik een leuke kleurplaat opzocht van een koe, bedacht ik: er zijn veel meer dieren die melk geven.</a:t>
            </a:r>
            <a:br>
              <a:rPr lang="nl-NL" dirty="0"/>
            </a:br>
            <a:r>
              <a:rPr lang="nl-NL" dirty="0"/>
              <a:t>Is dat ook gepasteuriseerde melk of biest of </a:t>
            </a:r>
            <a:r>
              <a:rPr lang="nl-NL" dirty="0" err="1"/>
              <a:t>griest</a:t>
            </a:r>
            <a:r>
              <a:rPr lang="nl-NL" dirty="0"/>
              <a:t>?</a:t>
            </a:r>
          </a:p>
        </p:txBody>
      </p:sp>
      <p:sp>
        <p:nvSpPr>
          <p:cNvPr id="7" name="Tekstvak 6">
            <a:extLst>
              <a:ext uri="{FF2B5EF4-FFF2-40B4-BE49-F238E27FC236}">
                <a16:creationId xmlns:a16="http://schemas.microsoft.com/office/drawing/2014/main" id="{66F21443-4D9D-FE97-7942-7B1149413901}"/>
              </a:ext>
            </a:extLst>
          </p:cNvPr>
          <p:cNvSpPr txBox="1"/>
          <p:nvPr/>
        </p:nvSpPr>
        <p:spPr>
          <a:xfrm>
            <a:off x="3111500" y="2389856"/>
            <a:ext cx="2832847" cy="1323439"/>
          </a:xfrm>
          <a:prstGeom prst="rect">
            <a:avLst/>
          </a:prstGeom>
          <a:noFill/>
        </p:spPr>
        <p:txBody>
          <a:bodyPr wrap="square" rtlCol="0">
            <a:spAutoFit/>
          </a:bodyPr>
          <a:lstStyle/>
          <a:p>
            <a:r>
              <a:rPr lang="nl-NL" sz="4000" dirty="0"/>
              <a:t>??????????????????????</a:t>
            </a:r>
          </a:p>
        </p:txBody>
      </p:sp>
    </p:spTree>
    <p:extLst>
      <p:ext uri="{BB962C8B-B14F-4D97-AF65-F5344CB8AC3E}">
        <p14:creationId xmlns:p14="http://schemas.microsoft.com/office/powerpoint/2010/main" val="214906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C064822-9534-006D-4C30-E0547064F263}"/>
              </a:ext>
            </a:extLst>
          </p:cNvPr>
          <p:cNvSpPr txBox="1"/>
          <p:nvPr/>
        </p:nvSpPr>
        <p:spPr>
          <a:xfrm>
            <a:off x="457837" y="167919"/>
            <a:ext cx="2861734" cy="369332"/>
          </a:xfrm>
          <a:prstGeom prst="rect">
            <a:avLst/>
          </a:prstGeom>
          <a:noFill/>
        </p:spPr>
        <p:txBody>
          <a:bodyPr wrap="square" rtlCol="0">
            <a:spAutoFit/>
          </a:bodyPr>
          <a:lstStyle/>
          <a:p>
            <a:r>
              <a:rPr lang="nl-NL" dirty="0"/>
              <a:t>Wat is </a:t>
            </a:r>
            <a:r>
              <a:rPr lang="nl-NL" dirty="0" err="1"/>
              <a:t>griest</a:t>
            </a:r>
            <a:r>
              <a:rPr lang="nl-NL" dirty="0"/>
              <a:t>?</a:t>
            </a:r>
          </a:p>
        </p:txBody>
      </p:sp>
      <p:sp>
        <p:nvSpPr>
          <p:cNvPr id="3" name="Tekstvak 2">
            <a:extLst>
              <a:ext uri="{FF2B5EF4-FFF2-40B4-BE49-F238E27FC236}">
                <a16:creationId xmlns:a16="http://schemas.microsoft.com/office/drawing/2014/main" id="{B6EA0A21-6E0B-36DD-DFBF-ECEF0FB080A5}"/>
              </a:ext>
            </a:extLst>
          </p:cNvPr>
          <p:cNvSpPr txBox="1"/>
          <p:nvPr/>
        </p:nvSpPr>
        <p:spPr>
          <a:xfrm>
            <a:off x="481726" y="521768"/>
            <a:ext cx="4038600" cy="646331"/>
          </a:xfrm>
          <a:prstGeom prst="rect">
            <a:avLst/>
          </a:prstGeom>
          <a:noFill/>
        </p:spPr>
        <p:txBody>
          <a:bodyPr wrap="square" rtlCol="0">
            <a:spAutoFit/>
          </a:bodyPr>
          <a:lstStyle/>
          <a:p>
            <a:r>
              <a:rPr lang="nl-NL" dirty="0" err="1"/>
              <a:t>Griest</a:t>
            </a:r>
            <a:r>
              <a:rPr lang="nl-NL" dirty="0"/>
              <a:t> is de eerst melk die een koe geeft als ze een kalf heeft gekregen.</a:t>
            </a:r>
          </a:p>
        </p:txBody>
      </p:sp>
      <p:pic>
        <p:nvPicPr>
          <p:cNvPr id="2050" name="Picture 2" descr="Afbeeldingsresultaten voor Kalveren Tekening">
            <a:extLst>
              <a:ext uri="{FF2B5EF4-FFF2-40B4-BE49-F238E27FC236}">
                <a16:creationId xmlns:a16="http://schemas.microsoft.com/office/drawing/2014/main" id="{3896EF86-F4E8-A932-4C6F-D6B43F867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867" y="154714"/>
            <a:ext cx="1704606" cy="1088046"/>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765F6C43-9275-954F-180A-10ECA7E6F33A}"/>
              </a:ext>
            </a:extLst>
          </p:cNvPr>
          <p:cNvSpPr txBox="1"/>
          <p:nvPr/>
        </p:nvSpPr>
        <p:spPr>
          <a:xfrm>
            <a:off x="481726" y="1242760"/>
            <a:ext cx="3911509" cy="369332"/>
          </a:xfrm>
          <a:prstGeom prst="rect">
            <a:avLst/>
          </a:prstGeom>
          <a:noFill/>
        </p:spPr>
        <p:txBody>
          <a:bodyPr wrap="square" rtlCol="0">
            <a:spAutoFit/>
          </a:bodyPr>
          <a:lstStyle/>
          <a:p>
            <a:r>
              <a:rPr lang="nl-NL" dirty="0"/>
              <a:t>Wat is biest?</a:t>
            </a:r>
          </a:p>
        </p:txBody>
      </p:sp>
      <p:sp>
        <p:nvSpPr>
          <p:cNvPr id="8" name="Tekstvak 7">
            <a:extLst>
              <a:ext uri="{FF2B5EF4-FFF2-40B4-BE49-F238E27FC236}">
                <a16:creationId xmlns:a16="http://schemas.microsoft.com/office/drawing/2014/main" id="{9B3AB72A-A96C-1413-BA16-21A710F98881}"/>
              </a:ext>
            </a:extLst>
          </p:cNvPr>
          <p:cNvSpPr txBox="1"/>
          <p:nvPr/>
        </p:nvSpPr>
        <p:spPr>
          <a:xfrm>
            <a:off x="457837" y="1635109"/>
            <a:ext cx="4191000" cy="1200329"/>
          </a:xfrm>
          <a:prstGeom prst="rect">
            <a:avLst/>
          </a:prstGeom>
          <a:noFill/>
        </p:spPr>
        <p:txBody>
          <a:bodyPr wrap="square" rtlCol="0">
            <a:spAutoFit/>
          </a:bodyPr>
          <a:lstStyle/>
          <a:p>
            <a:r>
              <a:rPr lang="nl-NL" dirty="0"/>
              <a:t>Biest en </a:t>
            </a:r>
            <a:r>
              <a:rPr lang="nl-NL" dirty="0" err="1"/>
              <a:t>griest</a:t>
            </a:r>
            <a:r>
              <a:rPr lang="nl-NL" dirty="0"/>
              <a:t> lopen wat door elkaar heen.</a:t>
            </a:r>
            <a:br>
              <a:rPr lang="nl-NL" dirty="0"/>
            </a:br>
            <a:r>
              <a:rPr lang="nl-NL" dirty="0"/>
              <a:t>De biest wordt binnen 24 uur aan het kalf gegeven. Dat bevat veel meer voedingsstoffen dan “normale” melk</a:t>
            </a:r>
          </a:p>
        </p:txBody>
      </p:sp>
      <p:pic>
        <p:nvPicPr>
          <p:cNvPr id="1026" name="Picture 2" descr="De bronafbeelding bekijken">
            <a:extLst>
              <a:ext uri="{FF2B5EF4-FFF2-40B4-BE49-F238E27FC236}">
                <a16:creationId xmlns:a16="http://schemas.microsoft.com/office/drawing/2014/main" id="{DAA5C82E-1738-8B72-A9AA-7BB2C0455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867" y="1572082"/>
            <a:ext cx="1704606" cy="1135487"/>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55BA494A-A63E-FE8D-A796-2D526D0EDC82}"/>
              </a:ext>
            </a:extLst>
          </p:cNvPr>
          <p:cNvSpPr txBox="1"/>
          <p:nvPr/>
        </p:nvSpPr>
        <p:spPr>
          <a:xfrm>
            <a:off x="481726" y="2900402"/>
            <a:ext cx="4086379" cy="369332"/>
          </a:xfrm>
          <a:prstGeom prst="rect">
            <a:avLst/>
          </a:prstGeom>
          <a:noFill/>
        </p:spPr>
        <p:txBody>
          <a:bodyPr wrap="square" rtlCol="0">
            <a:spAutoFit/>
          </a:bodyPr>
          <a:lstStyle/>
          <a:p>
            <a:r>
              <a:rPr lang="nl-NL" dirty="0"/>
              <a:t>Wat is rauwe melk?</a:t>
            </a:r>
          </a:p>
        </p:txBody>
      </p:sp>
      <p:sp>
        <p:nvSpPr>
          <p:cNvPr id="10" name="Tekstvak 9">
            <a:extLst>
              <a:ext uri="{FF2B5EF4-FFF2-40B4-BE49-F238E27FC236}">
                <a16:creationId xmlns:a16="http://schemas.microsoft.com/office/drawing/2014/main" id="{191869AF-86F8-6497-C871-E71469E0F65F}"/>
              </a:ext>
            </a:extLst>
          </p:cNvPr>
          <p:cNvSpPr txBox="1"/>
          <p:nvPr/>
        </p:nvSpPr>
        <p:spPr>
          <a:xfrm>
            <a:off x="481726" y="3194632"/>
            <a:ext cx="4086379" cy="1477328"/>
          </a:xfrm>
          <a:prstGeom prst="rect">
            <a:avLst/>
          </a:prstGeom>
          <a:noFill/>
        </p:spPr>
        <p:txBody>
          <a:bodyPr wrap="square" rtlCol="0">
            <a:spAutoFit/>
          </a:bodyPr>
          <a:lstStyle/>
          <a:p>
            <a:r>
              <a:rPr lang="nl-NL" dirty="0"/>
              <a:t>Rauwe melk is melk die direct uit uiers komt en niet bewerkt is. Niet bewerken heeft zowel voordelen: goede voeding, maar ook nadelen: kans op infecties en schadelijke bacteriën.</a:t>
            </a:r>
          </a:p>
        </p:txBody>
      </p:sp>
      <p:pic>
        <p:nvPicPr>
          <p:cNvPr id="1028" name="Picture 4" descr="De bronafbeelding bekijken">
            <a:extLst>
              <a:ext uri="{FF2B5EF4-FFF2-40B4-BE49-F238E27FC236}">
                <a16:creationId xmlns:a16="http://schemas.microsoft.com/office/drawing/2014/main" id="{4BB4323A-EFA1-3336-3493-63A6FA89F4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867" y="3014944"/>
            <a:ext cx="1704809" cy="1135488"/>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53F02CFB-25DF-C487-1988-28014CCFAE57}"/>
              </a:ext>
            </a:extLst>
          </p:cNvPr>
          <p:cNvSpPr txBox="1"/>
          <p:nvPr/>
        </p:nvSpPr>
        <p:spPr>
          <a:xfrm>
            <a:off x="481726" y="5372684"/>
            <a:ext cx="3521496" cy="1015663"/>
          </a:xfrm>
          <a:prstGeom prst="rect">
            <a:avLst/>
          </a:prstGeom>
          <a:noFill/>
        </p:spPr>
        <p:txBody>
          <a:bodyPr wrap="square">
            <a:spAutoFit/>
          </a:bodyPr>
          <a:lstStyle/>
          <a:p>
            <a:r>
              <a:rPr lang="nl-NL" sz="1400" i="0" dirty="0">
                <a:solidFill>
                  <a:schemeClr val="tx2"/>
                </a:solidFill>
                <a:effectLst/>
                <a:latin typeface="Roboto" panose="02000000000000000000" pitchFamily="2" charset="0"/>
              </a:rPr>
              <a:t>Pasteuriseren is het verhitten van rauwe melk tot 72 graden Celsius voor langer dan twintig </a:t>
            </a:r>
            <a:r>
              <a:rPr lang="nl-NL" sz="1600" i="0" dirty="0">
                <a:solidFill>
                  <a:schemeClr val="tx2"/>
                </a:solidFill>
                <a:effectLst/>
                <a:latin typeface="Roboto" panose="02000000000000000000" pitchFamily="2" charset="0"/>
              </a:rPr>
              <a:t>seconden. Schadelijke bacteriën worden gedood.</a:t>
            </a:r>
            <a:endParaRPr lang="nl-NL" dirty="0">
              <a:solidFill>
                <a:schemeClr val="tx2"/>
              </a:solidFill>
            </a:endParaRPr>
          </a:p>
        </p:txBody>
      </p:sp>
      <p:sp>
        <p:nvSpPr>
          <p:cNvPr id="13" name="Tekstvak 12">
            <a:extLst>
              <a:ext uri="{FF2B5EF4-FFF2-40B4-BE49-F238E27FC236}">
                <a16:creationId xmlns:a16="http://schemas.microsoft.com/office/drawing/2014/main" id="{3CD7B61C-0F27-AD25-FAC5-9FC02D686AFA}"/>
              </a:ext>
            </a:extLst>
          </p:cNvPr>
          <p:cNvSpPr txBox="1"/>
          <p:nvPr/>
        </p:nvSpPr>
        <p:spPr>
          <a:xfrm>
            <a:off x="463498" y="5010179"/>
            <a:ext cx="3953059" cy="369332"/>
          </a:xfrm>
          <a:prstGeom prst="rect">
            <a:avLst/>
          </a:prstGeom>
          <a:noFill/>
        </p:spPr>
        <p:txBody>
          <a:bodyPr wrap="square" rtlCol="0">
            <a:spAutoFit/>
          </a:bodyPr>
          <a:lstStyle/>
          <a:p>
            <a:r>
              <a:rPr lang="nl-NL" dirty="0"/>
              <a:t>Wat is gepasteuriseerde melk?</a:t>
            </a:r>
          </a:p>
        </p:txBody>
      </p:sp>
      <p:sp>
        <p:nvSpPr>
          <p:cNvPr id="14" name="Tekstvak 13">
            <a:extLst>
              <a:ext uri="{FF2B5EF4-FFF2-40B4-BE49-F238E27FC236}">
                <a16:creationId xmlns:a16="http://schemas.microsoft.com/office/drawing/2014/main" id="{14E5E67A-44FC-3213-0DBC-9A8420B50A32}"/>
              </a:ext>
            </a:extLst>
          </p:cNvPr>
          <p:cNvSpPr txBox="1"/>
          <p:nvPr/>
        </p:nvSpPr>
        <p:spPr>
          <a:xfrm>
            <a:off x="6934200" y="4548612"/>
            <a:ext cx="4859867" cy="369332"/>
          </a:xfrm>
          <a:prstGeom prst="rect">
            <a:avLst/>
          </a:prstGeom>
          <a:noFill/>
        </p:spPr>
        <p:txBody>
          <a:bodyPr wrap="square" rtlCol="0">
            <a:spAutoFit/>
          </a:bodyPr>
          <a:lstStyle/>
          <a:p>
            <a:r>
              <a:rPr lang="nl-NL" dirty="0"/>
              <a:t>Wat is houdbare melk?</a:t>
            </a:r>
          </a:p>
        </p:txBody>
      </p:sp>
      <p:sp>
        <p:nvSpPr>
          <p:cNvPr id="15" name="Tekstvak 14">
            <a:extLst>
              <a:ext uri="{FF2B5EF4-FFF2-40B4-BE49-F238E27FC236}">
                <a16:creationId xmlns:a16="http://schemas.microsoft.com/office/drawing/2014/main" id="{DFDA8F56-D3E9-ECC3-3DC2-6652C623A8E6}"/>
              </a:ext>
            </a:extLst>
          </p:cNvPr>
          <p:cNvSpPr txBox="1"/>
          <p:nvPr/>
        </p:nvSpPr>
        <p:spPr>
          <a:xfrm>
            <a:off x="6934200" y="4830578"/>
            <a:ext cx="4978399" cy="1754326"/>
          </a:xfrm>
          <a:prstGeom prst="rect">
            <a:avLst/>
          </a:prstGeom>
          <a:noFill/>
        </p:spPr>
        <p:txBody>
          <a:bodyPr wrap="square" rtlCol="0">
            <a:spAutoFit/>
          </a:bodyPr>
          <a:lstStyle/>
          <a:p>
            <a:r>
              <a:rPr lang="nl-NL" dirty="0"/>
              <a:t>Houdbare melk is eigenlijk gesteriliseerde melk.</a:t>
            </a:r>
            <a:br>
              <a:rPr lang="nl-NL" dirty="0"/>
            </a:br>
            <a:r>
              <a:rPr lang="nl-NL" dirty="0"/>
              <a:t>Die wordt verwarmd tot boven de 100 graden.</a:t>
            </a:r>
            <a:br>
              <a:rPr lang="nl-NL" dirty="0"/>
            </a:br>
            <a:r>
              <a:rPr lang="nl-NL" dirty="0"/>
              <a:t>Daarmee worden alle schadelijke, maar ook nuttige bacteriën gedood. Het kan wel een jaar goed blijven, maar de voedingswaarde is veel kleiner.</a:t>
            </a:r>
            <a:br>
              <a:rPr lang="nl-NL" dirty="0"/>
            </a:br>
            <a:r>
              <a:rPr lang="nl-NL" dirty="0"/>
              <a:t>Steriel=vrij van bacteriën.</a:t>
            </a:r>
          </a:p>
        </p:txBody>
      </p:sp>
      <p:graphicFrame>
        <p:nvGraphicFramePr>
          <p:cNvPr id="16" name="Object 15">
            <a:extLst>
              <a:ext uri="{FF2B5EF4-FFF2-40B4-BE49-F238E27FC236}">
                <a16:creationId xmlns:a16="http://schemas.microsoft.com/office/drawing/2014/main" id="{556CD1E9-EAB2-ED81-BD47-85FFE7D211BC}"/>
              </a:ext>
            </a:extLst>
          </p:cNvPr>
          <p:cNvGraphicFramePr>
            <a:graphicFrameLocks noChangeAspect="1"/>
          </p:cNvGraphicFramePr>
          <p:nvPr>
            <p:extLst>
              <p:ext uri="{D42A27DB-BD31-4B8C-83A1-F6EECF244321}">
                <p14:modId xmlns:p14="http://schemas.microsoft.com/office/powerpoint/2010/main" val="150474480"/>
              </p:ext>
            </p:extLst>
          </p:nvPr>
        </p:nvGraphicFramePr>
        <p:xfrm>
          <a:off x="4807845" y="4324463"/>
          <a:ext cx="677702" cy="2096443"/>
        </p:xfrm>
        <a:graphic>
          <a:graphicData uri="http://schemas.openxmlformats.org/presentationml/2006/ole">
            <mc:AlternateContent xmlns:mc="http://schemas.openxmlformats.org/markup-compatibility/2006">
              <mc:Choice xmlns:v="urn:schemas-microsoft-com:vml" Requires="v">
                <p:oleObj name="Bitmap Image" r:id="rId5" imgW="2038320" imgH="6305400" progId="PBrush">
                  <p:embed/>
                </p:oleObj>
              </mc:Choice>
              <mc:Fallback>
                <p:oleObj name="Bitmap Image" r:id="rId5" imgW="2038320" imgH="6305400" progId="PBrush">
                  <p:embed/>
                  <p:pic>
                    <p:nvPicPr>
                      <p:cNvPr id="0" name=""/>
                      <p:cNvPicPr/>
                      <p:nvPr/>
                    </p:nvPicPr>
                    <p:blipFill>
                      <a:blip r:embed="rId6"/>
                      <a:stretch>
                        <a:fillRect/>
                      </a:stretch>
                    </p:blipFill>
                    <p:spPr>
                      <a:xfrm>
                        <a:off x="4807845" y="4324463"/>
                        <a:ext cx="677702" cy="209644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E582184E-9BDD-41D4-33B7-49BD9A1DE4BD}"/>
              </a:ext>
            </a:extLst>
          </p:cNvPr>
          <p:cNvGraphicFramePr>
            <a:graphicFrameLocks noChangeAspect="1"/>
          </p:cNvGraphicFramePr>
          <p:nvPr>
            <p:extLst>
              <p:ext uri="{D42A27DB-BD31-4B8C-83A1-F6EECF244321}">
                <p14:modId xmlns:p14="http://schemas.microsoft.com/office/powerpoint/2010/main" val="2701414429"/>
              </p:ext>
            </p:extLst>
          </p:nvPr>
        </p:nvGraphicFramePr>
        <p:xfrm>
          <a:off x="5725287" y="4324463"/>
          <a:ext cx="741425" cy="2096443"/>
        </p:xfrm>
        <a:graphic>
          <a:graphicData uri="http://schemas.openxmlformats.org/presentationml/2006/ole">
            <mc:AlternateContent xmlns:mc="http://schemas.openxmlformats.org/markup-compatibility/2006">
              <mc:Choice xmlns:v="urn:schemas-microsoft-com:vml" Requires="v">
                <p:oleObj name="Bitmap Image" r:id="rId7" imgW="2209680" imgH="6248520" progId="PBrush">
                  <p:embed/>
                </p:oleObj>
              </mc:Choice>
              <mc:Fallback>
                <p:oleObj name="Bitmap Image" r:id="rId7" imgW="2209680" imgH="6248520" progId="PBrush">
                  <p:embed/>
                  <p:pic>
                    <p:nvPicPr>
                      <p:cNvPr id="0" name=""/>
                      <p:cNvPicPr/>
                      <p:nvPr/>
                    </p:nvPicPr>
                    <p:blipFill>
                      <a:blip r:embed="rId8"/>
                      <a:stretch>
                        <a:fillRect/>
                      </a:stretch>
                    </p:blipFill>
                    <p:spPr>
                      <a:xfrm>
                        <a:off x="5725287" y="4324463"/>
                        <a:ext cx="741425" cy="2096443"/>
                      </a:xfrm>
                      <a:prstGeom prst="rect">
                        <a:avLst/>
                      </a:prstGeom>
                    </p:spPr>
                  </p:pic>
                </p:oleObj>
              </mc:Fallback>
            </mc:AlternateContent>
          </a:graphicData>
        </a:graphic>
      </p:graphicFrame>
      <p:sp>
        <p:nvSpPr>
          <p:cNvPr id="18" name="Tekstvak 17">
            <a:extLst>
              <a:ext uri="{FF2B5EF4-FFF2-40B4-BE49-F238E27FC236}">
                <a16:creationId xmlns:a16="http://schemas.microsoft.com/office/drawing/2014/main" id="{92791EE2-CE26-F97F-B81D-7C5136B9DE74}"/>
              </a:ext>
            </a:extLst>
          </p:cNvPr>
          <p:cNvSpPr txBox="1"/>
          <p:nvPr/>
        </p:nvSpPr>
        <p:spPr>
          <a:xfrm>
            <a:off x="6993467" y="397933"/>
            <a:ext cx="4859867" cy="923330"/>
          </a:xfrm>
          <a:prstGeom prst="rect">
            <a:avLst/>
          </a:prstGeom>
          <a:noFill/>
        </p:spPr>
        <p:txBody>
          <a:bodyPr wrap="square" rtlCol="0">
            <a:spAutoFit/>
          </a:bodyPr>
          <a:lstStyle/>
          <a:p>
            <a:r>
              <a:rPr lang="nl-NL" dirty="0"/>
              <a:t>Nou dan is het duidelijk: pasteuriseren is het verwarmen van melk tot 72 graden.</a:t>
            </a:r>
            <a:br>
              <a:rPr lang="nl-NL" dirty="0"/>
            </a:br>
            <a:r>
              <a:rPr lang="nl-NL" dirty="0"/>
              <a:t>Maar waar komt die naam vandaan?</a:t>
            </a:r>
          </a:p>
        </p:txBody>
      </p:sp>
      <p:pic>
        <p:nvPicPr>
          <p:cNvPr id="1032" name="Picture 8" descr="louis pasteur">
            <a:extLst>
              <a:ext uri="{FF2B5EF4-FFF2-40B4-BE49-F238E27FC236}">
                <a16:creationId xmlns:a16="http://schemas.microsoft.com/office/drawing/2014/main" id="{A071A5CB-2E50-F102-A6FC-39292D06E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3467" y="1812899"/>
            <a:ext cx="2721890" cy="2231226"/>
          </a:xfrm>
          <a:prstGeom prst="rect">
            <a:avLst/>
          </a:prstGeom>
          <a:noFill/>
          <a:extLst>
            <a:ext uri="{909E8E84-426E-40DD-AFC4-6F175D3DCCD1}">
              <a14:hiddenFill xmlns:a14="http://schemas.microsoft.com/office/drawing/2010/main">
                <a:solidFill>
                  <a:srgbClr val="FFFFFF"/>
                </a:solidFill>
              </a14:hiddenFill>
            </a:ext>
          </a:extLst>
        </p:spPr>
      </p:pic>
      <p:sp>
        <p:nvSpPr>
          <p:cNvPr id="19" name="Tekstvak 18">
            <a:extLst>
              <a:ext uri="{FF2B5EF4-FFF2-40B4-BE49-F238E27FC236}">
                <a16:creationId xmlns:a16="http://schemas.microsoft.com/office/drawing/2014/main" id="{F3A46B23-4BEC-1211-EA4C-BDC99C14E099}"/>
              </a:ext>
            </a:extLst>
          </p:cNvPr>
          <p:cNvSpPr txBox="1"/>
          <p:nvPr/>
        </p:nvSpPr>
        <p:spPr>
          <a:xfrm>
            <a:off x="9773039" y="1587498"/>
            <a:ext cx="2099733" cy="369332"/>
          </a:xfrm>
          <a:prstGeom prst="rect">
            <a:avLst/>
          </a:prstGeom>
          <a:noFill/>
        </p:spPr>
        <p:txBody>
          <a:bodyPr wrap="square" rtlCol="0">
            <a:spAutoFit/>
          </a:bodyPr>
          <a:lstStyle/>
          <a:p>
            <a:r>
              <a:rPr lang="nl-NL" dirty="0"/>
              <a:t>Deze man heet:</a:t>
            </a:r>
          </a:p>
        </p:txBody>
      </p:sp>
      <p:sp>
        <p:nvSpPr>
          <p:cNvPr id="20" name="Tekstvak 19">
            <a:extLst>
              <a:ext uri="{FF2B5EF4-FFF2-40B4-BE49-F238E27FC236}">
                <a16:creationId xmlns:a16="http://schemas.microsoft.com/office/drawing/2014/main" id="{5298AFDA-A41B-305B-948C-A477AB90A9B5}"/>
              </a:ext>
            </a:extLst>
          </p:cNvPr>
          <p:cNvSpPr txBox="1"/>
          <p:nvPr/>
        </p:nvSpPr>
        <p:spPr>
          <a:xfrm>
            <a:off x="9773039" y="1945527"/>
            <a:ext cx="1905001" cy="369332"/>
          </a:xfrm>
          <a:prstGeom prst="rect">
            <a:avLst/>
          </a:prstGeom>
          <a:noFill/>
        </p:spPr>
        <p:txBody>
          <a:bodyPr wrap="square" rtlCol="0">
            <a:spAutoFit/>
          </a:bodyPr>
          <a:lstStyle/>
          <a:p>
            <a:r>
              <a:rPr lang="nl-NL" b="1" dirty="0"/>
              <a:t>LOUIS PASTEUR</a:t>
            </a:r>
          </a:p>
        </p:txBody>
      </p:sp>
      <p:sp>
        <p:nvSpPr>
          <p:cNvPr id="21" name="Tekstvak 20">
            <a:extLst>
              <a:ext uri="{FF2B5EF4-FFF2-40B4-BE49-F238E27FC236}">
                <a16:creationId xmlns:a16="http://schemas.microsoft.com/office/drawing/2014/main" id="{27EDFEE1-DCF3-8DD7-BD14-8D1BFFC19089}"/>
              </a:ext>
            </a:extLst>
          </p:cNvPr>
          <p:cNvSpPr txBox="1"/>
          <p:nvPr/>
        </p:nvSpPr>
        <p:spPr>
          <a:xfrm>
            <a:off x="10040986" y="2292044"/>
            <a:ext cx="2099733" cy="369332"/>
          </a:xfrm>
          <a:prstGeom prst="rect">
            <a:avLst/>
          </a:prstGeom>
          <a:noFill/>
        </p:spPr>
        <p:txBody>
          <a:bodyPr wrap="square" rtlCol="0">
            <a:spAutoFit/>
          </a:bodyPr>
          <a:lstStyle/>
          <a:p>
            <a:r>
              <a:rPr lang="nl-NL" dirty="0"/>
              <a:t>1822 - 1895</a:t>
            </a:r>
          </a:p>
        </p:txBody>
      </p:sp>
      <p:sp>
        <p:nvSpPr>
          <p:cNvPr id="22" name="Tekstvak 21">
            <a:extLst>
              <a:ext uri="{FF2B5EF4-FFF2-40B4-BE49-F238E27FC236}">
                <a16:creationId xmlns:a16="http://schemas.microsoft.com/office/drawing/2014/main" id="{61492E93-513F-093A-7C53-A7D9422EA200}"/>
              </a:ext>
            </a:extLst>
          </p:cNvPr>
          <p:cNvSpPr txBox="1"/>
          <p:nvPr/>
        </p:nvSpPr>
        <p:spPr>
          <a:xfrm>
            <a:off x="9766638" y="3393704"/>
            <a:ext cx="2425362" cy="738664"/>
          </a:xfrm>
          <a:prstGeom prst="rect">
            <a:avLst/>
          </a:prstGeom>
          <a:noFill/>
        </p:spPr>
        <p:txBody>
          <a:bodyPr wrap="square" rtlCol="0">
            <a:spAutoFit/>
          </a:bodyPr>
          <a:lstStyle/>
          <a:p>
            <a:r>
              <a:rPr lang="nl-NL" sz="1400" b="1" dirty="0"/>
              <a:t>Hij heeft ontdekt, dat door verwarming schadelijke bacteriën worden gedood.</a:t>
            </a:r>
          </a:p>
        </p:txBody>
      </p:sp>
      <p:sp>
        <p:nvSpPr>
          <p:cNvPr id="23" name="Tekstvak 22">
            <a:extLst>
              <a:ext uri="{FF2B5EF4-FFF2-40B4-BE49-F238E27FC236}">
                <a16:creationId xmlns:a16="http://schemas.microsoft.com/office/drawing/2014/main" id="{1856C30C-6E25-A813-AED1-35F2C96940DB}"/>
              </a:ext>
            </a:extLst>
          </p:cNvPr>
          <p:cNvSpPr txBox="1"/>
          <p:nvPr/>
        </p:nvSpPr>
        <p:spPr>
          <a:xfrm>
            <a:off x="9773039" y="2650073"/>
            <a:ext cx="2264054" cy="646331"/>
          </a:xfrm>
          <a:prstGeom prst="rect">
            <a:avLst/>
          </a:prstGeom>
          <a:noFill/>
        </p:spPr>
        <p:txBody>
          <a:bodyPr wrap="square" rtlCol="0">
            <a:spAutoFit/>
          </a:bodyPr>
          <a:lstStyle/>
          <a:p>
            <a:r>
              <a:rPr lang="nl-NL" dirty="0"/>
              <a:t>Waarom heet de melk naar hem, denk je?</a:t>
            </a:r>
          </a:p>
        </p:txBody>
      </p:sp>
      <p:sp>
        <p:nvSpPr>
          <p:cNvPr id="24" name="Tekstvak 23">
            <a:extLst>
              <a:ext uri="{FF2B5EF4-FFF2-40B4-BE49-F238E27FC236}">
                <a16:creationId xmlns:a16="http://schemas.microsoft.com/office/drawing/2014/main" id="{3829B708-F1E2-299F-EA02-C9A30A681B06}"/>
              </a:ext>
            </a:extLst>
          </p:cNvPr>
          <p:cNvSpPr txBox="1"/>
          <p:nvPr/>
        </p:nvSpPr>
        <p:spPr>
          <a:xfrm>
            <a:off x="7691032" y="4141425"/>
            <a:ext cx="4835258" cy="415498"/>
          </a:xfrm>
          <a:prstGeom prst="rect">
            <a:avLst/>
          </a:prstGeom>
          <a:noFill/>
        </p:spPr>
        <p:txBody>
          <a:bodyPr wrap="square" rtlCol="0">
            <a:spAutoFit/>
          </a:bodyPr>
          <a:lstStyle/>
          <a:p>
            <a:r>
              <a:rPr lang="nl-NL" sz="1050" b="1" dirty="0">
                <a:solidFill>
                  <a:schemeClr val="accent2"/>
                </a:solidFill>
              </a:rPr>
              <a:t>Zoek zelf eens uit wat </a:t>
            </a:r>
            <a:r>
              <a:rPr lang="nl-NL" sz="1050" b="1" dirty="0" err="1">
                <a:solidFill>
                  <a:schemeClr val="accent2"/>
                </a:solidFill>
              </a:rPr>
              <a:t>Pasteur</a:t>
            </a:r>
            <a:r>
              <a:rPr lang="nl-NL" sz="1050" b="1" dirty="0">
                <a:solidFill>
                  <a:schemeClr val="accent2"/>
                </a:solidFill>
              </a:rPr>
              <a:t> nog meer heeft ontdekt!</a:t>
            </a:r>
          </a:p>
          <a:p>
            <a:r>
              <a:rPr lang="nl-NL" sz="1050" b="1" dirty="0">
                <a:solidFill>
                  <a:schemeClr val="accent2"/>
                </a:solidFill>
              </a:rPr>
              <a:t>Dat was een ook een heel belangrijke ontdekking.</a:t>
            </a:r>
          </a:p>
        </p:txBody>
      </p:sp>
    </p:spTree>
    <p:extLst>
      <p:ext uri="{BB962C8B-B14F-4D97-AF65-F5344CB8AC3E}">
        <p14:creationId xmlns:p14="http://schemas.microsoft.com/office/powerpoint/2010/main" val="411066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P spid="10" grpId="0"/>
      <p:bldP spid="12" grpId="0"/>
      <p:bldP spid="13" grpId="0"/>
      <p:bldP spid="14" grpId="0"/>
      <p:bldP spid="15" grpId="0"/>
      <p:bldP spid="18" grpId="0"/>
      <p:bldP spid="19" grpId="0"/>
      <p:bldP spid="20" grpId="0"/>
      <p:bldP spid="21"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3C8A07C-FD53-F21E-3BE2-E9F33988B67C}"/>
              </a:ext>
            </a:extLst>
          </p:cNvPr>
          <p:cNvSpPr/>
          <p:nvPr/>
        </p:nvSpPr>
        <p:spPr>
          <a:xfrm>
            <a:off x="2976113" y="0"/>
            <a:ext cx="5363859" cy="1015663"/>
          </a:xfrm>
          <a:prstGeom prst="rect">
            <a:avLst/>
          </a:prstGeom>
          <a:noFill/>
        </p:spPr>
        <p:txBody>
          <a:bodyPr wrap="square" lIns="91440" tIns="45720" rIns="91440" bIns="45720">
            <a:spAutoFit/>
          </a:bodyPr>
          <a:lstStyle/>
          <a:p>
            <a:pPr algn="ctr"/>
            <a:r>
              <a:rPr lang="nl-NL" sz="2000" b="1" cap="none" spc="0" dirty="0">
                <a:ln w="0"/>
                <a:solidFill>
                  <a:srgbClr val="00B0F0"/>
                </a:solidFill>
                <a:effectLst>
                  <a:outerShdw blurRad="38100" dist="19050" dir="2700000" algn="tl" rotWithShape="0">
                    <a:schemeClr val="dk1">
                      <a:alpha val="40000"/>
                    </a:schemeClr>
                  </a:outerShdw>
                </a:effectLst>
              </a:rPr>
              <a:t>Ontdekkingen en uitvindingen </a:t>
            </a:r>
            <a:br>
              <a:rPr lang="nl-NL" sz="2000" b="1" cap="none" spc="0" dirty="0">
                <a:ln w="0"/>
                <a:solidFill>
                  <a:srgbClr val="00B0F0"/>
                </a:solidFill>
                <a:effectLst>
                  <a:outerShdw blurRad="38100" dist="19050" dir="2700000" algn="tl" rotWithShape="0">
                    <a:schemeClr val="dk1">
                      <a:alpha val="40000"/>
                    </a:schemeClr>
                  </a:outerShdw>
                </a:effectLst>
              </a:rPr>
            </a:br>
            <a:r>
              <a:rPr lang="nl-NL" sz="2000" b="1" cap="none" spc="0" dirty="0">
                <a:ln w="0"/>
                <a:solidFill>
                  <a:srgbClr val="00B0F0"/>
                </a:solidFill>
                <a:effectLst>
                  <a:outerShdw blurRad="38100" dist="19050" dir="2700000" algn="tl" rotWithShape="0">
                    <a:schemeClr val="dk1">
                      <a:alpha val="40000"/>
                    </a:schemeClr>
                  </a:outerShdw>
                </a:effectLst>
              </a:rPr>
              <a:t>worden vaak naar de persoon genoemd die het </a:t>
            </a:r>
            <a:br>
              <a:rPr lang="nl-NL" sz="2000" b="1" cap="none" spc="0" dirty="0">
                <a:ln w="0"/>
                <a:solidFill>
                  <a:srgbClr val="00B0F0"/>
                </a:solidFill>
                <a:effectLst>
                  <a:outerShdw blurRad="38100" dist="19050" dir="2700000" algn="tl" rotWithShape="0">
                    <a:schemeClr val="dk1">
                      <a:alpha val="40000"/>
                    </a:schemeClr>
                  </a:outerShdw>
                </a:effectLst>
              </a:rPr>
            </a:br>
            <a:r>
              <a:rPr lang="nl-NL" sz="2000" b="1" cap="none" spc="0" dirty="0">
                <a:ln w="0"/>
                <a:solidFill>
                  <a:srgbClr val="00B0F0"/>
                </a:solidFill>
                <a:effectLst>
                  <a:outerShdw blurRad="38100" dist="19050" dir="2700000" algn="tl" rotWithShape="0">
                    <a:schemeClr val="dk1">
                      <a:alpha val="40000"/>
                    </a:schemeClr>
                  </a:outerShdw>
                </a:effectLst>
              </a:rPr>
              <a:t>heeft ontdekt of uitgevonden</a:t>
            </a:r>
          </a:p>
        </p:txBody>
      </p:sp>
      <p:sp>
        <p:nvSpPr>
          <p:cNvPr id="3" name="Tekstvak 2">
            <a:extLst>
              <a:ext uri="{FF2B5EF4-FFF2-40B4-BE49-F238E27FC236}">
                <a16:creationId xmlns:a16="http://schemas.microsoft.com/office/drawing/2014/main" id="{31D337F7-9B39-B29D-5A14-4D52F1901832}"/>
              </a:ext>
            </a:extLst>
          </p:cNvPr>
          <p:cNvSpPr txBox="1"/>
          <p:nvPr/>
        </p:nvSpPr>
        <p:spPr>
          <a:xfrm>
            <a:off x="0" y="1121434"/>
            <a:ext cx="12335774" cy="369332"/>
          </a:xfrm>
          <a:prstGeom prst="rect">
            <a:avLst/>
          </a:prstGeom>
          <a:noFill/>
        </p:spPr>
        <p:txBody>
          <a:bodyPr wrap="square" rtlCol="0">
            <a:spAutoFit/>
          </a:bodyPr>
          <a:lstStyle/>
          <a:p>
            <a:pPr algn="ctr"/>
            <a:r>
              <a:rPr lang="nl-NL" dirty="0"/>
              <a:t>Hieronder staan namen van uitvinders. Kies er één of meer uit en zoek uit wat ze uitgevonden</a:t>
            </a:r>
          </a:p>
        </p:txBody>
      </p:sp>
      <p:sp>
        <p:nvSpPr>
          <p:cNvPr id="4" name="Rechthoek 3">
            <a:extLst>
              <a:ext uri="{FF2B5EF4-FFF2-40B4-BE49-F238E27FC236}">
                <a16:creationId xmlns:a16="http://schemas.microsoft.com/office/drawing/2014/main" id="{F444F3F0-C5BD-3B34-C66C-DDD972872505}"/>
              </a:ext>
            </a:extLst>
          </p:cNvPr>
          <p:cNvSpPr/>
          <p:nvPr/>
        </p:nvSpPr>
        <p:spPr>
          <a:xfrm>
            <a:off x="0" y="1307275"/>
            <a:ext cx="3368743" cy="923330"/>
          </a:xfrm>
          <a:prstGeom prst="rect">
            <a:avLst/>
          </a:prstGeom>
          <a:noFill/>
        </p:spPr>
        <p:txBody>
          <a:bodyPr wrap="none" lIns="91440" tIns="45720" rIns="91440" bIns="45720">
            <a:spAutoFit/>
          </a:bodyPr>
          <a:lstStyle/>
          <a:p>
            <a:pPr algn="ct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Henry Ford</a:t>
            </a:r>
          </a:p>
        </p:txBody>
      </p:sp>
      <p:sp>
        <p:nvSpPr>
          <p:cNvPr id="5" name="Rechthoek 4">
            <a:extLst>
              <a:ext uri="{FF2B5EF4-FFF2-40B4-BE49-F238E27FC236}">
                <a16:creationId xmlns:a16="http://schemas.microsoft.com/office/drawing/2014/main" id="{96C6E93C-1A08-7D0F-F2DC-EF3AFAA46B3A}"/>
              </a:ext>
            </a:extLst>
          </p:cNvPr>
          <p:cNvSpPr/>
          <p:nvPr/>
        </p:nvSpPr>
        <p:spPr>
          <a:xfrm>
            <a:off x="-44565" y="2184911"/>
            <a:ext cx="3658374" cy="923330"/>
          </a:xfrm>
          <a:prstGeom prst="rect">
            <a:avLst/>
          </a:prstGeom>
          <a:noFill/>
        </p:spPr>
        <p:txBody>
          <a:bodyPr wrap="none" lIns="91440" tIns="45720" rIns="91440" bIns="45720">
            <a:spAutoFit/>
          </a:bodyPr>
          <a:lstStyle/>
          <a:p>
            <a:pPr algn="ct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Louis Braille</a:t>
            </a:r>
          </a:p>
        </p:txBody>
      </p:sp>
      <p:sp>
        <p:nvSpPr>
          <p:cNvPr id="6" name="Rechthoek 5">
            <a:extLst>
              <a:ext uri="{FF2B5EF4-FFF2-40B4-BE49-F238E27FC236}">
                <a16:creationId xmlns:a16="http://schemas.microsoft.com/office/drawing/2014/main" id="{801BACB0-933D-1947-8A14-05E6E4F7D146}"/>
              </a:ext>
            </a:extLst>
          </p:cNvPr>
          <p:cNvSpPr/>
          <p:nvPr/>
        </p:nvSpPr>
        <p:spPr>
          <a:xfrm>
            <a:off x="-31489" y="3022688"/>
            <a:ext cx="4345613" cy="923330"/>
          </a:xfrm>
          <a:prstGeom prst="rect">
            <a:avLst/>
          </a:prstGeom>
          <a:noFill/>
        </p:spPr>
        <p:txBody>
          <a:bodyPr wrap="none" lIns="91440" tIns="45720" rIns="91440" bIns="45720">
            <a:spAutoFit/>
          </a:bodyPr>
          <a:lstStyle/>
          <a:p>
            <a:pPr algn="ctr"/>
            <a:r>
              <a:rPr lang="nl-NL" sz="5400" b="1" dirty="0">
                <a:ln w="6600">
                  <a:solidFill>
                    <a:schemeClr val="accent2"/>
                  </a:solidFill>
                  <a:prstDash val="solid"/>
                </a:ln>
                <a:solidFill>
                  <a:srgbClr val="FFFFFF"/>
                </a:solidFill>
                <a:effectLst>
                  <a:outerShdw dist="38100" dir="2700000" algn="tl" rotWithShape="0">
                    <a:schemeClr val="accent2"/>
                  </a:outerShdw>
                </a:effectLst>
              </a:rPr>
              <a:t>Anders Celsius</a:t>
            </a:r>
            <a:endParaRPr lang="nl-N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Rechthoek 6">
            <a:extLst>
              <a:ext uri="{FF2B5EF4-FFF2-40B4-BE49-F238E27FC236}">
                <a16:creationId xmlns:a16="http://schemas.microsoft.com/office/drawing/2014/main" id="{A5C11607-DAE2-C7C6-4EF4-E7A94DEFDA3C}"/>
              </a:ext>
            </a:extLst>
          </p:cNvPr>
          <p:cNvSpPr/>
          <p:nvPr/>
        </p:nvSpPr>
        <p:spPr>
          <a:xfrm>
            <a:off x="1922" y="3894511"/>
            <a:ext cx="3611887" cy="923330"/>
          </a:xfrm>
          <a:prstGeom prst="rect">
            <a:avLst/>
          </a:prstGeom>
          <a:noFill/>
        </p:spPr>
        <p:txBody>
          <a:bodyPr wrap="none" lIns="91440" tIns="45720" rIns="91440" bIns="45720">
            <a:spAutoFit/>
          </a:bodyPr>
          <a:lstStyle/>
          <a:p>
            <a:pPr algn="ct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Samuel Colt</a:t>
            </a:r>
          </a:p>
        </p:txBody>
      </p:sp>
      <p:sp>
        <p:nvSpPr>
          <p:cNvPr id="8" name="Rechthoek 7">
            <a:extLst>
              <a:ext uri="{FF2B5EF4-FFF2-40B4-BE49-F238E27FC236}">
                <a16:creationId xmlns:a16="http://schemas.microsoft.com/office/drawing/2014/main" id="{45C0C9C5-1F0E-51D2-B9E5-1D34B5DACE00}"/>
              </a:ext>
            </a:extLst>
          </p:cNvPr>
          <p:cNvSpPr/>
          <p:nvPr/>
        </p:nvSpPr>
        <p:spPr>
          <a:xfrm>
            <a:off x="60084" y="4725717"/>
            <a:ext cx="5137946" cy="923330"/>
          </a:xfrm>
          <a:prstGeom prst="rect">
            <a:avLst/>
          </a:prstGeom>
          <a:noFill/>
        </p:spPr>
        <p:txBody>
          <a:bodyPr wrap="none" lIns="91440" tIns="45720" rIns="91440" bIns="45720">
            <a:spAutoFit/>
          </a:bodyPr>
          <a:lstStyle/>
          <a:p>
            <a:pPr algn="ct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Maus </a:t>
            </a:r>
            <a:r>
              <a:rPr lang="nl-NL" sz="5400" b="1" cap="none" spc="0" dirty="0" err="1">
                <a:ln w="6600">
                  <a:solidFill>
                    <a:schemeClr val="accent2"/>
                  </a:solidFill>
                  <a:prstDash val="solid"/>
                </a:ln>
                <a:solidFill>
                  <a:srgbClr val="FFFFFF"/>
                </a:solidFill>
                <a:effectLst>
                  <a:outerShdw dist="38100" dir="2700000" algn="tl" rotWithShape="0">
                    <a:schemeClr val="accent2"/>
                  </a:outerShdw>
                </a:effectLst>
              </a:rPr>
              <a:t>Gatsonides</a:t>
            </a:r>
            <a:endParaRPr lang="nl-N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9" name="Rechthoek 8">
            <a:extLst>
              <a:ext uri="{FF2B5EF4-FFF2-40B4-BE49-F238E27FC236}">
                <a16:creationId xmlns:a16="http://schemas.microsoft.com/office/drawing/2014/main" id="{98AEFDE7-F973-98B4-9341-9F0137A2B597}"/>
              </a:ext>
            </a:extLst>
          </p:cNvPr>
          <p:cNvSpPr/>
          <p:nvPr/>
        </p:nvSpPr>
        <p:spPr>
          <a:xfrm>
            <a:off x="6587594" y="2230605"/>
            <a:ext cx="5531259" cy="923330"/>
          </a:xfrm>
          <a:prstGeom prst="rect">
            <a:avLst/>
          </a:prstGeom>
          <a:noFill/>
        </p:spPr>
        <p:txBody>
          <a:bodyPr wrap="none" lIns="91440" tIns="45720" rIns="91440" bIns="45720">
            <a:spAutoFit/>
          </a:bodyPr>
          <a:lstStyle/>
          <a:p>
            <a:pPr algn="ctr"/>
            <a:r>
              <a:rPr lang="nl-NL" sz="5400" b="1" cap="none" spc="0" dirty="0" err="1">
                <a:ln w="6600">
                  <a:solidFill>
                    <a:schemeClr val="accent2"/>
                  </a:solidFill>
                  <a:prstDash val="solid"/>
                </a:ln>
                <a:solidFill>
                  <a:srgbClr val="FFFFFF"/>
                </a:solidFill>
                <a:effectLst>
                  <a:outerShdw dist="38100" dir="2700000" algn="tl" rotWithShape="0">
                    <a:schemeClr val="accent2"/>
                  </a:outerShdw>
                </a:effectLst>
              </a:rPr>
              <a:t>Gabriël</a:t>
            </a: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 Fahrenheit</a:t>
            </a:r>
          </a:p>
        </p:txBody>
      </p:sp>
      <p:sp>
        <p:nvSpPr>
          <p:cNvPr id="11" name="Rechthoek 10">
            <a:extLst>
              <a:ext uri="{FF2B5EF4-FFF2-40B4-BE49-F238E27FC236}">
                <a16:creationId xmlns:a16="http://schemas.microsoft.com/office/drawing/2014/main" id="{2794F9EB-F1CE-D5F9-0F31-97B4D57ECA60}"/>
              </a:ext>
            </a:extLst>
          </p:cNvPr>
          <p:cNvSpPr/>
          <p:nvPr/>
        </p:nvSpPr>
        <p:spPr>
          <a:xfrm>
            <a:off x="5969528" y="3093213"/>
            <a:ext cx="6220550" cy="923330"/>
          </a:xfrm>
          <a:prstGeom prst="rect">
            <a:avLst/>
          </a:prstGeom>
          <a:noFill/>
        </p:spPr>
        <p:txBody>
          <a:bodyPr wrap="none" lIns="91440" tIns="45720" rIns="91440" bIns="45720">
            <a:spAutoFit/>
          </a:bodyPr>
          <a:lstStyle/>
          <a:p>
            <a:pPr algn="ct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Hans Wilhelm Geiger</a:t>
            </a:r>
          </a:p>
        </p:txBody>
      </p:sp>
      <p:sp>
        <p:nvSpPr>
          <p:cNvPr id="12" name="Rechthoek 11">
            <a:extLst>
              <a:ext uri="{FF2B5EF4-FFF2-40B4-BE49-F238E27FC236}">
                <a16:creationId xmlns:a16="http://schemas.microsoft.com/office/drawing/2014/main" id="{8654AE8B-0DE2-5D3D-730B-6CE6FAF01B6C}"/>
              </a:ext>
            </a:extLst>
          </p:cNvPr>
          <p:cNvSpPr/>
          <p:nvPr/>
        </p:nvSpPr>
        <p:spPr>
          <a:xfrm>
            <a:off x="6441168" y="4029981"/>
            <a:ext cx="5326587" cy="923330"/>
          </a:xfrm>
          <a:prstGeom prst="rect">
            <a:avLst/>
          </a:prstGeom>
          <a:noFill/>
        </p:spPr>
        <p:txBody>
          <a:bodyPr wrap="none" lIns="91440" tIns="45720" rIns="91440" bIns="45720">
            <a:spAutoFit/>
          </a:bodyPr>
          <a:lstStyle/>
          <a:p>
            <a:pPr algn="ct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King Camp </a:t>
            </a:r>
            <a:r>
              <a:rPr lang="nl-NL" sz="5400" b="1" cap="none" spc="0" dirty="0" err="1">
                <a:ln w="6600">
                  <a:solidFill>
                    <a:schemeClr val="accent2"/>
                  </a:solidFill>
                  <a:prstDash val="solid"/>
                </a:ln>
                <a:solidFill>
                  <a:srgbClr val="FFFFFF"/>
                </a:solidFill>
                <a:effectLst>
                  <a:outerShdw dist="38100" dir="2700000" algn="tl" rotWithShape="0">
                    <a:schemeClr val="accent2"/>
                  </a:outerShdw>
                </a:effectLst>
              </a:rPr>
              <a:t>Gilette</a:t>
            </a:r>
            <a:endParaRPr lang="nl-N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3" name="Rechthoek 12">
            <a:extLst>
              <a:ext uri="{FF2B5EF4-FFF2-40B4-BE49-F238E27FC236}">
                <a16:creationId xmlns:a16="http://schemas.microsoft.com/office/drawing/2014/main" id="{04530540-E6AD-838E-AF4C-69E7A9B24550}"/>
              </a:ext>
            </a:extLst>
          </p:cNvPr>
          <p:cNvSpPr/>
          <p:nvPr/>
        </p:nvSpPr>
        <p:spPr>
          <a:xfrm>
            <a:off x="6525262" y="4850489"/>
            <a:ext cx="4302333" cy="923330"/>
          </a:xfrm>
          <a:prstGeom prst="rect">
            <a:avLst/>
          </a:prstGeom>
          <a:noFill/>
        </p:spPr>
        <p:txBody>
          <a:bodyPr wrap="none" lIns="91440" tIns="45720" rIns="91440" bIns="45720">
            <a:spAutoFit/>
          </a:bodyPr>
          <a:lstStyle/>
          <a:p>
            <a:pPr algn="ct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Samuel Morse</a:t>
            </a:r>
          </a:p>
        </p:txBody>
      </p:sp>
      <p:sp>
        <p:nvSpPr>
          <p:cNvPr id="14" name="Rechthoek 13">
            <a:extLst>
              <a:ext uri="{FF2B5EF4-FFF2-40B4-BE49-F238E27FC236}">
                <a16:creationId xmlns:a16="http://schemas.microsoft.com/office/drawing/2014/main" id="{750A9449-C407-6C2A-769B-FA8F08AF1447}"/>
              </a:ext>
            </a:extLst>
          </p:cNvPr>
          <p:cNvSpPr/>
          <p:nvPr/>
        </p:nvSpPr>
        <p:spPr>
          <a:xfrm>
            <a:off x="6525262" y="5812766"/>
            <a:ext cx="5158400" cy="923330"/>
          </a:xfrm>
          <a:prstGeom prst="rect">
            <a:avLst/>
          </a:prstGeom>
          <a:noFill/>
        </p:spPr>
        <p:txBody>
          <a:bodyPr wrap="none" lIns="91440" tIns="45720" rIns="91440" bIns="45720">
            <a:spAutoFit/>
          </a:bodyPr>
          <a:lstStyle/>
          <a:p>
            <a:pPr algn="ct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Wilhelm Röntgen</a:t>
            </a:r>
          </a:p>
        </p:txBody>
      </p:sp>
      <p:sp>
        <p:nvSpPr>
          <p:cNvPr id="15" name="Rechthoek 14">
            <a:extLst>
              <a:ext uri="{FF2B5EF4-FFF2-40B4-BE49-F238E27FC236}">
                <a16:creationId xmlns:a16="http://schemas.microsoft.com/office/drawing/2014/main" id="{6CD02558-A0EB-260E-8AC2-F6E7045BEF0E}"/>
              </a:ext>
            </a:extLst>
          </p:cNvPr>
          <p:cNvSpPr/>
          <p:nvPr/>
        </p:nvSpPr>
        <p:spPr>
          <a:xfrm>
            <a:off x="902" y="5698098"/>
            <a:ext cx="6190927" cy="923330"/>
          </a:xfrm>
          <a:prstGeom prst="rect">
            <a:avLst/>
          </a:prstGeom>
          <a:noFill/>
        </p:spPr>
        <p:txBody>
          <a:bodyPr wrap="none" lIns="91440" tIns="45720" rIns="91440" bIns="45720">
            <a:spAutoFit/>
          </a:bodyPr>
          <a:lstStyle/>
          <a:p>
            <a:pPr algn="ct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Ferdinand v Zeppelin</a:t>
            </a:r>
          </a:p>
        </p:txBody>
      </p:sp>
      <p:sp>
        <p:nvSpPr>
          <p:cNvPr id="16" name="Rechthoek 15">
            <a:extLst>
              <a:ext uri="{FF2B5EF4-FFF2-40B4-BE49-F238E27FC236}">
                <a16:creationId xmlns:a16="http://schemas.microsoft.com/office/drawing/2014/main" id="{F76504B6-B87A-1C8D-BFC2-63DBCC0DC08F}"/>
              </a:ext>
            </a:extLst>
          </p:cNvPr>
          <p:cNvSpPr/>
          <p:nvPr/>
        </p:nvSpPr>
        <p:spPr>
          <a:xfrm>
            <a:off x="6525262" y="1397802"/>
            <a:ext cx="3746539" cy="923330"/>
          </a:xfrm>
          <a:prstGeom prst="rect">
            <a:avLst/>
          </a:prstGeom>
          <a:noFill/>
        </p:spPr>
        <p:txBody>
          <a:bodyPr wrap="none" lIns="91440" tIns="45720" rIns="91440" bIns="45720">
            <a:spAutoFit/>
          </a:bodyPr>
          <a:lstStyle/>
          <a:p>
            <a:pPr algn="ctr"/>
            <a:r>
              <a:rPr lang="nl-NL" sz="5400" b="1" cap="none" spc="0" dirty="0" err="1">
                <a:ln w="6600">
                  <a:solidFill>
                    <a:schemeClr val="accent2"/>
                  </a:solidFill>
                  <a:prstDash val="solid"/>
                </a:ln>
                <a:solidFill>
                  <a:srgbClr val="FFFFFF"/>
                </a:solidFill>
                <a:effectLst>
                  <a:outerShdw dist="38100" dir="2700000" algn="tl" rotWithShape="0">
                    <a:schemeClr val="accent2"/>
                  </a:outerShdw>
                </a:effectLst>
              </a:rPr>
              <a:t>Adolphe</a:t>
            </a: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 Sax</a:t>
            </a:r>
          </a:p>
        </p:txBody>
      </p:sp>
    </p:spTree>
    <p:extLst>
      <p:ext uri="{BB962C8B-B14F-4D97-AF65-F5344CB8AC3E}">
        <p14:creationId xmlns:p14="http://schemas.microsoft.com/office/powerpoint/2010/main" val="128346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2" grpId="0"/>
      <p:bldP spid="13" grpId="0"/>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 bronafbeelding bekijken">
            <a:extLst>
              <a:ext uri="{FF2B5EF4-FFF2-40B4-BE49-F238E27FC236}">
                <a16:creationId xmlns:a16="http://schemas.microsoft.com/office/drawing/2014/main" id="{CECE2D41-F32B-0D91-4ABB-5A927C6153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7429" y="-36080"/>
            <a:ext cx="3744571" cy="43910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E976E34-7DD9-766D-3650-A1ADA162C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451" y="-72160"/>
            <a:ext cx="3071195" cy="43188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1A645A7-4E6A-B4D6-9667-C25F312C1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274451" cy="431886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CFBBA9B7-836C-B38C-255E-3DA9DEC319A7}"/>
              </a:ext>
            </a:extLst>
          </p:cNvPr>
          <p:cNvSpPr txBox="1"/>
          <p:nvPr/>
        </p:nvSpPr>
        <p:spPr>
          <a:xfrm>
            <a:off x="184727" y="4318867"/>
            <a:ext cx="4729018" cy="2308324"/>
          </a:xfrm>
          <a:prstGeom prst="rect">
            <a:avLst/>
          </a:prstGeom>
          <a:noFill/>
        </p:spPr>
        <p:txBody>
          <a:bodyPr wrap="square" rtlCol="0">
            <a:spAutoFit/>
          </a:bodyPr>
          <a:lstStyle/>
          <a:p>
            <a:r>
              <a:rPr lang="nl-NL" dirty="0"/>
              <a:t>De Poldermolen</a:t>
            </a:r>
            <a:br>
              <a:rPr lang="nl-NL" dirty="0"/>
            </a:br>
            <a:r>
              <a:rPr lang="nl-NL" dirty="0"/>
              <a:t>Hij verplaatst het water naar een hoger terrein</a:t>
            </a:r>
          </a:p>
          <a:p>
            <a:r>
              <a:rPr lang="nl-NL" dirty="0"/>
              <a:t>door middel van een “Vijzel” of “Worm”.</a:t>
            </a:r>
            <a:br>
              <a:rPr lang="nl-NL" dirty="0"/>
            </a:br>
            <a:r>
              <a:rPr lang="nl-NL" dirty="0"/>
              <a:t>Belangrijk geweest – en nog – om het water op</a:t>
            </a:r>
          </a:p>
          <a:p>
            <a:r>
              <a:rPr lang="nl-NL" dirty="0"/>
              <a:t>peil te houden.</a:t>
            </a:r>
            <a:br>
              <a:rPr lang="nl-NL" dirty="0"/>
            </a:br>
            <a:r>
              <a:rPr lang="nl-NL" dirty="0"/>
              <a:t>Molens waren er in vele soorten. Ze verrichten vandaag de dag nog vaak dezelfde werkzaamheden die ze vroeger ook deden.</a:t>
            </a:r>
          </a:p>
        </p:txBody>
      </p:sp>
      <p:sp>
        <p:nvSpPr>
          <p:cNvPr id="3" name="Tekstvak 2">
            <a:extLst>
              <a:ext uri="{FF2B5EF4-FFF2-40B4-BE49-F238E27FC236}">
                <a16:creationId xmlns:a16="http://schemas.microsoft.com/office/drawing/2014/main" id="{0DFD9B90-F7E2-B113-EB6F-4781AC50D5F6}"/>
              </a:ext>
            </a:extLst>
          </p:cNvPr>
          <p:cNvSpPr txBox="1"/>
          <p:nvPr/>
        </p:nvSpPr>
        <p:spPr>
          <a:xfrm>
            <a:off x="5274451" y="4354947"/>
            <a:ext cx="3071195" cy="2308324"/>
          </a:xfrm>
          <a:prstGeom prst="rect">
            <a:avLst/>
          </a:prstGeom>
          <a:noFill/>
        </p:spPr>
        <p:txBody>
          <a:bodyPr wrap="square" rtlCol="0">
            <a:spAutoFit/>
          </a:bodyPr>
          <a:lstStyle/>
          <a:p>
            <a:r>
              <a:rPr lang="nl-NL" dirty="0"/>
              <a:t>De Korenmolen</a:t>
            </a:r>
            <a:br>
              <a:rPr lang="nl-NL" dirty="0"/>
            </a:br>
            <a:r>
              <a:rPr lang="nl-NL" dirty="0"/>
              <a:t>De zakken graan werden omhoog gehesen en geledigd tussen de molenstenen.</a:t>
            </a:r>
            <a:br>
              <a:rPr lang="nl-NL" dirty="0"/>
            </a:br>
            <a:r>
              <a:rPr lang="nl-NL" dirty="0"/>
              <a:t>Die grote stenen maalden de graankorrels tot meel.</a:t>
            </a:r>
            <a:br>
              <a:rPr lang="nl-NL" dirty="0"/>
            </a:br>
            <a:r>
              <a:rPr lang="nl-NL" dirty="0"/>
              <a:t>De Oliemolen plette de lijnzaad tot olie tussen stenen.</a:t>
            </a:r>
          </a:p>
        </p:txBody>
      </p:sp>
      <p:sp>
        <p:nvSpPr>
          <p:cNvPr id="4" name="Tekstvak 3">
            <a:extLst>
              <a:ext uri="{FF2B5EF4-FFF2-40B4-BE49-F238E27FC236}">
                <a16:creationId xmlns:a16="http://schemas.microsoft.com/office/drawing/2014/main" id="{BA3263D6-331B-9BBB-21AD-C4EEE5CEC27A}"/>
              </a:ext>
            </a:extLst>
          </p:cNvPr>
          <p:cNvSpPr txBox="1"/>
          <p:nvPr/>
        </p:nvSpPr>
        <p:spPr>
          <a:xfrm>
            <a:off x="8396537" y="4331858"/>
            <a:ext cx="3744571" cy="2400657"/>
          </a:xfrm>
          <a:prstGeom prst="rect">
            <a:avLst/>
          </a:prstGeom>
          <a:noFill/>
        </p:spPr>
        <p:txBody>
          <a:bodyPr wrap="square" rtlCol="0">
            <a:spAutoFit/>
          </a:bodyPr>
          <a:lstStyle/>
          <a:p>
            <a:r>
              <a:rPr lang="nl-NL" sz="1200" b="1" dirty="0"/>
              <a:t>De Paltrokmolen</a:t>
            </a:r>
            <a:br>
              <a:rPr lang="nl-NL" sz="1200" b="1" dirty="0"/>
            </a:br>
            <a:r>
              <a:rPr lang="nl-NL" sz="1200" b="1" dirty="0"/>
              <a:t>Deze molen zaagde boomstammen tot planken. Aan de rechterzijde werden de stammen omhoog gehesen van een schip. In het middendeel  gingen grote zagen op en neer en zaagden de stam tot planken.</a:t>
            </a:r>
            <a:br>
              <a:rPr lang="nl-NL" sz="1200" b="1" dirty="0"/>
            </a:br>
            <a:r>
              <a:rPr lang="nl-NL" sz="1200" b="1" dirty="0"/>
              <a:t>Aan de linkerzijde werden de planken weer op een schip geladen.</a:t>
            </a:r>
            <a:br>
              <a:rPr lang="nl-NL" sz="1200" b="1" dirty="0"/>
            </a:br>
            <a:r>
              <a:rPr lang="nl-NL" sz="1200" b="1" dirty="0"/>
              <a:t>Ze stonden eerst op een houten </a:t>
            </a:r>
            <a:r>
              <a:rPr lang="nl-NL" sz="1200" b="1" dirty="0" err="1"/>
              <a:t>eilend</a:t>
            </a:r>
            <a:r>
              <a:rPr lang="nl-NL" sz="1200" b="1" dirty="0"/>
              <a:t> en konden helemaal naar de wind worden gedraaid.</a:t>
            </a:r>
            <a:br>
              <a:rPr lang="nl-NL" sz="1200" b="1" dirty="0"/>
            </a:br>
            <a:r>
              <a:rPr lang="nl-NL" sz="1200" b="1" dirty="0"/>
              <a:t>De naam komt uit Duitsland waar de  jas met slippen werd gedragen als kledingstuk in de streek de </a:t>
            </a:r>
            <a:r>
              <a:rPr lang="nl-NL" sz="1200" b="1" dirty="0" err="1"/>
              <a:t>Pfalz</a:t>
            </a:r>
            <a:r>
              <a:rPr lang="nl-NL" sz="1200" b="1" dirty="0"/>
              <a:t>.</a:t>
            </a:r>
            <a:br>
              <a:rPr lang="nl-NL" dirty="0"/>
            </a:br>
            <a:endParaRPr lang="nl-NL" dirty="0"/>
          </a:p>
        </p:txBody>
      </p:sp>
    </p:spTree>
    <p:extLst>
      <p:ext uri="{BB962C8B-B14F-4D97-AF65-F5344CB8AC3E}">
        <p14:creationId xmlns:p14="http://schemas.microsoft.com/office/powerpoint/2010/main" val="298839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ronafbeelding bekijken">
            <a:extLst>
              <a:ext uri="{FF2B5EF4-FFF2-40B4-BE49-F238E27FC236}">
                <a16:creationId xmlns:a16="http://schemas.microsoft.com/office/drawing/2014/main" id="{5E6A0618-5AE6-DE08-3187-B49FB2DB8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345" y="2782"/>
            <a:ext cx="3913187" cy="6855218"/>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09BFADA7-0BC5-9A00-394A-8E791B218C66}"/>
              </a:ext>
            </a:extLst>
          </p:cNvPr>
          <p:cNvSpPr/>
          <p:nvPr/>
        </p:nvSpPr>
        <p:spPr>
          <a:xfrm>
            <a:off x="-116912" y="-80666"/>
            <a:ext cx="4450257" cy="923330"/>
          </a:xfrm>
          <a:prstGeom prst="rect">
            <a:avLst/>
          </a:prstGeom>
          <a:noFill/>
        </p:spPr>
        <p:txBody>
          <a:bodyPr wrap="none" lIns="91440" tIns="45720" rIns="91440" bIns="45720">
            <a:spAutoFit/>
          </a:bodyPr>
          <a:lstStyle/>
          <a:p>
            <a:pPr algn="ctr"/>
            <a:r>
              <a:rPr lang="nl-NL"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Noord-Holland</a:t>
            </a:r>
          </a:p>
        </p:txBody>
      </p:sp>
      <p:sp>
        <p:nvSpPr>
          <p:cNvPr id="4" name="Tekstvak 3">
            <a:extLst>
              <a:ext uri="{FF2B5EF4-FFF2-40B4-BE49-F238E27FC236}">
                <a16:creationId xmlns:a16="http://schemas.microsoft.com/office/drawing/2014/main" id="{350738A9-F480-4F1D-C019-7BE66D0FB94A}"/>
              </a:ext>
            </a:extLst>
          </p:cNvPr>
          <p:cNvSpPr txBox="1"/>
          <p:nvPr/>
        </p:nvSpPr>
        <p:spPr>
          <a:xfrm>
            <a:off x="461434" y="2403101"/>
            <a:ext cx="2908300" cy="1200329"/>
          </a:xfrm>
          <a:prstGeom prst="rect">
            <a:avLst/>
          </a:prstGeom>
          <a:noFill/>
        </p:spPr>
        <p:txBody>
          <a:bodyPr wrap="square">
            <a:spAutoFit/>
          </a:bodyPr>
          <a:lstStyle/>
          <a:p>
            <a:r>
              <a:rPr lang="nl-NL" dirty="0">
                <a:hlinkClick r:id="rId3"/>
              </a:rPr>
              <a:t>⛴ Uniek: meevaren tussen Texel en Den Helder vanuit de stuurhut van de Texelstroom - YouTube</a:t>
            </a:r>
            <a:endParaRPr lang="nl-NL" dirty="0"/>
          </a:p>
        </p:txBody>
      </p:sp>
      <p:sp>
        <p:nvSpPr>
          <p:cNvPr id="5" name="Tekstvak 4">
            <a:extLst>
              <a:ext uri="{FF2B5EF4-FFF2-40B4-BE49-F238E27FC236}">
                <a16:creationId xmlns:a16="http://schemas.microsoft.com/office/drawing/2014/main" id="{FB8C6691-E5D1-C36B-9196-A2499A27C576}"/>
              </a:ext>
            </a:extLst>
          </p:cNvPr>
          <p:cNvSpPr txBox="1"/>
          <p:nvPr/>
        </p:nvSpPr>
        <p:spPr>
          <a:xfrm>
            <a:off x="9110132" y="5215566"/>
            <a:ext cx="2120899" cy="1477328"/>
          </a:xfrm>
          <a:prstGeom prst="rect">
            <a:avLst/>
          </a:prstGeom>
          <a:noFill/>
        </p:spPr>
        <p:txBody>
          <a:bodyPr wrap="square">
            <a:spAutoFit/>
          </a:bodyPr>
          <a:lstStyle/>
          <a:p>
            <a:r>
              <a:rPr lang="nl-NL" dirty="0">
                <a:hlinkClick r:id="rId4"/>
              </a:rPr>
              <a:t>De eerste stewardess van de KLM | Welkom in de jaren 20 en 30 - YouTube</a:t>
            </a:r>
            <a:endParaRPr lang="nl-NL" dirty="0"/>
          </a:p>
        </p:txBody>
      </p:sp>
      <p:sp>
        <p:nvSpPr>
          <p:cNvPr id="6" name="Tekstvak 5">
            <a:extLst>
              <a:ext uri="{FF2B5EF4-FFF2-40B4-BE49-F238E27FC236}">
                <a16:creationId xmlns:a16="http://schemas.microsoft.com/office/drawing/2014/main" id="{1B8B5240-9F02-1934-83F9-FD0ED00FA255}"/>
              </a:ext>
            </a:extLst>
          </p:cNvPr>
          <p:cNvSpPr txBox="1"/>
          <p:nvPr/>
        </p:nvSpPr>
        <p:spPr>
          <a:xfrm>
            <a:off x="224367" y="1039968"/>
            <a:ext cx="3348566" cy="923330"/>
          </a:xfrm>
          <a:prstGeom prst="rect">
            <a:avLst/>
          </a:prstGeom>
          <a:noFill/>
        </p:spPr>
        <p:txBody>
          <a:bodyPr wrap="square">
            <a:spAutoFit/>
          </a:bodyPr>
          <a:lstStyle/>
          <a:p>
            <a:r>
              <a:rPr lang="nl-NL" dirty="0">
                <a:hlinkClick r:id="rId5"/>
              </a:rPr>
              <a:t>Hoe werkt een draaiorgel? Willem Wever. Bij de firma </a:t>
            </a:r>
            <a:r>
              <a:rPr lang="nl-NL" dirty="0" err="1">
                <a:hlinkClick r:id="rId5"/>
              </a:rPr>
              <a:t>G.Perlee</a:t>
            </a:r>
            <a:r>
              <a:rPr lang="nl-NL" dirty="0">
                <a:hlinkClick r:id="rId5"/>
              </a:rPr>
              <a:t> Amsterdam - YouTube</a:t>
            </a:r>
            <a:endParaRPr lang="nl-NL" dirty="0"/>
          </a:p>
        </p:txBody>
      </p:sp>
      <p:sp>
        <p:nvSpPr>
          <p:cNvPr id="10" name="Tekstvak 9">
            <a:extLst>
              <a:ext uri="{FF2B5EF4-FFF2-40B4-BE49-F238E27FC236}">
                <a16:creationId xmlns:a16="http://schemas.microsoft.com/office/drawing/2014/main" id="{71F77A7A-A43E-1C44-A606-08AD0354F3DB}"/>
              </a:ext>
            </a:extLst>
          </p:cNvPr>
          <p:cNvSpPr txBox="1"/>
          <p:nvPr/>
        </p:nvSpPr>
        <p:spPr>
          <a:xfrm>
            <a:off x="8714590" y="1111687"/>
            <a:ext cx="2716355" cy="923330"/>
          </a:xfrm>
          <a:prstGeom prst="rect">
            <a:avLst/>
          </a:prstGeom>
          <a:noFill/>
        </p:spPr>
        <p:txBody>
          <a:bodyPr wrap="square">
            <a:spAutoFit/>
          </a:bodyPr>
          <a:lstStyle/>
          <a:p>
            <a:r>
              <a:rPr lang="nl-NL" dirty="0">
                <a:hlinkClick r:id="rId5"/>
              </a:rPr>
              <a:t>https://www.youtube.com/watch?v=w-yQKxW-p3U</a:t>
            </a:r>
            <a:endParaRPr lang="nl-NL" dirty="0"/>
          </a:p>
          <a:p>
            <a:endParaRPr lang="nl-NL" dirty="0"/>
          </a:p>
        </p:txBody>
      </p:sp>
      <p:sp>
        <p:nvSpPr>
          <p:cNvPr id="12" name="Tekstvak 11">
            <a:extLst>
              <a:ext uri="{FF2B5EF4-FFF2-40B4-BE49-F238E27FC236}">
                <a16:creationId xmlns:a16="http://schemas.microsoft.com/office/drawing/2014/main" id="{7FA1EF8B-93D8-CE4D-347A-2F0EE9276B6F}"/>
              </a:ext>
            </a:extLst>
          </p:cNvPr>
          <p:cNvSpPr txBox="1"/>
          <p:nvPr/>
        </p:nvSpPr>
        <p:spPr>
          <a:xfrm>
            <a:off x="8444552" y="1963298"/>
            <a:ext cx="3747448" cy="2523768"/>
          </a:xfrm>
          <a:prstGeom prst="rect">
            <a:avLst/>
          </a:prstGeom>
          <a:noFill/>
        </p:spPr>
        <p:txBody>
          <a:bodyPr wrap="square">
            <a:spAutoFit/>
          </a:bodyPr>
          <a:lstStyle/>
          <a:p>
            <a:r>
              <a:rPr lang="nl-NL" b="0" i="0" dirty="0">
                <a:effectLst/>
                <a:latin typeface="Roboto" panose="02000000000000000000" pitchFamily="2" charset="0"/>
                <a:hlinkClick r:id="rId6"/>
              </a:rPr>
              <a:t>0:00</a:t>
            </a:r>
            <a:r>
              <a:rPr lang="nl-NL" b="0" i="0" dirty="0">
                <a:solidFill>
                  <a:srgbClr val="030303"/>
                </a:solidFill>
                <a:effectLst/>
                <a:latin typeface="Roboto" panose="02000000000000000000" pitchFamily="2" charset="0"/>
              </a:rPr>
              <a:t> </a:t>
            </a:r>
            <a:r>
              <a:rPr lang="nl-NL" b="0" i="0" dirty="0">
                <a:effectLst/>
                <a:latin typeface="Roboto" panose="02000000000000000000" pitchFamily="2" charset="0"/>
                <a:hlinkClick r:id="rId6"/>
              </a:rPr>
              <a:t>00:00</a:t>
            </a:r>
            <a:r>
              <a:rPr lang="nl-NL" b="0" i="0" dirty="0">
                <a:solidFill>
                  <a:srgbClr val="030303"/>
                </a:solidFill>
                <a:effectLst/>
                <a:latin typeface="Roboto" panose="02000000000000000000" pitchFamily="2" charset="0"/>
              </a:rPr>
              <a:t> Potpourri no. 3 - -   - </a:t>
            </a:r>
            <a:r>
              <a:rPr lang="nl-NL" sz="1400" b="0" i="0" dirty="0">
                <a:solidFill>
                  <a:schemeClr val="accent4"/>
                </a:solidFill>
                <a:effectLst/>
                <a:latin typeface="Roboto" panose="02000000000000000000" pitchFamily="2" charset="0"/>
              </a:rPr>
              <a:t>Korenbloemenblauw </a:t>
            </a:r>
            <a:br>
              <a:rPr lang="nl-NL" sz="1400" b="0" i="0" dirty="0">
                <a:solidFill>
                  <a:schemeClr val="accent4"/>
                </a:solidFill>
                <a:effectLst/>
                <a:latin typeface="Roboto" panose="02000000000000000000" pitchFamily="2" charset="0"/>
              </a:rPr>
            </a:br>
            <a:r>
              <a:rPr lang="nl-NL" sz="1400" b="0" i="0" dirty="0">
                <a:solidFill>
                  <a:schemeClr val="accent4"/>
                </a:solidFill>
                <a:effectLst/>
                <a:latin typeface="Roboto" panose="02000000000000000000" pitchFamily="2" charset="0"/>
              </a:rPr>
              <a:t>- Vissersmeisje </a:t>
            </a:r>
            <a:br>
              <a:rPr lang="nl-NL" sz="1400" b="0" i="0" dirty="0">
                <a:solidFill>
                  <a:schemeClr val="accent4"/>
                </a:solidFill>
                <a:effectLst/>
                <a:latin typeface="Roboto" panose="02000000000000000000" pitchFamily="2" charset="0"/>
              </a:rPr>
            </a:br>
            <a:r>
              <a:rPr lang="nl-NL" sz="1400" b="0" i="0" dirty="0">
                <a:solidFill>
                  <a:schemeClr val="accent4"/>
                </a:solidFill>
                <a:effectLst/>
                <a:latin typeface="Roboto" panose="02000000000000000000" pitchFamily="2" charset="0"/>
              </a:rPr>
              <a:t>- Twee ogen zo blauw </a:t>
            </a:r>
            <a:br>
              <a:rPr lang="nl-NL" sz="1400" b="0" i="0" dirty="0">
                <a:solidFill>
                  <a:schemeClr val="accent4"/>
                </a:solidFill>
                <a:effectLst/>
                <a:latin typeface="Roboto" panose="02000000000000000000" pitchFamily="2" charset="0"/>
              </a:rPr>
            </a:br>
            <a:r>
              <a:rPr lang="nl-NL" sz="1400" b="0" i="0" dirty="0">
                <a:solidFill>
                  <a:schemeClr val="accent4"/>
                </a:solidFill>
                <a:effectLst/>
                <a:latin typeface="Roboto" panose="02000000000000000000" pitchFamily="2" charset="0"/>
              </a:rPr>
              <a:t>- Daar bij die molen </a:t>
            </a:r>
            <a:br>
              <a:rPr lang="nl-NL" sz="1400" b="0" i="0" dirty="0">
                <a:solidFill>
                  <a:schemeClr val="accent4"/>
                </a:solidFill>
                <a:effectLst/>
                <a:latin typeface="Roboto" panose="02000000000000000000" pitchFamily="2" charset="0"/>
              </a:rPr>
            </a:br>
            <a:r>
              <a:rPr lang="nl-NL" sz="1400" b="0" i="0" dirty="0">
                <a:solidFill>
                  <a:schemeClr val="accent4"/>
                </a:solidFill>
                <a:effectLst/>
                <a:latin typeface="Roboto" panose="02000000000000000000" pitchFamily="2" charset="0"/>
              </a:rPr>
              <a:t>- Verlaten</a:t>
            </a:r>
            <a:br>
              <a:rPr lang="nl-NL" sz="1400" b="0" i="0" dirty="0">
                <a:solidFill>
                  <a:schemeClr val="accent4"/>
                </a:solidFill>
                <a:effectLst/>
                <a:latin typeface="Roboto" panose="02000000000000000000" pitchFamily="2" charset="0"/>
              </a:rPr>
            </a:br>
            <a:r>
              <a:rPr lang="nl-NL" sz="1400" b="0" i="0" dirty="0">
                <a:solidFill>
                  <a:schemeClr val="accent4"/>
                </a:solidFill>
                <a:effectLst/>
                <a:latin typeface="Roboto" panose="02000000000000000000" pitchFamily="2" charset="0"/>
              </a:rPr>
              <a:t>- Mijn tante Alida </a:t>
            </a:r>
            <a:br>
              <a:rPr lang="nl-NL" sz="1400" b="0" i="0" dirty="0">
                <a:solidFill>
                  <a:schemeClr val="accent4"/>
                </a:solidFill>
                <a:effectLst/>
                <a:latin typeface="Roboto" panose="02000000000000000000" pitchFamily="2" charset="0"/>
              </a:rPr>
            </a:br>
            <a:r>
              <a:rPr lang="nl-NL" sz="1400" b="0" i="0" dirty="0">
                <a:solidFill>
                  <a:schemeClr val="accent4"/>
                </a:solidFill>
                <a:effectLst/>
                <a:latin typeface="Roboto" panose="02000000000000000000" pitchFamily="2" charset="0"/>
              </a:rPr>
              <a:t>- Du </a:t>
            </a:r>
            <a:r>
              <a:rPr lang="nl-NL" sz="1400" b="0" i="0" dirty="0" err="1">
                <a:solidFill>
                  <a:schemeClr val="accent4"/>
                </a:solidFill>
                <a:effectLst/>
                <a:latin typeface="Roboto" panose="02000000000000000000" pitchFamily="2" charset="0"/>
              </a:rPr>
              <a:t>schwarzer</a:t>
            </a:r>
            <a:r>
              <a:rPr lang="nl-NL" sz="1400" b="0" i="0" dirty="0">
                <a:solidFill>
                  <a:schemeClr val="accent4"/>
                </a:solidFill>
                <a:effectLst/>
                <a:latin typeface="Roboto" panose="02000000000000000000" pitchFamily="2" charset="0"/>
              </a:rPr>
              <a:t> Zigeuner </a:t>
            </a:r>
            <a:br>
              <a:rPr lang="nl-NL" sz="1400" b="0" i="0" dirty="0">
                <a:solidFill>
                  <a:schemeClr val="accent4"/>
                </a:solidFill>
                <a:effectLst/>
                <a:latin typeface="Roboto" panose="02000000000000000000" pitchFamily="2" charset="0"/>
              </a:rPr>
            </a:br>
            <a:r>
              <a:rPr lang="nl-NL" sz="1400" b="0" i="0" dirty="0">
                <a:solidFill>
                  <a:schemeClr val="accent4"/>
                </a:solidFill>
                <a:effectLst/>
                <a:latin typeface="Roboto" panose="02000000000000000000" pitchFamily="2" charset="0"/>
                <a:hlinkClick r:id="rId7">
                  <a:extLst>
                    <a:ext uri="{A12FA001-AC4F-418D-AE19-62706E023703}">
                      <ahyp:hlinkClr xmlns:ahyp="http://schemas.microsoft.com/office/drawing/2018/hyperlinkcolor" val="tx"/>
                    </a:ext>
                  </a:extLst>
                </a:hlinkClick>
              </a:rPr>
              <a:t>4:15</a:t>
            </a:r>
            <a:r>
              <a:rPr lang="nl-NL" sz="1400" b="0" i="0" dirty="0">
                <a:solidFill>
                  <a:schemeClr val="accent4"/>
                </a:solidFill>
                <a:effectLst/>
                <a:latin typeface="Roboto" panose="02000000000000000000" pitchFamily="2" charset="0"/>
              </a:rPr>
              <a:t> Veel bittere tranen. </a:t>
            </a:r>
            <a:br>
              <a:rPr lang="nl-NL" sz="1400" b="0" i="0" dirty="0">
                <a:solidFill>
                  <a:schemeClr val="accent4"/>
                </a:solidFill>
                <a:effectLst/>
                <a:latin typeface="Roboto" panose="02000000000000000000" pitchFamily="2" charset="0"/>
              </a:rPr>
            </a:br>
            <a:r>
              <a:rPr lang="nl-NL" sz="1400" b="0" i="0" dirty="0">
                <a:solidFill>
                  <a:schemeClr val="accent4"/>
                </a:solidFill>
                <a:effectLst/>
                <a:latin typeface="Roboto" panose="02000000000000000000" pitchFamily="2" charset="0"/>
                <a:hlinkClick r:id="rId8">
                  <a:extLst>
                    <a:ext uri="{A12FA001-AC4F-418D-AE19-62706E023703}">
                      <ahyp:hlinkClr xmlns:ahyp="http://schemas.microsoft.com/office/drawing/2018/hyperlinkcolor" val="tx"/>
                    </a:ext>
                  </a:extLst>
                </a:hlinkClick>
              </a:rPr>
              <a:t>6:21</a:t>
            </a:r>
            <a:r>
              <a:rPr lang="nl-NL" sz="1400" b="0" i="0" dirty="0">
                <a:solidFill>
                  <a:schemeClr val="accent4"/>
                </a:solidFill>
                <a:effectLst/>
                <a:latin typeface="Roboto" panose="02000000000000000000" pitchFamily="2" charset="0"/>
              </a:rPr>
              <a:t> Marina. </a:t>
            </a:r>
            <a:br>
              <a:rPr lang="nl-NL" sz="1400" b="0" i="0" dirty="0">
                <a:solidFill>
                  <a:schemeClr val="accent4"/>
                </a:solidFill>
                <a:effectLst/>
                <a:latin typeface="Roboto" panose="02000000000000000000" pitchFamily="2" charset="0"/>
              </a:rPr>
            </a:br>
            <a:r>
              <a:rPr lang="nl-NL" sz="1400" b="0" i="0" dirty="0">
                <a:solidFill>
                  <a:schemeClr val="accent4"/>
                </a:solidFill>
                <a:effectLst/>
                <a:latin typeface="Roboto" panose="02000000000000000000" pitchFamily="2" charset="0"/>
                <a:hlinkClick r:id="rId9">
                  <a:extLst>
                    <a:ext uri="{A12FA001-AC4F-418D-AE19-62706E023703}">
                      <ahyp:hlinkClr xmlns:ahyp="http://schemas.microsoft.com/office/drawing/2018/hyperlinkcolor" val="tx"/>
                    </a:ext>
                  </a:extLst>
                </a:hlinkClick>
              </a:rPr>
              <a:t>8:32</a:t>
            </a:r>
            <a:r>
              <a:rPr lang="nl-NL" sz="1400" b="0" i="0" dirty="0">
                <a:solidFill>
                  <a:schemeClr val="accent4"/>
                </a:solidFill>
                <a:effectLst/>
                <a:latin typeface="Roboto" panose="02000000000000000000" pitchFamily="2" charset="0"/>
              </a:rPr>
              <a:t> </a:t>
            </a:r>
            <a:r>
              <a:rPr lang="nl-NL" sz="1400" b="0" i="0" dirty="0" err="1">
                <a:solidFill>
                  <a:schemeClr val="accent4"/>
                </a:solidFill>
                <a:effectLst/>
                <a:latin typeface="Roboto" panose="02000000000000000000" pitchFamily="2" charset="0"/>
              </a:rPr>
              <a:t>Letkiss</a:t>
            </a:r>
            <a:endParaRPr lang="nl-NL" dirty="0">
              <a:solidFill>
                <a:schemeClr val="accent4"/>
              </a:solidFill>
            </a:endParaRPr>
          </a:p>
        </p:txBody>
      </p:sp>
      <p:sp>
        <p:nvSpPr>
          <p:cNvPr id="7" name="Tekstvak 6">
            <a:extLst>
              <a:ext uri="{FF2B5EF4-FFF2-40B4-BE49-F238E27FC236}">
                <a16:creationId xmlns:a16="http://schemas.microsoft.com/office/drawing/2014/main" id="{C04608B5-55C4-84FB-F1F6-13FC691C17BA}"/>
              </a:ext>
            </a:extLst>
          </p:cNvPr>
          <p:cNvSpPr txBox="1"/>
          <p:nvPr/>
        </p:nvSpPr>
        <p:spPr>
          <a:xfrm>
            <a:off x="339195" y="4722968"/>
            <a:ext cx="3233738" cy="923330"/>
          </a:xfrm>
          <a:prstGeom prst="rect">
            <a:avLst/>
          </a:prstGeom>
          <a:noFill/>
        </p:spPr>
        <p:txBody>
          <a:bodyPr wrap="square">
            <a:spAutoFit/>
          </a:bodyPr>
          <a:lstStyle/>
          <a:p>
            <a:r>
              <a:rPr lang="nl-NL" dirty="0">
                <a:hlinkClick r:id="rId10"/>
              </a:rPr>
              <a:t>Goudzoekers met spijkerbroeken | Welkom in de IJzeren Eeuw - YouTube</a:t>
            </a:r>
            <a:endParaRPr lang="nl-NL" dirty="0"/>
          </a:p>
        </p:txBody>
      </p:sp>
      <p:sp>
        <p:nvSpPr>
          <p:cNvPr id="8" name="Tekstvak 7">
            <a:extLst>
              <a:ext uri="{FF2B5EF4-FFF2-40B4-BE49-F238E27FC236}">
                <a16:creationId xmlns:a16="http://schemas.microsoft.com/office/drawing/2014/main" id="{92ADF283-2FD8-D89F-5BD3-EA70A8A196F5}"/>
              </a:ext>
            </a:extLst>
          </p:cNvPr>
          <p:cNvSpPr txBox="1"/>
          <p:nvPr/>
        </p:nvSpPr>
        <p:spPr>
          <a:xfrm>
            <a:off x="10574866" y="1963298"/>
            <a:ext cx="1617134" cy="2031325"/>
          </a:xfrm>
          <a:prstGeom prst="rect">
            <a:avLst/>
          </a:prstGeom>
          <a:noFill/>
        </p:spPr>
        <p:txBody>
          <a:bodyPr wrap="square">
            <a:spAutoFit/>
          </a:bodyPr>
          <a:lstStyle/>
          <a:p>
            <a:r>
              <a:rPr lang="nl-NL" dirty="0">
                <a:hlinkClick r:id="rId11"/>
              </a:rPr>
              <a:t>Mannen van de VOC zoeken specerijen in Indië | Welkom in de Gouden Eeuw - YouTube</a:t>
            </a:r>
            <a:endParaRPr lang="nl-NL" dirty="0"/>
          </a:p>
        </p:txBody>
      </p:sp>
    </p:spTree>
    <p:extLst>
      <p:ext uri="{BB962C8B-B14F-4D97-AF65-F5344CB8AC3E}">
        <p14:creationId xmlns:p14="http://schemas.microsoft.com/office/powerpoint/2010/main" val="3462344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43C3BB7-6423-9E49-2716-ED36826B8A01}"/>
              </a:ext>
            </a:extLst>
          </p:cNvPr>
          <p:cNvSpPr/>
          <p:nvPr/>
        </p:nvSpPr>
        <p:spPr>
          <a:xfrm>
            <a:off x="911648" y="139469"/>
            <a:ext cx="9657517" cy="923330"/>
          </a:xfrm>
          <a:prstGeom prst="rect">
            <a:avLst/>
          </a:prstGeom>
          <a:noFill/>
        </p:spPr>
        <p:txBody>
          <a:bodyPr wrap="none" lIns="91440" tIns="45720" rIns="91440" bIns="45720">
            <a:spAutoFit/>
          </a:bodyPr>
          <a:lstStyle/>
          <a:p>
            <a:pPr algn="ctr"/>
            <a:r>
              <a:rPr lang="nl-NL"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Stap 1 – 1903 Gebroeders Wright</a:t>
            </a:r>
          </a:p>
        </p:txBody>
      </p:sp>
      <p:sp>
        <p:nvSpPr>
          <p:cNvPr id="3" name="Tekstvak 2">
            <a:extLst>
              <a:ext uri="{FF2B5EF4-FFF2-40B4-BE49-F238E27FC236}">
                <a16:creationId xmlns:a16="http://schemas.microsoft.com/office/drawing/2014/main" id="{97E15661-4BAC-D9F8-ADFF-F84233CF1DBB}"/>
              </a:ext>
            </a:extLst>
          </p:cNvPr>
          <p:cNvSpPr txBox="1"/>
          <p:nvPr/>
        </p:nvSpPr>
        <p:spPr>
          <a:xfrm>
            <a:off x="1278466" y="995066"/>
            <a:ext cx="9177867" cy="369332"/>
          </a:xfrm>
          <a:prstGeom prst="rect">
            <a:avLst/>
          </a:prstGeom>
          <a:noFill/>
        </p:spPr>
        <p:txBody>
          <a:bodyPr wrap="square" rtlCol="0">
            <a:spAutoFit/>
          </a:bodyPr>
          <a:lstStyle/>
          <a:p>
            <a:r>
              <a:rPr lang="nl-NL" dirty="0"/>
              <a:t>En dit was stap 2</a:t>
            </a:r>
          </a:p>
        </p:txBody>
      </p:sp>
      <p:sp>
        <p:nvSpPr>
          <p:cNvPr id="4" name="Tekstvak 3">
            <a:extLst>
              <a:ext uri="{FF2B5EF4-FFF2-40B4-BE49-F238E27FC236}">
                <a16:creationId xmlns:a16="http://schemas.microsoft.com/office/drawing/2014/main" id="{0E7E1B99-0354-A049-C9D9-901DC6CEEE9F}"/>
              </a:ext>
            </a:extLst>
          </p:cNvPr>
          <p:cNvSpPr txBox="1"/>
          <p:nvPr/>
        </p:nvSpPr>
        <p:spPr>
          <a:xfrm>
            <a:off x="93133" y="1305342"/>
            <a:ext cx="12098867" cy="3539430"/>
          </a:xfrm>
          <a:prstGeom prst="rect">
            <a:avLst/>
          </a:prstGeom>
          <a:noFill/>
        </p:spPr>
        <p:txBody>
          <a:bodyPr wrap="square" rtlCol="0">
            <a:spAutoFit/>
          </a:bodyPr>
          <a:lstStyle/>
          <a:p>
            <a:r>
              <a:rPr lang="nl-NL" sz="1600" dirty="0"/>
              <a:t>Stap 2 werd gemaakt door een vliegenier die wel 11 vliegtuigen liet bouwen voordat hij de tweede stap maakte. Alle voorgaande vliegtuigen vlogen niet, of maar een klein stukje.</a:t>
            </a:r>
            <a:br>
              <a:rPr lang="nl-NL" sz="1600" dirty="0"/>
            </a:br>
            <a:r>
              <a:rPr lang="nl-NL" sz="1600" dirty="0"/>
              <a:t>Ook brak er wel eens brand uit, waarbij de man zijn schoenen en voeten verbrandde.</a:t>
            </a:r>
            <a:br>
              <a:rPr lang="nl-NL" sz="1600" dirty="0"/>
            </a:br>
            <a:r>
              <a:rPr lang="nl-NL" sz="1600" dirty="0"/>
              <a:t>Hoe kon hij dat allemaal betalen? Dat zie je vandaag nog elke dag. Kijk naar een auto en je ziet koplampen. De koplamp voor de auto was zijn uitvinding en hij verdiende er zoveel geld mee in zijn fabriek, dat hij vliegtuigen kon laten bouwen. (</a:t>
            </a:r>
            <a:r>
              <a:rPr lang="nl-NL" sz="1600" dirty="0" err="1"/>
              <a:t>acethyleenkoplampen</a:t>
            </a:r>
            <a:r>
              <a:rPr lang="nl-NL" sz="1600" dirty="0"/>
              <a:t>)</a:t>
            </a:r>
            <a:br>
              <a:rPr lang="nl-NL" sz="1600" dirty="0"/>
            </a:br>
            <a:r>
              <a:rPr lang="nl-NL" sz="1600" dirty="0"/>
              <a:t>Toen hij zijn beroemde vlucht maakte had hij twee mensen die het ook probeerden, één zelfs op dezelfde dag. Die concurrent vertrok eerder, want onze vliegenier had zich verslapen. Zijn concurrent stortte echter neer. Hij viel in het water en dat was het eerste vliegtuig ooit op water geland.</a:t>
            </a:r>
            <a:br>
              <a:rPr lang="nl-NL" sz="1600" dirty="0"/>
            </a:br>
            <a:r>
              <a:rPr lang="nl-NL" sz="1600" dirty="0"/>
              <a:t>Onze vliegenier vloog door dankzij de Italiaanse </a:t>
            </a:r>
            <a:r>
              <a:rPr lang="nl-NL" sz="1600" dirty="0" err="1"/>
              <a:t>Anzanimotor</a:t>
            </a:r>
            <a:r>
              <a:rPr lang="nl-NL" sz="1600" dirty="0"/>
              <a:t>. Hij had geen kompas, wist dus niet welke richting hij moest aanhouden. Toch werd hij even geholpen door zijn vrouw. Zijn vrouw? Ja, die zat op een boot – de </a:t>
            </a:r>
            <a:r>
              <a:rPr lang="nl-NL" sz="1600" dirty="0" err="1"/>
              <a:t>Escopette</a:t>
            </a:r>
            <a:r>
              <a:rPr lang="nl-NL" sz="1600" dirty="0"/>
              <a:t> – en voer in de richting die de vliegenier moest vliegen om veilig over het water te vliegen en weer boven het land van Engeland te komen.</a:t>
            </a:r>
            <a:br>
              <a:rPr lang="nl-NL" sz="1600" dirty="0"/>
            </a:br>
            <a:r>
              <a:rPr lang="nl-NL" sz="1600" dirty="0"/>
              <a:t>Het was 4.41 uur 25 juli 1909 toen hij opsteeg en 36 minuten en 30 seconden later landde hij. De oversteek van Frankrijk naar Engeland  was gelukt! Hij was Het Kanaal overgestoken! De plek waar hij landde in Engeland is met granieten blokken in het   gras vastgelegd. </a:t>
            </a:r>
            <a:br>
              <a:rPr lang="nl-NL" sz="1600" dirty="0"/>
            </a:br>
            <a:endParaRPr lang="nl-NL" sz="1600" dirty="0"/>
          </a:p>
        </p:txBody>
      </p:sp>
      <p:sp>
        <p:nvSpPr>
          <p:cNvPr id="5" name="Rechthoek 4">
            <a:extLst>
              <a:ext uri="{FF2B5EF4-FFF2-40B4-BE49-F238E27FC236}">
                <a16:creationId xmlns:a16="http://schemas.microsoft.com/office/drawing/2014/main" id="{58E22F1E-2A55-AC88-AFD7-3A7FF83A30AB}"/>
              </a:ext>
            </a:extLst>
          </p:cNvPr>
          <p:cNvSpPr/>
          <p:nvPr/>
        </p:nvSpPr>
        <p:spPr>
          <a:xfrm>
            <a:off x="1106155" y="4405573"/>
            <a:ext cx="9683356" cy="2585323"/>
          </a:xfrm>
          <a:prstGeom prst="rect">
            <a:avLst/>
          </a:prstGeom>
          <a:noFill/>
        </p:spPr>
        <p:txBody>
          <a:bodyPr wrap="none" lIns="91440" tIns="45720" rIns="91440" bIns="45720">
            <a:spAutoFit/>
          </a:bodyPr>
          <a:lstStyle/>
          <a:p>
            <a:pPr algn="ctr"/>
            <a:r>
              <a:rPr lang="nl-N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Stap 2 – 1909 Louis </a:t>
            </a:r>
            <a:r>
              <a:rPr lang="nl-NL"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Blèriot</a:t>
            </a:r>
            <a:r>
              <a:rPr lang="nl-N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steekt</a:t>
            </a:r>
            <a:br>
              <a:rPr lang="nl-N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nl-N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HET KANAAL </a:t>
            </a:r>
          </a:p>
          <a:p>
            <a:pPr algn="ctr"/>
            <a:r>
              <a:rPr lang="nl-N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over </a:t>
            </a:r>
            <a:endParaRPr lang="nl-NL"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50013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C24E37D-1BF0-C5A0-8C08-1768F841CE0C}"/>
              </a:ext>
            </a:extLst>
          </p:cNvPr>
          <p:cNvSpPr/>
          <p:nvPr/>
        </p:nvSpPr>
        <p:spPr>
          <a:xfrm>
            <a:off x="432428" y="331712"/>
            <a:ext cx="10627909" cy="5909310"/>
          </a:xfrm>
          <a:prstGeom prst="rect">
            <a:avLst/>
          </a:prstGeom>
          <a:noFill/>
        </p:spPr>
        <p:txBody>
          <a:bodyPr wrap="none" lIns="91440" tIns="45720" rIns="91440" bIns="45720">
            <a:spAutoFit/>
          </a:bodyPr>
          <a:lstStyle/>
          <a:p>
            <a:pPr algn="ctr"/>
            <a: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Nou, dat was het wel.</a:t>
            </a:r>
            <a:b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br>
            <a: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Misschien ga ik nog een keertje naar</a:t>
            </a:r>
            <a:b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br>
            <a: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Noord-Holland.</a:t>
            </a:r>
            <a:b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br>
            <a: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Maar nu even niet meer.</a:t>
            </a:r>
            <a:b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br>
            <a: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Doei!!</a:t>
            </a:r>
            <a:b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br>
            <a:r>
              <a:rPr lang="nl-NL"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Grrrrrr</a:t>
            </a:r>
            <a:r>
              <a:rPr lang="nl-NL"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zal je altijd zien:</a:t>
            </a:r>
            <a:br>
              <a:rPr lang="nl-NL"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nl-NL"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Ik heb een </a:t>
            </a:r>
            <a:r>
              <a:rPr lang="nl-NL" sz="54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lekke band!</a:t>
            </a:r>
            <a:endPar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3332926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C9B61CF-7F50-C751-A2AF-A6EDBF66822F}"/>
              </a:ext>
            </a:extLst>
          </p:cNvPr>
          <p:cNvSpPr txBox="1"/>
          <p:nvPr/>
        </p:nvSpPr>
        <p:spPr>
          <a:xfrm>
            <a:off x="392413" y="0"/>
            <a:ext cx="4474558" cy="646331"/>
          </a:xfrm>
          <a:prstGeom prst="rect">
            <a:avLst/>
          </a:prstGeom>
          <a:noFill/>
        </p:spPr>
        <p:txBody>
          <a:bodyPr wrap="none" rtlCol="0">
            <a:spAutoFit/>
          </a:bodyPr>
          <a:lstStyle/>
          <a:p>
            <a:r>
              <a:rPr lang="nl-NL" dirty="0"/>
              <a:t>Nu eerst maar eens even naar beelden kijken:</a:t>
            </a:r>
          </a:p>
          <a:p>
            <a:endParaRPr lang="nl-NL" dirty="0"/>
          </a:p>
        </p:txBody>
      </p:sp>
      <p:pic>
        <p:nvPicPr>
          <p:cNvPr id="1026" name="Picture 2" descr="De bronafbeelding bekijken">
            <a:extLst>
              <a:ext uri="{FF2B5EF4-FFF2-40B4-BE49-F238E27FC236}">
                <a16:creationId xmlns:a16="http://schemas.microsoft.com/office/drawing/2014/main" id="{5EB210C7-465B-BA14-47F9-86E63FEC1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14" y="338460"/>
            <a:ext cx="3208471" cy="20449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ronafbeelding bekijken">
            <a:extLst>
              <a:ext uri="{FF2B5EF4-FFF2-40B4-BE49-F238E27FC236}">
                <a16:creationId xmlns:a16="http://schemas.microsoft.com/office/drawing/2014/main" id="{28C0570C-D9DE-67FC-5157-91F34FD19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633" y="338460"/>
            <a:ext cx="4219390" cy="2044939"/>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150D6611-FC2A-8CAB-3F45-EC9B3CAEFCB6}"/>
              </a:ext>
            </a:extLst>
          </p:cNvPr>
          <p:cNvSpPr txBox="1"/>
          <p:nvPr/>
        </p:nvSpPr>
        <p:spPr>
          <a:xfrm>
            <a:off x="478283" y="2463800"/>
            <a:ext cx="3208471" cy="369332"/>
          </a:xfrm>
          <a:prstGeom prst="rect">
            <a:avLst/>
          </a:prstGeom>
          <a:noFill/>
        </p:spPr>
        <p:txBody>
          <a:bodyPr wrap="square" rtlCol="0">
            <a:spAutoFit/>
          </a:bodyPr>
          <a:lstStyle/>
          <a:p>
            <a:r>
              <a:rPr lang="nl-NL" dirty="0" err="1"/>
              <a:t>Orville</a:t>
            </a:r>
            <a:r>
              <a:rPr lang="nl-NL" dirty="0"/>
              <a:t> en </a:t>
            </a:r>
            <a:r>
              <a:rPr lang="nl-NL" dirty="0" err="1"/>
              <a:t>Wilbur</a:t>
            </a:r>
            <a:r>
              <a:rPr lang="nl-NL" dirty="0"/>
              <a:t> Wright</a:t>
            </a:r>
          </a:p>
        </p:txBody>
      </p:sp>
      <p:sp>
        <p:nvSpPr>
          <p:cNvPr id="4" name="Tekstvak 3">
            <a:extLst>
              <a:ext uri="{FF2B5EF4-FFF2-40B4-BE49-F238E27FC236}">
                <a16:creationId xmlns:a16="http://schemas.microsoft.com/office/drawing/2014/main" id="{BBB90386-6380-C8CC-50D8-03DBDA5FAC74}"/>
              </a:ext>
            </a:extLst>
          </p:cNvPr>
          <p:cNvSpPr txBox="1"/>
          <p:nvPr/>
        </p:nvSpPr>
        <p:spPr>
          <a:xfrm>
            <a:off x="3846633" y="2452132"/>
            <a:ext cx="4219390" cy="646331"/>
          </a:xfrm>
          <a:prstGeom prst="rect">
            <a:avLst/>
          </a:prstGeom>
          <a:noFill/>
        </p:spPr>
        <p:txBody>
          <a:bodyPr wrap="square" rtlCol="0">
            <a:spAutoFit/>
          </a:bodyPr>
          <a:lstStyle/>
          <a:p>
            <a:r>
              <a:rPr lang="nl-NL" dirty="0"/>
              <a:t>De eerste vlucht duurde 12 seconden</a:t>
            </a:r>
            <a:br>
              <a:rPr lang="nl-NL" dirty="0"/>
            </a:br>
            <a:r>
              <a:rPr lang="nl-NL" dirty="0"/>
              <a:t>19 december 1903 – </a:t>
            </a:r>
            <a:r>
              <a:rPr lang="nl-NL" dirty="0" err="1"/>
              <a:t>Orville</a:t>
            </a:r>
            <a:r>
              <a:rPr lang="nl-NL" dirty="0"/>
              <a:t> Wright vloog</a:t>
            </a:r>
          </a:p>
        </p:txBody>
      </p:sp>
      <p:pic>
        <p:nvPicPr>
          <p:cNvPr id="1030" name="Picture 6" descr="De bronafbeelding bekijken">
            <a:extLst>
              <a:ext uri="{FF2B5EF4-FFF2-40B4-BE49-F238E27FC236}">
                <a16:creationId xmlns:a16="http://schemas.microsoft.com/office/drawing/2014/main" id="{2E632321-AA5F-A498-0ECC-096E45B78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6654" y="0"/>
            <a:ext cx="2015525" cy="24638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4F4FC347-7CC9-C197-462B-66AAE60926D6}"/>
              </a:ext>
            </a:extLst>
          </p:cNvPr>
          <p:cNvSpPr txBox="1"/>
          <p:nvPr/>
        </p:nvSpPr>
        <p:spPr>
          <a:xfrm>
            <a:off x="8740773" y="2463800"/>
            <a:ext cx="2624667" cy="369332"/>
          </a:xfrm>
          <a:prstGeom prst="rect">
            <a:avLst/>
          </a:prstGeom>
          <a:noFill/>
        </p:spPr>
        <p:txBody>
          <a:bodyPr wrap="square" rtlCol="0">
            <a:spAutoFit/>
          </a:bodyPr>
          <a:lstStyle/>
          <a:p>
            <a:r>
              <a:rPr lang="nl-NL" dirty="0" err="1"/>
              <a:t>Orville</a:t>
            </a:r>
            <a:r>
              <a:rPr lang="nl-NL" dirty="0"/>
              <a:t> Wright</a:t>
            </a:r>
          </a:p>
        </p:txBody>
      </p:sp>
      <p:pic>
        <p:nvPicPr>
          <p:cNvPr id="1032" name="Picture 8" descr="De bronafbeelding bekijken">
            <a:extLst>
              <a:ext uri="{FF2B5EF4-FFF2-40B4-BE49-F238E27FC236}">
                <a16:creationId xmlns:a16="http://schemas.microsoft.com/office/drawing/2014/main" id="{2FFB4F33-D398-B1FA-45FA-F0CCD47C2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13" y="3144629"/>
            <a:ext cx="3257472" cy="23233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8023C505-AFA2-2ACF-ABD7-588C969DB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3037" y="3098463"/>
            <a:ext cx="3768725" cy="2323308"/>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764F06F0-70DC-7AA6-05F6-578D8E9FBCAE}"/>
              </a:ext>
            </a:extLst>
          </p:cNvPr>
          <p:cNvSpPr txBox="1"/>
          <p:nvPr/>
        </p:nvSpPr>
        <p:spPr>
          <a:xfrm>
            <a:off x="392413" y="2775297"/>
            <a:ext cx="6096000" cy="307777"/>
          </a:xfrm>
          <a:prstGeom prst="rect">
            <a:avLst/>
          </a:prstGeom>
          <a:noFill/>
        </p:spPr>
        <p:txBody>
          <a:bodyPr wrap="square">
            <a:spAutoFit/>
          </a:bodyPr>
          <a:lstStyle/>
          <a:p>
            <a:r>
              <a:rPr lang="en-GB" sz="1400" dirty="0">
                <a:solidFill>
                  <a:schemeClr val="accent4"/>
                </a:solidFill>
                <a:hlinkClick r:id="rId7">
                  <a:extLst>
                    <a:ext uri="{A12FA001-AC4F-418D-AE19-62706E023703}">
                      <ahyp:hlinkClr xmlns:ahyp="http://schemas.microsoft.com/office/drawing/2018/hyperlinkcolor" val="tx"/>
                    </a:ext>
                  </a:extLst>
                </a:hlinkClick>
              </a:rPr>
              <a:t>Wright Brothers First Flight, 1903 - YouTube</a:t>
            </a:r>
            <a:endParaRPr lang="nl-NL" sz="1400" dirty="0">
              <a:solidFill>
                <a:schemeClr val="accent4"/>
              </a:solidFill>
            </a:endParaRPr>
          </a:p>
        </p:txBody>
      </p:sp>
      <p:pic>
        <p:nvPicPr>
          <p:cNvPr id="8" name="Picture 2" descr="auto verlichting geschiedenis - acetyleen koplamp">
            <a:extLst>
              <a:ext uri="{FF2B5EF4-FFF2-40B4-BE49-F238E27FC236}">
                <a16:creationId xmlns:a16="http://schemas.microsoft.com/office/drawing/2014/main" id="{B67FDFAB-FFA1-53D3-F4AF-CFDDF24DFB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66022" y="3098463"/>
            <a:ext cx="3913759" cy="2044939"/>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7B722D80-74F6-BF26-6B6D-A83F6C22B506}"/>
              </a:ext>
            </a:extLst>
          </p:cNvPr>
          <p:cNvSpPr txBox="1"/>
          <p:nvPr/>
        </p:nvSpPr>
        <p:spPr>
          <a:xfrm>
            <a:off x="435347" y="5521025"/>
            <a:ext cx="3294341" cy="1200329"/>
          </a:xfrm>
          <a:prstGeom prst="rect">
            <a:avLst/>
          </a:prstGeom>
          <a:noFill/>
        </p:spPr>
        <p:txBody>
          <a:bodyPr wrap="square" rtlCol="0">
            <a:spAutoFit/>
          </a:bodyPr>
          <a:lstStyle/>
          <a:p>
            <a:r>
              <a:rPr lang="nl-NL" dirty="0"/>
              <a:t>De  </a:t>
            </a:r>
            <a:r>
              <a:rPr lang="nl-NL" dirty="0" err="1"/>
              <a:t>Escopette</a:t>
            </a:r>
            <a:r>
              <a:rPr lang="nl-NL" dirty="0"/>
              <a:t>. Het schip waarop de vrouw van </a:t>
            </a:r>
            <a:r>
              <a:rPr lang="nl-NL" dirty="0" err="1"/>
              <a:t>Blèriot</a:t>
            </a:r>
            <a:r>
              <a:rPr lang="nl-NL" dirty="0"/>
              <a:t> hem even de richting kon wijzen voor hij in de mist terechtkwam</a:t>
            </a:r>
          </a:p>
        </p:txBody>
      </p:sp>
      <p:sp>
        <p:nvSpPr>
          <p:cNvPr id="10" name="Tekstvak 9">
            <a:extLst>
              <a:ext uri="{FF2B5EF4-FFF2-40B4-BE49-F238E27FC236}">
                <a16:creationId xmlns:a16="http://schemas.microsoft.com/office/drawing/2014/main" id="{3BE37B5E-C78E-5452-B70A-B4B6CD8E921C}"/>
              </a:ext>
            </a:extLst>
          </p:cNvPr>
          <p:cNvSpPr txBox="1"/>
          <p:nvPr/>
        </p:nvSpPr>
        <p:spPr>
          <a:xfrm>
            <a:off x="3983037" y="5681133"/>
            <a:ext cx="3603096" cy="646331"/>
          </a:xfrm>
          <a:prstGeom prst="rect">
            <a:avLst/>
          </a:prstGeom>
          <a:noFill/>
        </p:spPr>
        <p:txBody>
          <a:bodyPr wrap="square" rtlCol="0">
            <a:spAutoFit/>
          </a:bodyPr>
          <a:lstStyle/>
          <a:p>
            <a:r>
              <a:rPr lang="nl-NL" dirty="0"/>
              <a:t>Louis </a:t>
            </a:r>
            <a:r>
              <a:rPr lang="nl-NL" dirty="0" err="1"/>
              <a:t>Blèriot</a:t>
            </a:r>
            <a:r>
              <a:rPr lang="nl-NL" dirty="0"/>
              <a:t> op zijn vliegtuig waarmee hij Het Kanaal overstak</a:t>
            </a:r>
          </a:p>
        </p:txBody>
      </p:sp>
      <p:sp>
        <p:nvSpPr>
          <p:cNvPr id="11" name="Tekstvak 10">
            <a:extLst>
              <a:ext uri="{FF2B5EF4-FFF2-40B4-BE49-F238E27FC236}">
                <a16:creationId xmlns:a16="http://schemas.microsoft.com/office/drawing/2014/main" id="{2B642103-B1F3-7818-0F19-4CBE369778A4}"/>
              </a:ext>
            </a:extLst>
          </p:cNvPr>
          <p:cNvSpPr txBox="1"/>
          <p:nvPr/>
        </p:nvSpPr>
        <p:spPr>
          <a:xfrm>
            <a:off x="8280400" y="5467937"/>
            <a:ext cx="3768725" cy="1169551"/>
          </a:xfrm>
          <a:prstGeom prst="rect">
            <a:avLst/>
          </a:prstGeom>
          <a:noFill/>
        </p:spPr>
        <p:txBody>
          <a:bodyPr wrap="square" rtlCol="0">
            <a:spAutoFit/>
          </a:bodyPr>
          <a:lstStyle/>
          <a:p>
            <a:r>
              <a:rPr lang="nl-NL" sz="1400" dirty="0"/>
              <a:t>Voorbeeld van een </a:t>
            </a:r>
            <a:r>
              <a:rPr lang="nl-NL" sz="1400" dirty="0" err="1"/>
              <a:t>acethyleenkoplamp</a:t>
            </a:r>
            <a:r>
              <a:rPr lang="nl-NL" sz="1400" dirty="0"/>
              <a:t> waarmee </a:t>
            </a:r>
            <a:r>
              <a:rPr lang="nl-NL" sz="1400" dirty="0" err="1"/>
              <a:t>Blèriot</a:t>
            </a:r>
            <a:r>
              <a:rPr lang="nl-NL" sz="1400" dirty="0"/>
              <a:t> geld verdiende om de vliegtuigen die hij liet ontwerpen en bouwen te kunnen betalen.</a:t>
            </a:r>
            <a:br>
              <a:rPr lang="nl-NL" sz="1400" dirty="0"/>
            </a:br>
            <a:r>
              <a:rPr lang="nl-NL" sz="1400" dirty="0"/>
              <a:t> De lamp moest met een lucifer worden aangestoken!</a:t>
            </a:r>
            <a:endParaRPr lang="nl-NL" dirty="0"/>
          </a:p>
        </p:txBody>
      </p:sp>
    </p:spTree>
    <p:extLst>
      <p:ext uri="{BB962C8B-B14F-4D97-AF65-F5344CB8AC3E}">
        <p14:creationId xmlns:p14="http://schemas.microsoft.com/office/powerpoint/2010/main" val="4012594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A8F0AB8-00E2-2370-A830-214388311D28}"/>
              </a:ext>
            </a:extLst>
          </p:cNvPr>
          <p:cNvPicPr>
            <a:picLocks noChangeAspect="1"/>
          </p:cNvPicPr>
          <p:nvPr/>
        </p:nvPicPr>
        <p:blipFill>
          <a:blip r:embed="rId2"/>
          <a:stretch>
            <a:fillRect/>
          </a:stretch>
        </p:blipFill>
        <p:spPr>
          <a:xfrm>
            <a:off x="2209463" y="188597"/>
            <a:ext cx="7773074" cy="926672"/>
          </a:xfrm>
          <a:prstGeom prst="rect">
            <a:avLst/>
          </a:prstGeom>
        </p:spPr>
      </p:pic>
      <p:sp>
        <p:nvSpPr>
          <p:cNvPr id="4" name="Tekstvak 3">
            <a:extLst>
              <a:ext uri="{FF2B5EF4-FFF2-40B4-BE49-F238E27FC236}">
                <a16:creationId xmlns:a16="http://schemas.microsoft.com/office/drawing/2014/main" id="{392E3F9B-A712-DB9B-7734-E9ADA8B699DD}"/>
              </a:ext>
            </a:extLst>
          </p:cNvPr>
          <p:cNvSpPr txBox="1"/>
          <p:nvPr/>
        </p:nvSpPr>
        <p:spPr>
          <a:xfrm>
            <a:off x="347133" y="1115269"/>
            <a:ext cx="11421534" cy="4001095"/>
          </a:xfrm>
          <a:prstGeom prst="rect">
            <a:avLst/>
          </a:prstGeom>
          <a:noFill/>
        </p:spPr>
        <p:txBody>
          <a:bodyPr wrap="square" rtlCol="0">
            <a:spAutoFit/>
          </a:bodyPr>
          <a:lstStyle/>
          <a:p>
            <a:r>
              <a:rPr lang="nl-NL" dirty="0"/>
              <a:t>In de film die je ziet als je de link aanklikt, maak je kennis met Charles </a:t>
            </a:r>
            <a:r>
              <a:rPr lang="nl-NL" dirty="0" err="1"/>
              <a:t>Lindbergh</a:t>
            </a:r>
            <a:r>
              <a:rPr lang="nl-NL" dirty="0"/>
              <a:t>. Hij is dan 24 jaar oud in het jaar 1926.</a:t>
            </a:r>
            <a:br>
              <a:rPr lang="nl-NL" dirty="0"/>
            </a:br>
            <a:r>
              <a:rPr lang="nl-NL" dirty="0"/>
              <a:t>Het zijn de eerste opnames van hem die bekend zijn. </a:t>
            </a:r>
            <a:r>
              <a:rPr lang="nl-NL" dirty="0" err="1"/>
              <a:t>Lindbergh</a:t>
            </a:r>
            <a:r>
              <a:rPr lang="nl-NL" dirty="0"/>
              <a:t> heeft net de opleiding van militaire vliegschool afgerond en droomt ervan geschiedenis te schrijven. Hij wil de prijs die de Daily Mail, een krant in New York, heeft uitgeloofd verdienen: 25.000 dollar, veel geld in die tijd. </a:t>
            </a:r>
            <a:br>
              <a:rPr lang="nl-NL" dirty="0"/>
            </a:br>
            <a:r>
              <a:rPr lang="nl-NL" dirty="0"/>
              <a:t>Schepen waren weliswaar betrouwbaar, maar langzaam. Vliegtuigen werden als gevaarlijk beschouwd. Immers 6 piloten waren om het leven gekomen bij pogingen de Atlantische Oceaan over te steken. Maar dan: Long Island 20 mei 1927. </a:t>
            </a:r>
            <a:r>
              <a:rPr lang="nl-NL" dirty="0" err="1"/>
              <a:t>Lindbergh</a:t>
            </a:r>
            <a:r>
              <a:rPr lang="nl-NL" dirty="0"/>
              <a:t> maakt zijn vliegtuig “The Spirit of St. Louis” gereed. </a:t>
            </a:r>
            <a:br>
              <a:rPr lang="nl-NL" dirty="0"/>
            </a:br>
            <a:r>
              <a:rPr lang="nl-NL" dirty="0"/>
              <a:t>Het is een vliegtuig van 10.000 dollar en geen tweedekker die toen gebruikelijk was. 500 mensen waren aanwezig om hem uit te zwaaien. Hij heeft 5 boterhammen/sandwiches als eten aan boord. Om 7.52 is hij los van de grond. Na twee </a:t>
            </a:r>
            <a:r>
              <a:rPr lang="nl-NL" dirty="0" err="1"/>
              <a:t>stuiteringen</a:t>
            </a:r>
            <a:r>
              <a:rPr lang="nl-NL" dirty="0"/>
              <a:t> ontwijkt het vliegtuig net de hoogspanningskabels en de boomtoppen. </a:t>
            </a:r>
            <a:br>
              <a:rPr lang="nl-NL" dirty="0"/>
            </a:br>
            <a:r>
              <a:rPr lang="nl-NL" dirty="0"/>
              <a:t>Hij zal 33 ½ uur in de lucht blijven met de 450 liter benzine die is getankt. Geen radio, alleen een kompas. De pers verklaart hem tot “De Vliegende Dwaas”.  Om 10.24 komt hij aan in Parijs… 150.000 (!) mensen zijn naar Le </a:t>
            </a:r>
            <a:r>
              <a:rPr lang="nl-NL" dirty="0" err="1"/>
              <a:t>Bourget</a:t>
            </a:r>
            <a:r>
              <a:rPr lang="nl-NL" dirty="0"/>
              <a:t>, het vliegveld gekomen. Trekken Charles </a:t>
            </a:r>
            <a:r>
              <a:rPr lang="nl-NL" dirty="0" err="1"/>
              <a:t>Lindbergh</a:t>
            </a:r>
            <a:r>
              <a:rPr lang="nl-NL" dirty="0"/>
              <a:t> uit zijn vliegtuig en lopen een half uur lang met hem op de schouders rond. </a:t>
            </a:r>
            <a:r>
              <a:rPr lang="nl-NL" sz="2000" b="1" dirty="0">
                <a:solidFill>
                  <a:srgbClr val="FF0000"/>
                </a:solidFill>
              </a:rPr>
              <a:t>HIJ HEEFT HET GEHAALD: DE EERSTE VLUCHT OOIT OVER DE ATLANTISCHE OCEAAN IS EEN FEIT.</a:t>
            </a:r>
            <a:endParaRPr lang="nl-NL" b="1" dirty="0">
              <a:solidFill>
                <a:srgbClr val="FF0000"/>
              </a:solidFill>
            </a:endParaRPr>
          </a:p>
        </p:txBody>
      </p:sp>
      <p:sp>
        <p:nvSpPr>
          <p:cNvPr id="5" name="Tekstvak 4">
            <a:extLst>
              <a:ext uri="{FF2B5EF4-FFF2-40B4-BE49-F238E27FC236}">
                <a16:creationId xmlns:a16="http://schemas.microsoft.com/office/drawing/2014/main" id="{2835A592-B196-B042-0CFB-D058DFE5A045}"/>
              </a:ext>
            </a:extLst>
          </p:cNvPr>
          <p:cNvSpPr txBox="1"/>
          <p:nvPr/>
        </p:nvSpPr>
        <p:spPr>
          <a:xfrm>
            <a:off x="3048000" y="5246399"/>
            <a:ext cx="6096000" cy="369332"/>
          </a:xfrm>
          <a:prstGeom prst="rect">
            <a:avLst/>
          </a:prstGeom>
          <a:noFill/>
        </p:spPr>
        <p:txBody>
          <a:bodyPr wrap="square">
            <a:spAutoFit/>
          </a:bodyPr>
          <a:lstStyle/>
          <a:p>
            <a:r>
              <a:rPr lang="en-GB" dirty="0">
                <a:solidFill>
                  <a:schemeClr val="accent2"/>
                </a:solidFill>
                <a:hlinkClick r:id="rId3">
                  <a:extLst>
                    <a:ext uri="{A12FA001-AC4F-418D-AE19-62706E023703}">
                      <ahyp:hlinkClr xmlns:ahyp="http://schemas.microsoft.com/office/drawing/2018/hyperlinkcolor" val="tx"/>
                    </a:ext>
                  </a:extLst>
                </a:hlinkClick>
              </a:rPr>
              <a:t>First Transatlantic flight Charles Lindbergh 1927 - YouTube</a:t>
            </a:r>
            <a:endParaRPr lang="nl-NL" dirty="0">
              <a:solidFill>
                <a:schemeClr val="accent2"/>
              </a:solidFill>
            </a:endParaRPr>
          </a:p>
        </p:txBody>
      </p:sp>
    </p:spTree>
    <p:extLst>
      <p:ext uri="{BB962C8B-B14F-4D97-AF65-F5344CB8AC3E}">
        <p14:creationId xmlns:p14="http://schemas.microsoft.com/office/powerpoint/2010/main" val="3998644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E77F3751-B57E-17E2-7B37-DC511B54DD8D}"/>
              </a:ext>
            </a:extLst>
          </p:cNvPr>
          <p:cNvSpPr txBox="1"/>
          <p:nvPr/>
        </p:nvSpPr>
        <p:spPr>
          <a:xfrm>
            <a:off x="2743199" y="1342199"/>
            <a:ext cx="6096000" cy="369332"/>
          </a:xfrm>
          <a:prstGeom prst="rect">
            <a:avLst/>
          </a:prstGeom>
          <a:noFill/>
        </p:spPr>
        <p:txBody>
          <a:bodyPr wrap="square">
            <a:spAutoFit/>
          </a:bodyPr>
          <a:lstStyle/>
          <a:p>
            <a:r>
              <a:rPr lang="en-GB" dirty="0">
                <a:hlinkClick r:id="rId2"/>
              </a:rPr>
              <a:t>Charles Lindbergh - From New York to Paris 1927 - Bing video</a:t>
            </a:r>
            <a:endParaRPr lang="nl-NL" dirty="0"/>
          </a:p>
        </p:txBody>
      </p:sp>
      <p:sp>
        <p:nvSpPr>
          <p:cNvPr id="11" name="Tekstvak 10">
            <a:extLst>
              <a:ext uri="{FF2B5EF4-FFF2-40B4-BE49-F238E27FC236}">
                <a16:creationId xmlns:a16="http://schemas.microsoft.com/office/drawing/2014/main" id="{BA7D48F0-F6EE-E920-A8C4-D34134FA0102}"/>
              </a:ext>
            </a:extLst>
          </p:cNvPr>
          <p:cNvSpPr txBox="1"/>
          <p:nvPr/>
        </p:nvSpPr>
        <p:spPr>
          <a:xfrm>
            <a:off x="1875366" y="2899299"/>
            <a:ext cx="8068733" cy="369332"/>
          </a:xfrm>
          <a:prstGeom prst="rect">
            <a:avLst/>
          </a:prstGeom>
          <a:noFill/>
        </p:spPr>
        <p:txBody>
          <a:bodyPr wrap="square">
            <a:spAutoFit/>
          </a:bodyPr>
          <a:lstStyle/>
          <a:p>
            <a:r>
              <a:rPr lang="en-GB" dirty="0">
                <a:hlinkClick r:id="rId3"/>
              </a:rPr>
              <a:t>Spotting The Shoreline | The Spirit of St. Louis | Warner Archive - YouTube</a:t>
            </a:r>
            <a:endParaRPr lang="nl-NL" dirty="0"/>
          </a:p>
        </p:txBody>
      </p:sp>
      <p:sp>
        <p:nvSpPr>
          <p:cNvPr id="13" name="Tekstvak 12">
            <a:extLst>
              <a:ext uri="{FF2B5EF4-FFF2-40B4-BE49-F238E27FC236}">
                <a16:creationId xmlns:a16="http://schemas.microsoft.com/office/drawing/2014/main" id="{B50F1201-71A8-8B09-3704-09931CC35C86}"/>
              </a:ext>
            </a:extLst>
          </p:cNvPr>
          <p:cNvSpPr txBox="1"/>
          <p:nvPr/>
        </p:nvSpPr>
        <p:spPr>
          <a:xfrm>
            <a:off x="3686354" y="4237160"/>
            <a:ext cx="6096000" cy="369332"/>
          </a:xfrm>
          <a:prstGeom prst="rect">
            <a:avLst/>
          </a:prstGeom>
          <a:noFill/>
        </p:spPr>
        <p:txBody>
          <a:bodyPr wrap="square">
            <a:spAutoFit/>
          </a:bodyPr>
          <a:lstStyle/>
          <a:p>
            <a:r>
              <a:rPr lang="en-GB" dirty="0">
                <a:hlinkClick r:id="rId4"/>
              </a:rPr>
              <a:t>The Spirit of St. Louis (1957) Paris - YouTube</a:t>
            </a:r>
            <a:endParaRPr lang="nl-NL" dirty="0"/>
          </a:p>
        </p:txBody>
      </p:sp>
      <p:sp>
        <p:nvSpPr>
          <p:cNvPr id="15" name="Tekstvak 14">
            <a:extLst>
              <a:ext uri="{FF2B5EF4-FFF2-40B4-BE49-F238E27FC236}">
                <a16:creationId xmlns:a16="http://schemas.microsoft.com/office/drawing/2014/main" id="{793B623E-59C9-F19F-4C95-72266CE8E214}"/>
              </a:ext>
            </a:extLst>
          </p:cNvPr>
          <p:cNvSpPr txBox="1"/>
          <p:nvPr/>
        </p:nvSpPr>
        <p:spPr>
          <a:xfrm>
            <a:off x="3234266" y="2452718"/>
            <a:ext cx="6096000" cy="369332"/>
          </a:xfrm>
          <a:prstGeom prst="rect">
            <a:avLst/>
          </a:prstGeom>
          <a:noFill/>
        </p:spPr>
        <p:txBody>
          <a:bodyPr wrap="square">
            <a:spAutoFit/>
          </a:bodyPr>
          <a:lstStyle/>
          <a:p>
            <a:r>
              <a:rPr lang="en-GB" dirty="0">
                <a:hlinkClick r:id="rId5"/>
              </a:rPr>
              <a:t>Spirit of St Louis -- landfall at Ireland - YouTube</a:t>
            </a:r>
            <a:endParaRPr lang="nl-NL" dirty="0"/>
          </a:p>
        </p:txBody>
      </p:sp>
      <p:sp>
        <p:nvSpPr>
          <p:cNvPr id="21" name="Tekstvak 20">
            <a:extLst>
              <a:ext uri="{FF2B5EF4-FFF2-40B4-BE49-F238E27FC236}">
                <a16:creationId xmlns:a16="http://schemas.microsoft.com/office/drawing/2014/main" id="{790D4E7E-2B65-6DA7-457A-47709EE11764}"/>
              </a:ext>
            </a:extLst>
          </p:cNvPr>
          <p:cNvSpPr txBox="1"/>
          <p:nvPr/>
        </p:nvSpPr>
        <p:spPr>
          <a:xfrm>
            <a:off x="3047999" y="5582829"/>
            <a:ext cx="6096000" cy="369332"/>
          </a:xfrm>
          <a:prstGeom prst="rect">
            <a:avLst/>
          </a:prstGeom>
          <a:noFill/>
        </p:spPr>
        <p:txBody>
          <a:bodyPr wrap="square">
            <a:spAutoFit/>
          </a:bodyPr>
          <a:lstStyle/>
          <a:p>
            <a:r>
              <a:rPr lang="en-GB" dirty="0">
                <a:hlinkClick r:id="rId6"/>
              </a:rPr>
              <a:t>The Spirit of St Louis (1957) Landing Scene - YouTube</a:t>
            </a:r>
            <a:endParaRPr lang="nl-NL" dirty="0"/>
          </a:p>
        </p:txBody>
      </p:sp>
      <p:sp>
        <p:nvSpPr>
          <p:cNvPr id="23" name="Tekstvak 22">
            <a:extLst>
              <a:ext uri="{FF2B5EF4-FFF2-40B4-BE49-F238E27FC236}">
                <a16:creationId xmlns:a16="http://schemas.microsoft.com/office/drawing/2014/main" id="{3BF78DD1-2195-AB96-742C-F2F3B8F67B8F}"/>
              </a:ext>
            </a:extLst>
          </p:cNvPr>
          <p:cNvSpPr txBox="1"/>
          <p:nvPr/>
        </p:nvSpPr>
        <p:spPr>
          <a:xfrm>
            <a:off x="9330266" y="6488668"/>
            <a:ext cx="6096000" cy="369332"/>
          </a:xfrm>
          <a:prstGeom prst="rect">
            <a:avLst/>
          </a:prstGeom>
          <a:noFill/>
        </p:spPr>
        <p:txBody>
          <a:bodyPr wrap="square">
            <a:spAutoFit/>
          </a:bodyPr>
          <a:lstStyle/>
          <a:p>
            <a:r>
              <a:rPr lang="en-GB" dirty="0">
                <a:hlinkClick r:id="rId7"/>
              </a:rPr>
              <a:t>HOW TO CREATE A TESSELLATION - YouTube</a:t>
            </a:r>
            <a:endParaRPr lang="nl-NL" dirty="0"/>
          </a:p>
        </p:txBody>
      </p:sp>
      <p:sp>
        <p:nvSpPr>
          <p:cNvPr id="2" name="Tekstvak 1">
            <a:extLst>
              <a:ext uri="{FF2B5EF4-FFF2-40B4-BE49-F238E27FC236}">
                <a16:creationId xmlns:a16="http://schemas.microsoft.com/office/drawing/2014/main" id="{F0B37C7B-DFD8-3FA3-5381-A7232F25EA4E}"/>
              </a:ext>
            </a:extLst>
          </p:cNvPr>
          <p:cNvSpPr txBox="1"/>
          <p:nvPr/>
        </p:nvSpPr>
        <p:spPr>
          <a:xfrm>
            <a:off x="135466" y="164950"/>
            <a:ext cx="11921067" cy="1200329"/>
          </a:xfrm>
          <a:prstGeom prst="rect">
            <a:avLst/>
          </a:prstGeom>
          <a:noFill/>
        </p:spPr>
        <p:txBody>
          <a:bodyPr wrap="square" rtlCol="0">
            <a:spAutoFit/>
          </a:bodyPr>
          <a:lstStyle/>
          <a:p>
            <a:r>
              <a:rPr lang="nl-NL" dirty="0"/>
              <a:t>In de film hieronder is de start te zien vanuit New York. Het zijn </a:t>
            </a:r>
            <a:r>
              <a:rPr lang="nl-NL" dirty="0" err="1"/>
              <a:t>orginele</a:t>
            </a:r>
            <a:r>
              <a:rPr lang="nl-NL" dirty="0"/>
              <a:t> opnamen. Het vliegtuig stuitert nog twee keer en het</a:t>
            </a:r>
            <a:br>
              <a:rPr lang="nl-NL" dirty="0"/>
            </a:br>
            <a:r>
              <a:rPr lang="nl-NL" dirty="0"/>
              <a:t>was spannend of het op tijd zou loskomen. Het gaat 60 cm over een hoogspanningskabel heen en net over de boomtoppen.</a:t>
            </a:r>
            <a:br>
              <a:rPr lang="nl-NL" dirty="0"/>
            </a:br>
            <a:r>
              <a:rPr lang="nl-NL" dirty="0"/>
              <a:t>Dan is </a:t>
            </a:r>
            <a:r>
              <a:rPr lang="nl-NL" dirty="0" err="1"/>
              <a:t>Lindbergh</a:t>
            </a:r>
            <a:r>
              <a:rPr lang="nl-NL" dirty="0"/>
              <a:t> op weg naar Long Island vanwaar hij de Atlantische Oceaan zal oversteken.  De overtocht en de aankomst in Parijs zijn ook al te zien op deze film. De film begint bij 1.27 minuten</a:t>
            </a:r>
          </a:p>
        </p:txBody>
      </p:sp>
      <p:sp>
        <p:nvSpPr>
          <p:cNvPr id="4" name="Tekstvak 3">
            <a:extLst>
              <a:ext uri="{FF2B5EF4-FFF2-40B4-BE49-F238E27FC236}">
                <a16:creationId xmlns:a16="http://schemas.microsoft.com/office/drawing/2014/main" id="{254B0F0B-87F6-0351-CD37-E32C3B8BCFB9}"/>
              </a:ext>
            </a:extLst>
          </p:cNvPr>
          <p:cNvSpPr txBox="1"/>
          <p:nvPr/>
        </p:nvSpPr>
        <p:spPr>
          <a:xfrm>
            <a:off x="321733" y="1784609"/>
            <a:ext cx="11921067" cy="646331"/>
          </a:xfrm>
          <a:prstGeom prst="rect">
            <a:avLst/>
          </a:prstGeom>
          <a:noFill/>
        </p:spPr>
        <p:txBody>
          <a:bodyPr wrap="square" rtlCol="0">
            <a:spAutoFit/>
          </a:bodyPr>
          <a:lstStyle/>
          <a:p>
            <a:r>
              <a:rPr lang="nl-NL" dirty="0"/>
              <a:t>Zoals je hebt gezien, had hij last van mist en laaghangende wolken. Hij moest de richting bepalen met hulp van een kompas.</a:t>
            </a:r>
            <a:br>
              <a:rPr lang="nl-NL" dirty="0"/>
            </a:br>
            <a:r>
              <a:rPr lang="nl-NL" dirty="0"/>
              <a:t>Klik je op onderstaande link, dan zie hoe hij in de film die er over is gemaakt (in 1957) Ierland nadert.</a:t>
            </a:r>
          </a:p>
        </p:txBody>
      </p:sp>
      <p:sp>
        <p:nvSpPr>
          <p:cNvPr id="3" name="Tekstvak 2">
            <a:extLst>
              <a:ext uri="{FF2B5EF4-FFF2-40B4-BE49-F238E27FC236}">
                <a16:creationId xmlns:a16="http://schemas.microsoft.com/office/drawing/2014/main" id="{E9FAAF84-5FAC-1EBC-58B4-4ECFFAD9E4F0}"/>
              </a:ext>
            </a:extLst>
          </p:cNvPr>
          <p:cNvSpPr txBox="1"/>
          <p:nvPr/>
        </p:nvSpPr>
        <p:spPr>
          <a:xfrm>
            <a:off x="60386" y="3338423"/>
            <a:ext cx="12182414" cy="923330"/>
          </a:xfrm>
          <a:prstGeom prst="rect">
            <a:avLst/>
          </a:prstGeom>
          <a:noFill/>
        </p:spPr>
        <p:txBody>
          <a:bodyPr wrap="square" rtlCol="0">
            <a:spAutoFit/>
          </a:bodyPr>
          <a:lstStyle/>
          <a:p>
            <a:r>
              <a:rPr lang="nl-NL" dirty="0" err="1"/>
              <a:t>Lindbergh</a:t>
            </a:r>
            <a:r>
              <a:rPr lang="nl-NL" dirty="0"/>
              <a:t>  vliegt door en nadert Frankrijk. Hij weet niet precies waar hij is, maar als hij de Eiffeltoren ziet en de </a:t>
            </a:r>
            <a:r>
              <a:rPr lang="nl-NL" dirty="0" err="1"/>
              <a:t>Arc</a:t>
            </a:r>
            <a:r>
              <a:rPr lang="nl-NL" dirty="0"/>
              <a:t> </a:t>
            </a:r>
            <a:r>
              <a:rPr lang="nl-NL" dirty="0" err="1"/>
              <a:t>d’Triomphe</a:t>
            </a:r>
            <a:br>
              <a:rPr lang="nl-NL" dirty="0"/>
            </a:br>
            <a:r>
              <a:rPr lang="nl-NL" dirty="0"/>
              <a:t>weet hij dat hij boven Parijs is aangekomen. Hij raakt in de war door de vele lichten die hij ziet. Heeft daardoor moeite het vliegveld Le </a:t>
            </a:r>
            <a:r>
              <a:rPr lang="nl-NL" dirty="0" err="1"/>
              <a:t>Bourget</a:t>
            </a:r>
            <a:r>
              <a:rPr lang="nl-NL" dirty="0"/>
              <a:t> te vinden. Iedereen beneden helpt met licht en hij lijkt op de goede plek te gaan landen!</a:t>
            </a:r>
          </a:p>
        </p:txBody>
      </p:sp>
      <p:sp>
        <p:nvSpPr>
          <p:cNvPr id="6" name="Tekstvak 5">
            <a:extLst>
              <a:ext uri="{FF2B5EF4-FFF2-40B4-BE49-F238E27FC236}">
                <a16:creationId xmlns:a16="http://schemas.microsoft.com/office/drawing/2014/main" id="{2201DC1F-DB6B-7F22-9A0E-E4F5C12C7ADB}"/>
              </a:ext>
            </a:extLst>
          </p:cNvPr>
          <p:cNvSpPr txBox="1"/>
          <p:nvPr/>
        </p:nvSpPr>
        <p:spPr>
          <a:xfrm>
            <a:off x="228599" y="4587300"/>
            <a:ext cx="11734800" cy="923330"/>
          </a:xfrm>
          <a:prstGeom prst="rect">
            <a:avLst/>
          </a:prstGeom>
          <a:noFill/>
        </p:spPr>
        <p:txBody>
          <a:bodyPr wrap="square" rtlCol="0">
            <a:spAutoFit/>
          </a:bodyPr>
          <a:lstStyle/>
          <a:p>
            <a:r>
              <a:rPr lang="nl-NL" dirty="0"/>
              <a:t>De landing is ingezet. Met dank aan St. </a:t>
            </a:r>
            <a:r>
              <a:rPr lang="nl-NL" dirty="0" err="1"/>
              <a:t>Anthonius</a:t>
            </a:r>
            <a:r>
              <a:rPr lang="nl-NL" dirty="0"/>
              <a:t> van Padua – Heilige van zoekgeraakte mensen. Je ziet zijn </a:t>
            </a:r>
            <a:r>
              <a:rPr lang="nl-NL" dirty="0" err="1"/>
              <a:t>medaljon</a:t>
            </a:r>
            <a:r>
              <a:rPr lang="nl-NL" dirty="0"/>
              <a:t>! Na de landing stormen 150.000 mensen naar zijn vliegtuig. Halen en hem eruit en lopen een half uur lang met hem op de schouders!</a:t>
            </a:r>
          </a:p>
        </p:txBody>
      </p:sp>
    </p:spTree>
    <p:extLst>
      <p:ext uri="{BB962C8B-B14F-4D97-AF65-F5344CB8AC3E}">
        <p14:creationId xmlns:p14="http://schemas.microsoft.com/office/powerpoint/2010/main" val="3820876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74BAF91-773E-8EC2-501D-C60AAC77DF4C}"/>
              </a:ext>
            </a:extLst>
          </p:cNvPr>
          <p:cNvSpPr txBox="1"/>
          <p:nvPr/>
        </p:nvSpPr>
        <p:spPr>
          <a:xfrm>
            <a:off x="1668137" y="673088"/>
            <a:ext cx="9330267" cy="369332"/>
          </a:xfrm>
          <a:prstGeom prst="rect">
            <a:avLst/>
          </a:prstGeom>
          <a:noFill/>
        </p:spPr>
        <p:txBody>
          <a:bodyPr wrap="square">
            <a:spAutoFit/>
          </a:bodyPr>
          <a:lstStyle/>
          <a:p>
            <a:r>
              <a:rPr lang="nl-NL" dirty="0">
                <a:hlinkClick r:id="rId2"/>
              </a:rPr>
              <a:t>Charles </a:t>
            </a:r>
            <a:r>
              <a:rPr lang="nl-NL" dirty="0" err="1">
                <a:hlinkClick r:id="rId2"/>
              </a:rPr>
              <a:t>Lindbergh</a:t>
            </a:r>
            <a:r>
              <a:rPr lang="nl-NL" dirty="0">
                <a:hlinkClick r:id="rId2"/>
              </a:rPr>
              <a:t> vliegt over de oceaan | Welkom in de jaren 20 en 30 - YouTube</a:t>
            </a:r>
            <a:endParaRPr lang="nl-NL" dirty="0"/>
          </a:p>
        </p:txBody>
      </p:sp>
      <p:sp>
        <p:nvSpPr>
          <p:cNvPr id="3" name="Tekstvak 2">
            <a:extLst>
              <a:ext uri="{FF2B5EF4-FFF2-40B4-BE49-F238E27FC236}">
                <a16:creationId xmlns:a16="http://schemas.microsoft.com/office/drawing/2014/main" id="{560FB48A-044C-393C-ABD0-EC7A9EE20D11}"/>
              </a:ext>
            </a:extLst>
          </p:cNvPr>
          <p:cNvSpPr txBox="1"/>
          <p:nvPr/>
        </p:nvSpPr>
        <p:spPr>
          <a:xfrm>
            <a:off x="2307405" y="6032844"/>
            <a:ext cx="7145867" cy="369332"/>
          </a:xfrm>
          <a:prstGeom prst="rect">
            <a:avLst/>
          </a:prstGeom>
          <a:noFill/>
        </p:spPr>
        <p:txBody>
          <a:bodyPr wrap="square">
            <a:spAutoFit/>
          </a:bodyPr>
          <a:lstStyle/>
          <a:p>
            <a:r>
              <a:rPr lang="nl-NL" dirty="0">
                <a:hlinkClick r:id="rId3"/>
              </a:rPr>
              <a:t>Beruchte ontvoeringen - De ontvoering van baby </a:t>
            </a:r>
            <a:r>
              <a:rPr lang="nl-NL" dirty="0" err="1">
                <a:hlinkClick r:id="rId3"/>
              </a:rPr>
              <a:t>Lindbergh</a:t>
            </a:r>
            <a:r>
              <a:rPr lang="nl-NL" dirty="0">
                <a:hlinkClick r:id="rId3"/>
              </a:rPr>
              <a:t> - YouTube</a:t>
            </a:r>
            <a:endParaRPr lang="nl-NL" dirty="0"/>
          </a:p>
        </p:txBody>
      </p:sp>
      <p:sp>
        <p:nvSpPr>
          <p:cNvPr id="4" name="Tekstvak 3">
            <a:extLst>
              <a:ext uri="{FF2B5EF4-FFF2-40B4-BE49-F238E27FC236}">
                <a16:creationId xmlns:a16="http://schemas.microsoft.com/office/drawing/2014/main" id="{640B2469-6730-675E-0ED3-DBCFC0251109}"/>
              </a:ext>
            </a:extLst>
          </p:cNvPr>
          <p:cNvSpPr txBox="1"/>
          <p:nvPr/>
        </p:nvSpPr>
        <p:spPr>
          <a:xfrm>
            <a:off x="897467" y="155837"/>
            <a:ext cx="10761134" cy="646331"/>
          </a:xfrm>
          <a:prstGeom prst="rect">
            <a:avLst/>
          </a:prstGeom>
          <a:noFill/>
        </p:spPr>
        <p:txBody>
          <a:bodyPr wrap="square" rtlCol="0">
            <a:spAutoFit/>
          </a:bodyPr>
          <a:lstStyle/>
          <a:p>
            <a:r>
              <a:rPr lang="nl-NL" dirty="0"/>
              <a:t>Bekijk nog een grappige film over Charles </a:t>
            </a:r>
            <a:r>
              <a:rPr lang="nl-NL" dirty="0" err="1"/>
              <a:t>Lindbergh</a:t>
            </a:r>
            <a:r>
              <a:rPr lang="nl-NL" dirty="0"/>
              <a:t>. Het is een verkorte versie om te laten zien hoe en wat er is gebeurd.</a:t>
            </a:r>
          </a:p>
        </p:txBody>
      </p:sp>
      <p:pic>
        <p:nvPicPr>
          <p:cNvPr id="1026" name="Picture 2" descr="De bronafbeelding bekijken">
            <a:extLst>
              <a:ext uri="{FF2B5EF4-FFF2-40B4-BE49-F238E27FC236}">
                <a16:creationId xmlns:a16="http://schemas.microsoft.com/office/drawing/2014/main" id="{4F6278AF-6F93-CFB3-DEE6-24165ABD6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691" y="1845733"/>
            <a:ext cx="1519829" cy="2302933"/>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309B00C8-297A-88ED-0B07-715B1EDAED3A}"/>
              </a:ext>
            </a:extLst>
          </p:cNvPr>
          <p:cNvSpPr txBox="1"/>
          <p:nvPr/>
        </p:nvSpPr>
        <p:spPr>
          <a:xfrm>
            <a:off x="403692" y="4148666"/>
            <a:ext cx="1519829" cy="815608"/>
          </a:xfrm>
          <a:prstGeom prst="rect">
            <a:avLst/>
          </a:prstGeom>
          <a:noFill/>
        </p:spPr>
        <p:txBody>
          <a:bodyPr wrap="square" rtlCol="0">
            <a:spAutoFit/>
          </a:bodyPr>
          <a:lstStyle/>
          <a:p>
            <a:r>
              <a:rPr lang="nl-NL" dirty="0"/>
              <a:t>Bruno Hauptmann</a:t>
            </a:r>
            <a:br>
              <a:rPr lang="nl-NL" dirty="0"/>
            </a:br>
            <a:r>
              <a:rPr lang="nl-NL" sz="1000" dirty="0"/>
              <a:t>Foto </a:t>
            </a:r>
            <a:r>
              <a:rPr lang="nl-NL" sz="1000" dirty="0" err="1"/>
              <a:t>Evereytt</a:t>
            </a:r>
            <a:endParaRPr lang="nl-NL" dirty="0"/>
          </a:p>
        </p:txBody>
      </p:sp>
      <p:sp>
        <p:nvSpPr>
          <p:cNvPr id="7" name="Tekstvak 6">
            <a:extLst>
              <a:ext uri="{FF2B5EF4-FFF2-40B4-BE49-F238E27FC236}">
                <a16:creationId xmlns:a16="http://schemas.microsoft.com/office/drawing/2014/main" id="{9D896A1E-628F-65EE-9432-AC14DFF290CA}"/>
              </a:ext>
            </a:extLst>
          </p:cNvPr>
          <p:cNvSpPr txBox="1"/>
          <p:nvPr/>
        </p:nvSpPr>
        <p:spPr>
          <a:xfrm>
            <a:off x="1795829" y="4364109"/>
            <a:ext cx="7264401" cy="2585323"/>
          </a:xfrm>
          <a:prstGeom prst="rect">
            <a:avLst/>
          </a:prstGeom>
          <a:noFill/>
        </p:spPr>
        <p:txBody>
          <a:bodyPr wrap="square">
            <a:spAutoFit/>
          </a:bodyPr>
          <a:lstStyle/>
          <a:p>
            <a:r>
              <a:rPr lang="nl-NL" b="0" i="0" dirty="0">
                <a:solidFill>
                  <a:schemeClr val="accent4"/>
                </a:solidFill>
                <a:effectLst/>
                <a:latin typeface="roboto" panose="02000000000000000000" pitchFamily="2" charset="0"/>
              </a:rPr>
              <a:t>Om 8.44 uur op de avond van 3 april 1936 werd in de New Jersey State Prison </a:t>
            </a:r>
            <a:r>
              <a:rPr lang="nl-NL" dirty="0">
                <a:solidFill>
                  <a:schemeClr val="accent4"/>
                </a:solidFill>
                <a:latin typeface="roboto" panose="02000000000000000000" pitchFamily="2" charset="0"/>
              </a:rPr>
              <a:t>Bruno Hauptmann op de elektrische stoel gezet. </a:t>
            </a:r>
          </a:p>
          <a:p>
            <a:r>
              <a:rPr lang="nl-NL" dirty="0">
                <a:solidFill>
                  <a:schemeClr val="accent4"/>
                </a:solidFill>
                <a:latin typeface="roboto" panose="02000000000000000000" pitchFamily="2" charset="0"/>
              </a:rPr>
              <a:t>Hij heeft altijd ontkend, tot het laatst toe, dat hij het kind van Charles en Anne </a:t>
            </a:r>
            <a:r>
              <a:rPr lang="nl-NL" dirty="0" err="1">
                <a:solidFill>
                  <a:schemeClr val="accent4"/>
                </a:solidFill>
                <a:latin typeface="roboto" panose="02000000000000000000" pitchFamily="2" charset="0"/>
              </a:rPr>
              <a:t>Lindbergh</a:t>
            </a:r>
            <a:r>
              <a:rPr lang="nl-NL" dirty="0">
                <a:solidFill>
                  <a:schemeClr val="accent4"/>
                </a:solidFill>
                <a:latin typeface="roboto" panose="02000000000000000000" pitchFamily="2" charset="0"/>
              </a:rPr>
              <a:t> zou hebben ontvoerd.</a:t>
            </a:r>
            <a:br>
              <a:rPr lang="nl-NL" dirty="0">
                <a:solidFill>
                  <a:schemeClr val="accent4"/>
                </a:solidFill>
                <a:latin typeface="roboto" panose="02000000000000000000" pitchFamily="2" charset="0"/>
              </a:rPr>
            </a:br>
            <a:r>
              <a:rPr lang="nl-NL" dirty="0">
                <a:solidFill>
                  <a:schemeClr val="accent4"/>
                </a:solidFill>
                <a:latin typeface="roboto" panose="02000000000000000000" pitchFamily="2" charset="0"/>
              </a:rPr>
              <a:t>(De elektrische stoel werd bedacht door Thomas Alva Edison. “De Tovenaar van </a:t>
            </a:r>
            <a:r>
              <a:rPr lang="nl-NL" dirty="0" err="1">
                <a:solidFill>
                  <a:schemeClr val="accent4"/>
                </a:solidFill>
                <a:latin typeface="roboto" panose="02000000000000000000" pitchFamily="2" charset="0"/>
              </a:rPr>
              <a:t>Menlow</a:t>
            </a:r>
            <a:r>
              <a:rPr lang="nl-NL" dirty="0">
                <a:solidFill>
                  <a:schemeClr val="accent4"/>
                </a:solidFill>
                <a:latin typeface="roboto" panose="02000000000000000000" pitchFamily="2" charset="0"/>
              </a:rPr>
              <a:t> </a:t>
            </a:r>
            <a:r>
              <a:rPr lang="nl-NL" dirty="0" err="1">
                <a:solidFill>
                  <a:schemeClr val="accent4"/>
                </a:solidFill>
                <a:latin typeface="roboto" panose="02000000000000000000" pitchFamily="2" charset="0"/>
              </a:rPr>
              <a:t>Park”was</a:t>
            </a:r>
            <a:r>
              <a:rPr lang="nl-NL" dirty="0">
                <a:solidFill>
                  <a:schemeClr val="accent4"/>
                </a:solidFill>
                <a:latin typeface="roboto" panose="02000000000000000000" pitchFamily="2" charset="0"/>
              </a:rPr>
              <a:t> zijn bijnaam. Zoek eens uit wie hij was)</a:t>
            </a:r>
            <a:br>
              <a:rPr lang="nl-NL" dirty="0">
                <a:solidFill>
                  <a:schemeClr val="accent4"/>
                </a:solidFill>
                <a:latin typeface="roboto" panose="02000000000000000000" pitchFamily="2" charset="0"/>
              </a:rPr>
            </a:br>
            <a:br>
              <a:rPr lang="nl-NL" dirty="0">
                <a:solidFill>
                  <a:schemeClr val="accent4"/>
                </a:solidFill>
                <a:latin typeface="roboto" panose="02000000000000000000" pitchFamily="2" charset="0"/>
              </a:rPr>
            </a:br>
            <a:endParaRPr lang="nl-NL" dirty="0">
              <a:solidFill>
                <a:schemeClr val="accent4"/>
              </a:solidFill>
            </a:endParaRPr>
          </a:p>
        </p:txBody>
      </p:sp>
      <p:pic>
        <p:nvPicPr>
          <p:cNvPr id="1028" name="Picture 4" descr="Brunoinct">
            <a:extLst>
              <a:ext uri="{FF2B5EF4-FFF2-40B4-BE49-F238E27FC236}">
                <a16:creationId xmlns:a16="http://schemas.microsoft.com/office/drawing/2014/main" id="{46883F9F-88F9-966E-1C72-095E1FD395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798" y="1845733"/>
            <a:ext cx="3978543" cy="23029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ndberghhome">
            <a:extLst>
              <a:ext uri="{FF2B5EF4-FFF2-40B4-BE49-F238E27FC236}">
                <a16:creationId xmlns:a16="http://schemas.microsoft.com/office/drawing/2014/main" id="{BC7B61BE-331B-1015-A4CE-5170CE27A5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2605" y="1817330"/>
            <a:ext cx="2937729" cy="3642784"/>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49C2359C-85A6-42DC-4487-512AD7463C1C}"/>
              </a:ext>
            </a:extLst>
          </p:cNvPr>
          <p:cNvSpPr txBox="1"/>
          <p:nvPr/>
        </p:nvSpPr>
        <p:spPr>
          <a:xfrm>
            <a:off x="403691" y="1244600"/>
            <a:ext cx="11475042" cy="923330"/>
          </a:xfrm>
          <a:prstGeom prst="rect">
            <a:avLst/>
          </a:prstGeom>
          <a:noFill/>
        </p:spPr>
        <p:txBody>
          <a:bodyPr wrap="square" rtlCol="0">
            <a:spAutoFit/>
          </a:bodyPr>
          <a:lstStyle/>
          <a:p>
            <a:r>
              <a:rPr lang="nl-NL" dirty="0" err="1"/>
              <a:t>Lindbergh</a:t>
            </a:r>
            <a:r>
              <a:rPr lang="nl-NL" dirty="0"/>
              <a:t> heeft een groot verdriet in zijn leven gehad. Door zijn beroemd zijn dachten misdadigers dat er geld te verdienen was met de ontvoering van zijn kind. Het kind werd dood gevonden en een vermoedelijk dader opgepakt:</a:t>
            </a:r>
            <a:br>
              <a:rPr lang="nl-NL" dirty="0"/>
            </a:br>
            <a:r>
              <a:rPr lang="nl-NL" dirty="0"/>
              <a:t>                                                                                                                  Bruno Hauptmann</a:t>
            </a:r>
          </a:p>
        </p:txBody>
      </p:sp>
    </p:spTree>
    <p:extLst>
      <p:ext uri="{BB962C8B-B14F-4D97-AF65-F5344CB8AC3E}">
        <p14:creationId xmlns:p14="http://schemas.microsoft.com/office/powerpoint/2010/main" val="3027534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938591-8B87-CB9C-39A8-AADD413DF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0"/>
            <a:ext cx="9525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74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B485BC3-A7C1-835D-DF91-0214F5E3D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11" y="-783166"/>
            <a:ext cx="13240555" cy="10778066"/>
          </a:xfrm>
          <a:prstGeom prst="rect">
            <a:avLst/>
          </a:prstGeom>
          <a:noFill/>
          <a:extLst>
            <a:ext uri="{909E8E84-426E-40DD-AFC4-6F175D3DCCD1}">
              <a14:hiddenFill xmlns:a14="http://schemas.microsoft.com/office/drawing/2010/main">
                <a:solidFill>
                  <a:srgbClr val="FFFFFF"/>
                </a:solidFill>
              </a14:hiddenFill>
            </a:ext>
          </a:extLst>
        </p:spPr>
      </p:pic>
      <p:sp>
        <p:nvSpPr>
          <p:cNvPr id="2" name="Pijl: omlaag 1">
            <a:extLst>
              <a:ext uri="{FF2B5EF4-FFF2-40B4-BE49-F238E27FC236}">
                <a16:creationId xmlns:a16="http://schemas.microsoft.com/office/drawing/2014/main" id="{6C54B869-6606-337B-BA36-44127C639BDA}"/>
              </a:ext>
            </a:extLst>
          </p:cNvPr>
          <p:cNvSpPr/>
          <p:nvPr/>
        </p:nvSpPr>
        <p:spPr>
          <a:xfrm>
            <a:off x="2209800" y="948267"/>
            <a:ext cx="194733" cy="13631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Pijl: omlaag 2">
            <a:extLst>
              <a:ext uri="{FF2B5EF4-FFF2-40B4-BE49-F238E27FC236}">
                <a16:creationId xmlns:a16="http://schemas.microsoft.com/office/drawing/2014/main" id="{A2A3EB50-BC2A-9B0C-99AE-448019DAEF67}"/>
              </a:ext>
            </a:extLst>
          </p:cNvPr>
          <p:cNvSpPr/>
          <p:nvPr/>
        </p:nvSpPr>
        <p:spPr>
          <a:xfrm>
            <a:off x="4216400" y="948267"/>
            <a:ext cx="194733" cy="12107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Pijl: omhoog 3">
            <a:extLst>
              <a:ext uri="{FF2B5EF4-FFF2-40B4-BE49-F238E27FC236}">
                <a16:creationId xmlns:a16="http://schemas.microsoft.com/office/drawing/2014/main" id="{BE02882B-60A7-F59A-C2A6-E09FC18ACDBE}"/>
              </a:ext>
            </a:extLst>
          </p:cNvPr>
          <p:cNvSpPr/>
          <p:nvPr/>
        </p:nvSpPr>
        <p:spPr>
          <a:xfrm>
            <a:off x="7560733" y="2091267"/>
            <a:ext cx="194733" cy="121073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Pijl: omhoog 4">
            <a:extLst>
              <a:ext uri="{FF2B5EF4-FFF2-40B4-BE49-F238E27FC236}">
                <a16:creationId xmlns:a16="http://schemas.microsoft.com/office/drawing/2014/main" id="{BCAB28DD-4F75-7DA3-508E-A39E25D098C0}"/>
              </a:ext>
            </a:extLst>
          </p:cNvPr>
          <p:cNvSpPr/>
          <p:nvPr/>
        </p:nvSpPr>
        <p:spPr>
          <a:xfrm>
            <a:off x="8555566" y="2119299"/>
            <a:ext cx="194733" cy="1524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214334F9-FFF1-E9BD-12CA-ABCD6F553C20}"/>
              </a:ext>
            </a:extLst>
          </p:cNvPr>
          <p:cNvSpPr txBox="1"/>
          <p:nvPr/>
        </p:nvSpPr>
        <p:spPr>
          <a:xfrm>
            <a:off x="2002367" y="2218777"/>
            <a:ext cx="1744133" cy="307777"/>
          </a:xfrm>
          <a:prstGeom prst="rect">
            <a:avLst/>
          </a:prstGeom>
          <a:noFill/>
        </p:spPr>
        <p:txBody>
          <a:bodyPr wrap="square" rtlCol="0">
            <a:spAutoFit/>
          </a:bodyPr>
          <a:lstStyle/>
          <a:p>
            <a:r>
              <a:rPr lang="nl-NL" sz="1400" b="1" dirty="0">
                <a:solidFill>
                  <a:srgbClr val="FF0000"/>
                </a:solidFill>
              </a:rPr>
              <a:t>Start </a:t>
            </a:r>
          </a:p>
        </p:txBody>
      </p:sp>
      <p:sp>
        <p:nvSpPr>
          <p:cNvPr id="8" name="Tekstvak 7">
            <a:extLst>
              <a:ext uri="{FF2B5EF4-FFF2-40B4-BE49-F238E27FC236}">
                <a16:creationId xmlns:a16="http://schemas.microsoft.com/office/drawing/2014/main" id="{A5A6121B-F154-370B-9265-680D218CA707}"/>
              </a:ext>
            </a:extLst>
          </p:cNvPr>
          <p:cNvSpPr txBox="1"/>
          <p:nvPr/>
        </p:nvSpPr>
        <p:spPr>
          <a:xfrm>
            <a:off x="4059768" y="2311400"/>
            <a:ext cx="1143000" cy="261610"/>
          </a:xfrm>
          <a:prstGeom prst="rect">
            <a:avLst/>
          </a:prstGeom>
          <a:noFill/>
        </p:spPr>
        <p:txBody>
          <a:bodyPr wrap="square" rtlCol="0">
            <a:spAutoFit/>
          </a:bodyPr>
          <a:lstStyle/>
          <a:p>
            <a:r>
              <a:rPr lang="nl-NL" sz="1100" b="1" dirty="0">
                <a:solidFill>
                  <a:srgbClr val="FF0000"/>
                </a:solidFill>
              </a:rPr>
              <a:t>Long Island</a:t>
            </a:r>
          </a:p>
        </p:txBody>
      </p:sp>
      <p:sp>
        <p:nvSpPr>
          <p:cNvPr id="9" name="Tekstvak 8">
            <a:extLst>
              <a:ext uri="{FF2B5EF4-FFF2-40B4-BE49-F238E27FC236}">
                <a16:creationId xmlns:a16="http://schemas.microsoft.com/office/drawing/2014/main" id="{9F6B1DA9-052D-DB2B-CA70-9A632692F4C3}"/>
              </a:ext>
            </a:extLst>
          </p:cNvPr>
          <p:cNvSpPr txBox="1"/>
          <p:nvPr/>
        </p:nvSpPr>
        <p:spPr>
          <a:xfrm>
            <a:off x="4781363" y="2573009"/>
            <a:ext cx="2533837" cy="369332"/>
          </a:xfrm>
          <a:prstGeom prst="rect">
            <a:avLst/>
          </a:prstGeom>
          <a:noFill/>
        </p:spPr>
        <p:txBody>
          <a:bodyPr wrap="square" rtlCol="0">
            <a:spAutoFit/>
          </a:bodyPr>
          <a:lstStyle/>
          <a:p>
            <a:r>
              <a:rPr lang="nl-NL" b="1" dirty="0">
                <a:solidFill>
                  <a:srgbClr val="0070C0"/>
                </a:solidFill>
              </a:rPr>
              <a:t>Atlantische Oceaan</a:t>
            </a:r>
          </a:p>
        </p:txBody>
      </p:sp>
      <p:sp>
        <p:nvSpPr>
          <p:cNvPr id="10" name="Tekstvak 9">
            <a:extLst>
              <a:ext uri="{FF2B5EF4-FFF2-40B4-BE49-F238E27FC236}">
                <a16:creationId xmlns:a16="http://schemas.microsoft.com/office/drawing/2014/main" id="{41DCF3FB-B1A8-0C4D-7691-301135107634}"/>
              </a:ext>
            </a:extLst>
          </p:cNvPr>
          <p:cNvSpPr txBox="1"/>
          <p:nvPr/>
        </p:nvSpPr>
        <p:spPr>
          <a:xfrm>
            <a:off x="431800" y="601133"/>
            <a:ext cx="1143000" cy="457200"/>
          </a:xfrm>
          <a:prstGeom prst="rect">
            <a:avLst/>
          </a:prstGeom>
          <a:noFill/>
        </p:spPr>
        <p:txBody>
          <a:bodyPr wrap="square" rtlCol="0">
            <a:spAutoFit/>
          </a:bodyPr>
          <a:lstStyle/>
          <a:p>
            <a:endParaRPr lang="nl-NL" dirty="0"/>
          </a:p>
        </p:txBody>
      </p:sp>
      <p:sp>
        <p:nvSpPr>
          <p:cNvPr id="11" name="Tekstvak 10">
            <a:extLst>
              <a:ext uri="{FF2B5EF4-FFF2-40B4-BE49-F238E27FC236}">
                <a16:creationId xmlns:a16="http://schemas.microsoft.com/office/drawing/2014/main" id="{887CFD73-04DF-660D-047A-2802091FE9BD}"/>
              </a:ext>
            </a:extLst>
          </p:cNvPr>
          <p:cNvSpPr txBox="1"/>
          <p:nvPr/>
        </p:nvSpPr>
        <p:spPr>
          <a:xfrm>
            <a:off x="-67733" y="1828800"/>
            <a:ext cx="1286933" cy="646331"/>
          </a:xfrm>
          <a:prstGeom prst="rect">
            <a:avLst/>
          </a:prstGeom>
          <a:noFill/>
        </p:spPr>
        <p:txBody>
          <a:bodyPr wrap="square" rtlCol="0">
            <a:spAutoFit/>
          </a:bodyPr>
          <a:lstStyle/>
          <a:p>
            <a:r>
              <a:rPr lang="nl-NL" b="1" dirty="0">
                <a:solidFill>
                  <a:srgbClr val="00B050"/>
                </a:solidFill>
              </a:rPr>
              <a:t>Verenigde Staten</a:t>
            </a:r>
          </a:p>
        </p:txBody>
      </p:sp>
      <p:sp>
        <p:nvSpPr>
          <p:cNvPr id="12" name="Tekstvak 11">
            <a:extLst>
              <a:ext uri="{FF2B5EF4-FFF2-40B4-BE49-F238E27FC236}">
                <a16:creationId xmlns:a16="http://schemas.microsoft.com/office/drawing/2014/main" id="{4CE20BAE-FAB9-4F92-28DB-32DF7026E255}"/>
              </a:ext>
            </a:extLst>
          </p:cNvPr>
          <p:cNvSpPr txBox="1"/>
          <p:nvPr/>
        </p:nvSpPr>
        <p:spPr>
          <a:xfrm>
            <a:off x="2561165" y="903589"/>
            <a:ext cx="1435101" cy="369332"/>
          </a:xfrm>
          <a:prstGeom prst="rect">
            <a:avLst/>
          </a:prstGeom>
          <a:noFill/>
        </p:spPr>
        <p:txBody>
          <a:bodyPr wrap="square" rtlCol="0">
            <a:spAutoFit/>
          </a:bodyPr>
          <a:lstStyle/>
          <a:p>
            <a:r>
              <a:rPr lang="nl-NL" b="1" dirty="0">
                <a:solidFill>
                  <a:srgbClr val="00B050"/>
                </a:solidFill>
              </a:rPr>
              <a:t>Canada</a:t>
            </a:r>
          </a:p>
        </p:txBody>
      </p:sp>
      <p:sp>
        <p:nvSpPr>
          <p:cNvPr id="13" name="Tekstvak 12">
            <a:extLst>
              <a:ext uri="{FF2B5EF4-FFF2-40B4-BE49-F238E27FC236}">
                <a16:creationId xmlns:a16="http://schemas.microsoft.com/office/drawing/2014/main" id="{5DFCCCFF-EEB8-4FA6-9428-58D1E9E6DA28}"/>
              </a:ext>
            </a:extLst>
          </p:cNvPr>
          <p:cNvSpPr txBox="1"/>
          <p:nvPr/>
        </p:nvSpPr>
        <p:spPr>
          <a:xfrm>
            <a:off x="4781363" y="296333"/>
            <a:ext cx="1314637" cy="369332"/>
          </a:xfrm>
          <a:prstGeom prst="rect">
            <a:avLst/>
          </a:prstGeom>
          <a:noFill/>
        </p:spPr>
        <p:txBody>
          <a:bodyPr wrap="square" rtlCol="0">
            <a:spAutoFit/>
          </a:bodyPr>
          <a:lstStyle/>
          <a:p>
            <a:r>
              <a:rPr lang="nl-NL" b="1" dirty="0">
                <a:solidFill>
                  <a:srgbClr val="00B050"/>
                </a:solidFill>
              </a:rPr>
              <a:t>Groenland</a:t>
            </a:r>
          </a:p>
        </p:txBody>
      </p:sp>
      <p:sp>
        <p:nvSpPr>
          <p:cNvPr id="14" name="Tekstvak 13">
            <a:extLst>
              <a:ext uri="{FF2B5EF4-FFF2-40B4-BE49-F238E27FC236}">
                <a16:creationId xmlns:a16="http://schemas.microsoft.com/office/drawing/2014/main" id="{591E5BCB-7BDF-284D-8C96-469FD46FA696}"/>
              </a:ext>
            </a:extLst>
          </p:cNvPr>
          <p:cNvSpPr txBox="1"/>
          <p:nvPr/>
        </p:nvSpPr>
        <p:spPr>
          <a:xfrm>
            <a:off x="8555566" y="5173133"/>
            <a:ext cx="1972733" cy="369332"/>
          </a:xfrm>
          <a:prstGeom prst="rect">
            <a:avLst/>
          </a:prstGeom>
          <a:noFill/>
        </p:spPr>
        <p:txBody>
          <a:bodyPr wrap="square" rtlCol="0">
            <a:spAutoFit/>
          </a:bodyPr>
          <a:lstStyle/>
          <a:p>
            <a:r>
              <a:rPr lang="nl-NL" b="1" dirty="0">
                <a:solidFill>
                  <a:srgbClr val="00B050"/>
                </a:solidFill>
              </a:rPr>
              <a:t>Afrika</a:t>
            </a:r>
          </a:p>
        </p:txBody>
      </p:sp>
      <p:sp>
        <p:nvSpPr>
          <p:cNvPr id="15" name="Tekstvak 14">
            <a:extLst>
              <a:ext uri="{FF2B5EF4-FFF2-40B4-BE49-F238E27FC236}">
                <a16:creationId xmlns:a16="http://schemas.microsoft.com/office/drawing/2014/main" id="{0458DFE9-B990-641C-A45E-6E1EE6094D6A}"/>
              </a:ext>
            </a:extLst>
          </p:cNvPr>
          <p:cNvSpPr txBox="1"/>
          <p:nvPr/>
        </p:nvSpPr>
        <p:spPr>
          <a:xfrm>
            <a:off x="194733" y="4605867"/>
            <a:ext cx="2472267" cy="369332"/>
          </a:xfrm>
          <a:prstGeom prst="rect">
            <a:avLst/>
          </a:prstGeom>
          <a:noFill/>
        </p:spPr>
        <p:txBody>
          <a:bodyPr wrap="square" rtlCol="0">
            <a:spAutoFit/>
          </a:bodyPr>
          <a:lstStyle/>
          <a:p>
            <a:r>
              <a:rPr lang="nl-NL" b="1" dirty="0">
                <a:solidFill>
                  <a:srgbClr val="00B050"/>
                </a:solidFill>
              </a:rPr>
              <a:t>Midden-Amerika</a:t>
            </a:r>
          </a:p>
        </p:txBody>
      </p:sp>
      <p:sp>
        <p:nvSpPr>
          <p:cNvPr id="16" name="Tekstvak 15">
            <a:extLst>
              <a:ext uri="{FF2B5EF4-FFF2-40B4-BE49-F238E27FC236}">
                <a16:creationId xmlns:a16="http://schemas.microsoft.com/office/drawing/2014/main" id="{C7D889B1-01D6-73E9-4491-71D12ADF1D17}"/>
              </a:ext>
            </a:extLst>
          </p:cNvPr>
          <p:cNvSpPr txBox="1"/>
          <p:nvPr/>
        </p:nvSpPr>
        <p:spPr>
          <a:xfrm>
            <a:off x="330200" y="6561667"/>
            <a:ext cx="1672167" cy="369332"/>
          </a:xfrm>
          <a:prstGeom prst="rect">
            <a:avLst/>
          </a:prstGeom>
          <a:noFill/>
        </p:spPr>
        <p:txBody>
          <a:bodyPr wrap="square" rtlCol="0">
            <a:spAutoFit/>
          </a:bodyPr>
          <a:lstStyle/>
          <a:p>
            <a:r>
              <a:rPr lang="nl-NL" b="1" dirty="0">
                <a:solidFill>
                  <a:srgbClr val="00B050"/>
                </a:solidFill>
              </a:rPr>
              <a:t>Zuid-Amerika</a:t>
            </a:r>
          </a:p>
        </p:txBody>
      </p:sp>
      <p:sp>
        <p:nvSpPr>
          <p:cNvPr id="17" name="Tekstvak 16">
            <a:extLst>
              <a:ext uri="{FF2B5EF4-FFF2-40B4-BE49-F238E27FC236}">
                <a16:creationId xmlns:a16="http://schemas.microsoft.com/office/drawing/2014/main" id="{0F6B268E-B35A-FC8A-45E6-D7C30C3C6E4A}"/>
              </a:ext>
            </a:extLst>
          </p:cNvPr>
          <p:cNvSpPr txBox="1"/>
          <p:nvPr/>
        </p:nvSpPr>
        <p:spPr>
          <a:xfrm>
            <a:off x="9630835" y="1413933"/>
            <a:ext cx="2053165" cy="369332"/>
          </a:xfrm>
          <a:prstGeom prst="rect">
            <a:avLst/>
          </a:prstGeom>
          <a:noFill/>
        </p:spPr>
        <p:txBody>
          <a:bodyPr wrap="square" rtlCol="0">
            <a:spAutoFit/>
          </a:bodyPr>
          <a:lstStyle/>
          <a:p>
            <a:r>
              <a:rPr lang="nl-NL" b="1" dirty="0">
                <a:solidFill>
                  <a:srgbClr val="00B050"/>
                </a:solidFill>
              </a:rPr>
              <a:t>Europa</a:t>
            </a:r>
          </a:p>
        </p:txBody>
      </p:sp>
      <p:sp>
        <p:nvSpPr>
          <p:cNvPr id="18" name="Tekstvak 17">
            <a:extLst>
              <a:ext uri="{FF2B5EF4-FFF2-40B4-BE49-F238E27FC236}">
                <a16:creationId xmlns:a16="http://schemas.microsoft.com/office/drawing/2014/main" id="{D1F69CED-43DA-4219-2D9B-0F5466AB7A50}"/>
              </a:ext>
            </a:extLst>
          </p:cNvPr>
          <p:cNvSpPr txBox="1"/>
          <p:nvPr/>
        </p:nvSpPr>
        <p:spPr>
          <a:xfrm>
            <a:off x="7315200" y="1701800"/>
            <a:ext cx="838200" cy="276999"/>
          </a:xfrm>
          <a:prstGeom prst="rect">
            <a:avLst/>
          </a:prstGeom>
          <a:noFill/>
        </p:spPr>
        <p:txBody>
          <a:bodyPr wrap="square" rtlCol="0">
            <a:spAutoFit/>
          </a:bodyPr>
          <a:lstStyle/>
          <a:p>
            <a:r>
              <a:rPr lang="nl-NL" sz="1200" b="1" dirty="0">
                <a:solidFill>
                  <a:srgbClr val="FF0000"/>
                </a:solidFill>
              </a:rPr>
              <a:t>Ierland</a:t>
            </a:r>
          </a:p>
        </p:txBody>
      </p:sp>
      <p:sp>
        <p:nvSpPr>
          <p:cNvPr id="20" name="Tekstvak 19">
            <a:extLst>
              <a:ext uri="{FF2B5EF4-FFF2-40B4-BE49-F238E27FC236}">
                <a16:creationId xmlns:a16="http://schemas.microsoft.com/office/drawing/2014/main" id="{4B4D8E1F-7EAD-F836-C364-450AF45C3892}"/>
              </a:ext>
            </a:extLst>
          </p:cNvPr>
          <p:cNvSpPr txBox="1"/>
          <p:nvPr/>
        </p:nvSpPr>
        <p:spPr>
          <a:xfrm>
            <a:off x="2510367" y="4184134"/>
            <a:ext cx="6680200" cy="369332"/>
          </a:xfrm>
          <a:prstGeom prst="rect">
            <a:avLst/>
          </a:prstGeom>
          <a:noFill/>
        </p:spPr>
        <p:txBody>
          <a:bodyPr wrap="square">
            <a:spAutoFit/>
          </a:bodyPr>
          <a:lstStyle/>
          <a:p>
            <a:r>
              <a:rPr lang="nl-NL" b="1" dirty="0">
                <a:solidFill>
                  <a:srgbClr val="0070C0"/>
                </a:solidFill>
              </a:rPr>
              <a:t>Atlantische Oceaan</a:t>
            </a:r>
          </a:p>
        </p:txBody>
      </p:sp>
      <p:sp>
        <p:nvSpPr>
          <p:cNvPr id="23" name="Tekstvak 22">
            <a:extLst>
              <a:ext uri="{FF2B5EF4-FFF2-40B4-BE49-F238E27FC236}">
                <a16:creationId xmlns:a16="http://schemas.microsoft.com/office/drawing/2014/main" id="{9E3E428A-7942-C473-7990-A49C48E73F3B}"/>
              </a:ext>
            </a:extLst>
          </p:cNvPr>
          <p:cNvSpPr txBox="1"/>
          <p:nvPr/>
        </p:nvSpPr>
        <p:spPr>
          <a:xfrm>
            <a:off x="8246533" y="1743164"/>
            <a:ext cx="1888067" cy="276999"/>
          </a:xfrm>
          <a:prstGeom prst="rect">
            <a:avLst/>
          </a:prstGeom>
          <a:noFill/>
        </p:spPr>
        <p:txBody>
          <a:bodyPr wrap="square" rtlCol="0">
            <a:spAutoFit/>
          </a:bodyPr>
          <a:lstStyle/>
          <a:p>
            <a:r>
              <a:rPr lang="nl-NL" sz="1200" b="1" dirty="0">
                <a:solidFill>
                  <a:srgbClr val="FF0000"/>
                </a:solidFill>
              </a:rPr>
              <a:t>Parijs Frankrijk</a:t>
            </a:r>
          </a:p>
        </p:txBody>
      </p:sp>
      <p:sp>
        <p:nvSpPr>
          <p:cNvPr id="25" name="Tekstvak 24">
            <a:extLst>
              <a:ext uri="{FF2B5EF4-FFF2-40B4-BE49-F238E27FC236}">
                <a16:creationId xmlns:a16="http://schemas.microsoft.com/office/drawing/2014/main" id="{9AC65981-A77F-78C7-241A-700B6F018B50}"/>
              </a:ext>
            </a:extLst>
          </p:cNvPr>
          <p:cNvSpPr txBox="1"/>
          <p:nvPr/>
        </p:nvSpPr>
        <p:spPr>
          <a:xfrm>
            <a:off x="4216400" y="6211900"/>
            <a:ext cx="6680200" cy="369332"/>
          </a:xfrm>
          <a:prstGeom prst="rect">
            <a:avLst/>
          </a:prstGeom>
          <a:noFill/>
        </p:spPr>
        <p:txBody>
          <a:bodyPr wrap="square">
            <a:spAutoFit/>
          </a:bodyPr>
          <a:lstStyle/>
          <a:p>
            <a:r>
              <a:rPr lang="nl-NL" b="1" dirty="0">
                <a:solidFill>
                  <a:srgbClr val="0070C0"/>
                </a:solidFill>
              </a:rPr>
              <a:t>Atlantische Oceaan</a:t>
            </a:r>
          </a:p>
        </p:txBody>
      </p:sp>
    </p:spTree>
    <p:extLst>
      <p:ext uri="{BB962C8B-B14F-4D97-AF65-F5344CB8AC3E}">
        <p14:creationId xmlns:p14="http://schemas.microsoft.com/office/powerpoint/2010/main" val="418774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p:bldP spid="8" grpId="0"/>
      <p:bldP spid="18" grpId="0"/>
      <p:bldP spid="23" grpId="0"/>
    </p:bldLst>
  </p:timing>
</p:sld>
</file>

<file path=ppt/theme/theme1.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3364</TotalTime>
  <Words>4011</Words>
  <Application>Microsoft Office PowerPoint</Application>
  <PresentationFormat>Breedbeeld</PresentationFormat>
  <Paragraphs>202</Paragraphs>
  <Slides>30</Slides>
  <Notes>0</Notes>
  <HiddenSlides>0</HiddenSlides>
  <MMClips>0</MMClips>
  <ScaleCrop>false</ScaleCrop>
  <HeadingPairs>
    <vt:vector size="8" baseType="variant">
      <vt:variant>
        <vt:lpstr>Gebruikte lettertypen</vt:lpstr>
      </vt:variant>
      <vt:variant>
        <vt:i4>5</vt:i4>
      </vt:variant>
      <vt:variant>
        <vt:lpstr>Thema</vt:lpstr>
      </vt:variant>
      <vt:variant>
        <vt:i4>1</vt:i4>
      </vt:variant>
      <vt:variant>
        <vt:lpstr>Ingesloten OLE-bronprogramma's</vt:lpstr>
      </vt:variant>
      <vt:variant>
        <vt:i4>1</vt:i4>
      </vt:variant>
      <vt:variant>
        <vt:lpstr>Diatitels</vt:lpstr>
      </vt:variant>
      <vt:variant>
        <vt:i4>30</vt:i4>
      </vt:variant>
    </vt:vector>
  </HeadingPairs>
  <TitlesOfParts>
    <vt:vector size="37" baseType="lpstr">
      <vt:lpstr>Arial</vt:lpstr>
      <vt:lpstr>Calibri</vt:lpstr>
      <vt:lpstr>Calibri Light</vt:lpstr>
      <vt:lpstr>roboto</vt:lpstr>
      <vt:lpstr>roboto</vt:lpstr>
      <vt:lpstr>Office Theme</vt:lpstr>
      <vt:lpstr>Bitmap Image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De</dc:creator>
  <cp:lastModifiedBy>De Adelaar</cp:lastModifiedBy>
  <cp:revision>167</cp:revision>
  <cp:lastPrinted>2022-10-13T09:52:49Z</cp:lastPrinted>
  <dcterms:created xsi:type="dcterms:W3CDTF">2022-10-03T20:29:46Z</dcterms:created>
  <dcterms:modified xsi:type="dcterms:W3CDTF">2023-04-26T10:22:48Z</dcterms:modified>
</cp:coreProperties>
</file>