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58" r:id="rId3"/>
    <p:sldId id="259" r:id="rId4"/>
    <p:sldId id="260" r:id="rId5"/>
    <p:sldId id="262" r:id="rId6"/>
    <p:sldId id="261" r:id="rId7"/>
    <p:sldId id="264" r:id="rId8"/>
    <p:sldId id="268" r:id="rId9"/>
    <p:sldId id="267" r:id="rId10"/>
    <p:sldId id="270" r:id="rId11"/>
    <p:sldId id="269" r:id="rId12"/>
    <p:sldId id="266"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initials="D" lastIdx="1" clrIdx="0">
    <p:extLst>
      <p:ext uri="{19B8F6BF-5375-455C-9EA6-DF929625EA0E}">
        <p15:presenceInfo xmlns:p15="http://schemas.microsoft.com/office/powerpoint/2012/main" userId="3918f2185d3f49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56" autoAdjust="0"/>
    <p:restoredTop sz="94660"/>
  </p:normalViewPr>
  <p:slideViewPr>
    <p:cSldViewPr snapToGrid="0">
      <p:cViewPr varScale="1">
        <p:scale>
          <a:sx n="113" d="100"/>
          <a:sy n="113" d="100"/>
        </p:scale>
        <p:origin x="41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0-20T16:17:44.595" idx="1">
    <p:pos x="3995" y="779"/>
    <p:text/>
    <p:extLst>
      <p:ext uri="{C676402C-5697-4E1C-873F-D02D1690AC5C}">
        <p15:threadingInfo xmlns:p15="http://schemas.microsoft.com/office/powerpoint/2012/main" timeZoneBias="-120"/>
      </p:ext>
    </p:extLs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9T14:51:10.0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22 0,'-11'170,"1"1,13-63,5 0,4-1,29 113,114 305,-105-390,6-2,6-2,80 123,-93-167,60 145,-66-133,56 93,-33-90,5-3,4-3,4-3,4-4,4-3,124 93,28-3,364 202,-484-310,159 96,-213-122,-3 4,67 61,-112-91,-1 0,0 0,-1 2,0 0,-2 1,0 0,-1 1,-1 0,-1 1,13 40,-22-59,0 1,0-1,0 0,0 0,0 1,1-1,-1 0,1 0,-1-1,1 1,0 0,0 0,-1-1,1 1,0-1,1 0,-1 1,0-1,0 0,0 0,1 0,-1-1,1 1,3 0,7 1,1 0,0-2,20 0,-11 0,582-2,163 3,-676 0,-66-4,-26 3,1 0,-1 0,0 0,0 0,0 0,1 0,-1 0,0 0,0 0,0 0,0 0,1 0,-1 0,0 0,0 0,0 0,0 0,1 0,-1-1,0 1,0 0,0 0,0 0,0 0,1 0,-1-1,0 1,0 0,0 0,0 0,0 0,0-1,0 1,0 0,0 0,0 0,0 0,1-1,-1 1,0 0,0 0,0 0,0-1,-1 1,1 0,0 0,0 0,-38-22,-68-22,-25-8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9T14:51:15.1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0,'7'9,"0"-1,-1 1,0 1,0-1,-1 1,0 0,-1 0,0 0,0 1,2 12,3 21,4 54,-6-38,26 120,7-2,8-2,79 187,257 490,-322-729,131 196,-154-267,1-1,3-3,3-1,1-3,95 72,-66-67,2-3,1-3,3-4,1-3,94 27,-55-29,0-6,2-5,143 9,894-14,-817-24,882 20,-331 15,30 44,-517-32,832 34,5-44,-729-21,-19-1,-82-7,-329-3,77 1,291-36,-377 18,-76 17,1 0,-1-1,1 1,-1-1,0 1,1-1,-1 0,0 1,1-1,-1 0,0 0,0 0,1 0,-1 0,0 0,1-2,-2 2,0 0,0 1,-1-1,1 0,0 1,0-1,-1 0,1 1,0-1,-1 1,1-1,0 0,-1 1,1-1,-1 1,1-1,-1 1,1-1,-1 1,1 0,-1-1,0 1,1-1,-1 1,0 0,1 0,-2-1,-28-11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9T14:51:30.7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1,'2'0,"0"1,0-1,-1 1,1 0,0 0,-1 0,1 0,0 0,-1 0,1 0,-1 0,0 1,1-1,-1 0,0 1,0 0,0-1,0 1,0-1,0 1,0 0,-1 0,1-1,-1 1,1 0,0 3,9 51,-10-54,6 161,-7-122,1 0,3 0,12 66,23 31,-23-90,-2-1,-2 2,-2-1,6 98,-19-65,2 58,2-122,2 1,0-1,1 0,1 0,10 27,-12-39,1 0,0 0,0 0,0 0,0-1,1 1,0-1,0 0,0 0,0-1,1 1,-1-1,1 0,0 0,0 0,0-1,0 0,8 2,10 3,0-2,0-1,28 2,-15-3,466 80,-380-55,-2 6,126 53,-189-64,177 70,-184-79,0-2,1-2,0-3,88 2,-20-1,-117-7,-1-1,0 0,0 0,1 0,-1 1,0-1,1-1,-1 1,0 0,1 0,-1 0,0-1,0 1,1 0,-1-1,2 0,-3 0,0 0,0 1,0-1,0 1,0-1,0 1,-1-1,1 1,0-1,0 1,0-1,-1 1,1-1,0 1,-1-1,1 1,0 0,-1-1,1 1,0-1,-1 1,1 0,-1-1,1 1,-1 0,0-1,-47-28,42 25,-105-53,-3 4,-130-41,-247-47,-238-15,608 132,-19 2,85 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8CE1D7A7-A127-48A0-A9C5-D78F2253F10C}" type="datetimeFigureOut">
              <a:rPr lang="nl-NL" smtClean="0"/>
              <a:t>26-4-2023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E0AD695-EE3F-441F-A6BD-B217797E8386}" type="slidenum">
              <a:rPr lang="nl-NL" smtClean="0"/>
              <a:t>‹nr.›</a:t>
            </a:fld>
            <a:endParaRPr lang="nl-NL"/>
          </a:p>
        </p:txBody>
      </p:sp>
    </p:spTree>
    <p:extLst>
      <p:ext uri="{BB962C8B-B14F-4D97-AF65-F5344CB8AC3E}">
        <p14:creationId xmlns:p14="http://schemas.microsoft.com/office/powerpoint/2010/main" val="413279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CE1D7A7-A127-48A0-A9C5-D78F2253F10C}" type="datetimeFigureOut">
              <a:rPr lang="nl-NL" smtClean="0"/>
              <a:t>26-4-2023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E0AD695-EE3F-441F-A6BD-B217797E8386}" type="slidenum">
              <a:rPr lang="nl-NL" smtClean="0"/>
              <a:t>‹nr.›</a:t>
            </a:fld>
            <a:endParaRPr lang="nl-NL"/>
          </a:p>
        </p:txBody>
      </p:sp>
    </p:spTree>
    <p:extLst>
      <p:ext uri="{BB962C8B-B14F-4D97-AF65-F5344CB8AC3E}">
        <p14:creationId xmlns:p14="http://schemas.microsoft.com/office/powerpoint/2010/main" val="228909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CE1D7A7-A127-48A0-A9C5-D78F2253F10C}" type="datetimeFigureOut">
              <a:rPr lang="nl-NL" smtClean="0"/>
              <a:t>26-4-2023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E0AD695-EE3F-441F-A6BD-B217797E8386}" type="slidenum">
              <a:rPr lang="nl-NL" smtClean="0"/>
              <a:t>‹nr.›</a:t>
            </a:fld>
            <a:endParaRPr lang="nl-NL"/>
          </a:p>
        </p:txBody>
      </p:sp>
    </p:spTree>
    <p:extLst>
      <p:ext uri="{BB962C8B-B14F-4D97-AF65-F5344CB8AC3E}">
        <p14:creationId xmlns:p14="http://schemas.microsoft.com/office/powerpoint/2010/main" val="97707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CE1D7A7-A127-48A0-A9C5-D78F2253F10C}" type="datetimeFigureOut">
              <a:rPr lang="nl-NL" smtClean="0"/>
              <a:t>26-4-2023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E0AD695-EE3F-441F-A6BD-B217797E8386}" type="slidenum">
              <a:rPr lang="nl-NL" smtClean="0"/>
              <a:t>‹nr.›</a:t>
            </a:fld>
            <a:endParaRPr lang="nl-NL"/>
          </a:p>
        </p:txBody>
      </p:sp>
    </p:spTree>
    <p:extLst>
      <p:ext uri="{BB962C8B-B14F-4D97-AF65-F5344CB8AC3E}">
        <p14:creationId xmlns:p14="http://schemas.microsoft.com/office/powerpoint/2010/main" val="160673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CE1D7A7-A127-48A0-A9C5-D78F2253F10C}" type="datetimeFigureOut">
              <a:rPr lang="nl-NL" smtClean="0"/>
              <a:t>26-4-2023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E0AD695-EE3F-441F-A6BD-B217797E8386}" type="slidenum">
              <a:rPr lang="nl-NL" smtClean="0"/>
              <a:t>‹nr.›</a:t>
            </a:fld>
            <a:endParaRPr lang="nl-NL"/>
          </a:p>
        </p:txBody>
      </p:sp>
    </p:spTree>
    <p:extLst>
      <p:ext uri="{BB962C8B-B14F-4D97-AF65-F5344CB8AC3E}">
        <p14:creationId xmlns:p14="http://schemas.microsoft.com/office/powerpoint/2010/main" val="86867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CE1D7A7-A127-48A0-A9C5-D78F2253F10C}" type="datetimeFigureOut">
              <a:rPr lang="nl-NL" smtClean="0"/>
              <a:t>26-4-2023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E0AD695-EE3F-441F-A6BD-B217797E8386}" type="slidenum">
              <a:rPr lang="nl-NL" smtClean="0"/>
              <a:t>‹nr.›</a:t>
            </a:fld>
            <a:endParaRPr lang="nl-NL"/>
          </a:p>
        </p:txBody>
      </p:sp>
    </p:spTree>
    <p:extLst>
      <p:ext uri="{BB962C8B-B14F-4D97-AF65-F5344CB8AC3E}">
        <p14:creationId xmlns:p14="http://schemas.microsoft.com/office/powerpoint/2010/main" val="322303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CE1D7A7-A127-48A0-A9C5-D78F2253F10C}" type="datetimeFigureOut">
              <a:rPr lang="nl-NL" smtClean="0"/>
              <a:t>26-4-2023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E0AD695-EE3F-441F-A6BD-B217797E8386}" type="slidenum">
              <a:rPr lang="nl-NL" smtClean="0"/>
              <a:t>‹nr.›</a:t>
            </a:fld>
            <a:endParaRPr lang="nl-NL"/>
          </a:p>
        </p:txBody>
      </p:sp>
    </p:spTree>
    <p:extLst>
      <p:ext uri="{BB962C8B-B14F-4D97-AF65-F5344CB8AC3E}">
        <p14:creationId xmlns:p14="http://schemas.microsoft.com/office/powerpoint/2010/main" val="175544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CE1D7A7-A127-48A0-A9C5-D78F2253F10C}" type="datetimeFigureOut">
              <a:rPr lang="nl-NL" smtClean="0"/>
              <a:t>26-4-2023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E0AD695-EE3F-441F-A6BD-B217797E8386}" type="slidenum">
              <a:rPr lang="nl-NL" smtClean="0"/>
              <a:t>‹nr.›</a:t>
            </a:fld>
            <a:endParaRPr lang="nl-NL"/>
          </a:p>
        </p:txBody>
      </p:sp>
    </p:spTree>
    <p:extLst>
      <p:ext uri="{BB962C8B-B14F-4D97-AF65-F5344CB8AC3E}">
        <p14:creationId xmlns:p14="http://schemas.microsoft.com/office/powerpoint/2010/main" val="2658871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1D7A7-A127-48A0-A9C5-D78F2253F10C}" type="datetimeFigureOut">
              <a:rPr lang="nl-NL" smtClean="0"/>
              <a:t>26-4-2023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E0AD695-EE3F-441F-A6BD-B217797E8386}" type="slidenum">
              <a:rPr lang="nl-NL" smtClean="0"/>
              <a:t>‹nr.›</a:t>
            </a:fld>
            <a:endParaRPr lang="nl-NL"/>
          </a:p>
        </p:txBody>
      </p:sp>
    </p:spTree>
    <p:extLst>
      <p:ext uri="{BB962C8B-B14F-4D97-AF65-F5344CB8AC3E}">
        <p14:creationId xmlns:p14="http://schemas.microsoft.com/office/powerpoint/2010/main" val="395124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CE1D7A7-A127-48A0-A9C5-D78F2253F10C}" type="datetimeFigureOut">
              <a:rPr lang="nl-NL" smtClean="0"/>
              <a:t>26-4-2023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E0AD695-EE3F-441F-A6BD-B217797E8386}" type="slidenum">
              <a:rPr lang="nl-NL" smtClean="0"/>
              <a:t>‹nr.›</a:t>
            </a:fld>
            <a:endParaRPr lang="nl-NL"/>
          </a:p>
        </p:txBody>
      </p:sp>
    </p:spTree>
    <p:extLst>
      <p:ext uri="{BB962C8B-B14F-4D97-AF65-F5344CB8AC3E}">
        <p14:creationId xmlns:p14="http://schemas.microsoft.com/office/powerpoint/2010/main" val="2270982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CE1D7A7-A127-48A0-A9C5-D78F2253F10C}" type="datetimeFigureOut">
              <a:rPr lang="nl-NL" smtClean="0"/>
              <a:t>26-4-2023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E0AD695-EE3F-441F-A6BD-B217797E8386}" type="slidenum">
              <a:rPr lang="nl-NL" smtClean="0"/>
              <a:t>‹nr.›</a:t>
            </a:fld>
            <a:endParaRPr lang="nl-NL"/>
          </a:p>
        </p:txBody>
      </p:sp>
    </p:spTree>
    <p:extLst>
      <p:ext uri="{BB962C8B-B14F-4D97-AF65-F5344CB8AC3E}">
        <p14:creationId xmlns:p14="http://schemas.microsoft.com/office/powerpoint/2010/main" val="105961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1D7A7-A127-48A0-A9C5-D78F2253F10C}" type="datetimeFigureOut">
              <a:rPr lang="nl-NL" smtClean="0"/>
              <a:t>26-4-2023</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AD695-EE3F-441F-A6BD-B217797E8386}" type="slidenum">
              <a:rPr lang="nl-NL" smtClean="0"/>
              <a:t>‹nr.›</a:t>
            </a:fld>
            <a:endParaRPr lang="nl-NL"/>
          </a:p>
        </p:txBody>
      </p:sp>
    </p:spTree>
    <p:extLst>
      <p:ext uri="{BB962C8B-B14F-4D97-AF65-F5344CB8AC3E}">
        <p14:creationId xmlns:p14="http://schemas.microsoft.com/office/powerpoint/2010/main" val="7044632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shorts/n9W2aXWWdaY" TargetMode="External"/><Relationship Id="rId3" Type="http://schemas.openxmlformats.org/officeDocument/2006/relationships/hyperlink" Target="https://schooltv.nl/video/hoe-werkt-een-animatie-wisebit-van-jan-hollander/" TargetMode="External"/><Relationship Id="rId7" Type="http://schemas.openxmlformats.org/officeDocument/2006/relationships/hyperlink" Target="https://www.youtube.com/watch?v=viOiBurtHY0" TargetMode="Externa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hyperlink" Target="https://www.youtube.com/watch?v=2-A_Pcrz6xU" TargetMode="External"/><Relationship Id="rId4" Type="http://schemas.openxmlformats.org/officeDocument/2006/relationships/hyperlink" Target="https://schooltv.nl/video/animatiefilms-hoe-worden-die-gemaakt/" TargetMode="External"/><Relationship Id="rId9" Type="http://schemas.openxmlformats.org/officeDocument/2006/relationships/hyperlink" Target="https://www.youtube.com/shorts/d15lUpgHhTM"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2iMgy2rEt-I" TargetMode="External"/><Relationship Id="rId3" Type="http://schemas.openxmlformats.org/officeDocument/2006/relationships/hyperlink" Target="https://www.youtube.com/watch?v=-hE_fA9M580" TargetMode="External"/><Relationship Id="rId7" Type="http://schemas.openxmlformats.org/officeDocument/2006/relationships/hyperlink" Target="https://www.youtube.com/watch?v=3IwVD5efXz0&amp;t=48s" TargetMode="External"/><Relationship Id="rId2" Type="http://schemas.openxmlformats.org/officeDocument/2006/relationships/hyperlink" Target="https://www.bing.com/videos/search?q=Zoetrope+Animation&amp;&amp;view=detail&amp;mid=72E03A56ECEB6C443B1472E03A56ECEB6C443B14&amp;&amp;FORM=VRDGAR&amp;ru=%2Fvideos%2Fsearch%3Fq%3DZoetrope%2BAnimation%26FORM%3DVDMHRS" TargetMode="External"/><Relationship Id="rId1" Type="http://schemas.openxmlformats.org/officeDocument/2006/relationships/slideLayout" Target="../slideLayouts/slideLayout7.xml"/><Relationship Id="rId6" Type="http://schemas.openxmlformats.org/officeDocument/2006/relationships/hyperlink" Target="https://www.youtube.com/watch?v=m6X9sNau9ok" TargetMode="External"/><Relationship Id="rId5" Type="http://schemas.openxmlformats.org/officeDocument/2006/relationships/hyperlink" Target="https://www.youtube.com/watch?v=LKpfnYzsDCU" TargetMode="External"/><Relationship Id="rId4" Type="http://schemas.openxmlformats.org/officeDocument/2006/relationships/hyperlink" Target="https://www.moodkids.nl/wp-content/uploads/2015/11/Olmoost-Zoo%CC%88troop-maken-project.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4.bin"/><Relationship Id="rId1" Type="http://schemas.openxmlformats.org/officeDocument/2006/relationships/slideLayout" Target="../slideLayouts/slideLayout7.xml"/><Relationship Id="rId4" Type="http://schemas.openxmlformats.org/officeDocument/2006/relationships/hyperlink" Target="https://tekenenenzo.blogspot.com/search/label/De%20Stijl%20%28Mondriaan%2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routenet.nl/"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D5T4noleYOE" TargetMode="External"/><Relationship Id="rId2" Type="http://schemas.openxmlformats.org/officeDocument/2006/relationships/hyperlink" Target="https://www.youtube.com/watch?v=dtCA6RiougA" TargetMode="Externa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2.jpeg"/><Relationship Id="rId3" Type="http://schemas.openxmlformats.org/officeDocument/2006/relationships/hyperlink" Target="https://www.youtube.com/watch?v=ZkdlRLH6Xks" TargetMode="External"/><Relationship Id="rId7" Type="http://schemas.openxmlformats.org/officeDocument/2006/relationships/customXml" Target="../ink/ink2.xml"/><Relationship Id="rId12" Type="http://schemas.openxmlformats.org/officeDocument/2006/relationships/image" Target="../media/image11.wmf"/><Relationship Id="rId2" Type="http://schemas.openxmlformats.org/officeDocument/2006/relationships/hyperlink" Target="https://www.youtube.com/watch?v=qcLFmpK8__A" TargetMode="Externa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oleObject" Target="../embeddings/oleObject2.bin"/><Relationship Id="rId5" Type="http://schemas.openxmlformats.org/officeDocument/2006/relationships/customXml" Target="../ink/ink1.xml"/><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customXml" Target="../ink/ink3.xml"/><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www.bing.com/images/search?q=silhout+heksen&amp;form=HDRSC2&amp;first=1&amp;tsc=ImageHoverTitle" TargetMode="External"/><Relationship Id="rId7"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hyperlink" Target="https://www.youtube.com/watch?v=cwh_S0S2Kf8&amp;t=102s" TargetMode="External"/><Relationship Id="rId5" Type="http://schemas.openxmlformats.org/officeDocument/2006/relationships/image" Target="../media/image15.wmf"/><Relationship Id="rId10" Type="http://schemas.openxmlformats.org/officeDocument/2006/relationships/hyperlink" Target="https://www.youtube.com/watch?v=scA8NRTH8XQ&amp;list=RDCMUCkjYyFW_gMZgFFSU3U5p_Cw&amp;index=2" TargetMode="External"/><Relationship Id="rId4" Type="http://schemas.openxmlformats.org/officeDocument/2006/relationships/oleObject" Target="../embeddings/oleObject3.bin"/><Relationship Id="rId9" Type="http://schemas.openxmlformats.org/officeDocument/2006/relationships/hyperlink" Target="https://www.youtube.com/watch?v=J3n0DFZxomA&amp;list=RDCMUCkjYyFW_gMZgFFSU3U5p_Cw&amp;index=40"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youtube.com/watch?v=OUOLg4ypCWc" TargetMode="External"/><Relationship Id="rId7" Type="http://schemas.openxmlformats.org/officeDocument/2006/relationships/image" Target="../media/image20.png"/><Relationship Id="rId2" Type="http://schemas.openxmlformats.org/officeDocument/2006/relationships/hyperlink" Target="https://youtu.be/jXoCXnqtta8" TargetMode="Externa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s://www.youtube.com/watch?v=ePCAyZoZsYY" TargetMode="External"/><Relationship Id="rId10" Type="http://schemas.openxmlformats.org/officeDocument/2006/relationships/comments" Target="../comments/comment1.xml"/><Relationship Id="rId4" Type="http://schemas.openxmlformats.org/officeDocument/2006/relationships/hyperlink" Target="https://www.youtube.com/watch?v=I4-B05NudHk" TargetMode="External"/><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9S3y_Kk8G58" TargetMode="External"/><Relationship Id="rId2" Type="http://schemas.openxmlformats.org/officeDocument/2006/relationships/hyperlink" Target="https://www.youtube.com/watch?v=9-Q_MGT2sP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utube.com/watch?v=J1EdyZtkGXo" TargetMode="Externa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hyperlink" Target="https://www.youtube.com/watch?v=twqCtp2_plE" TargetMode="External"/><Relationship Id="rId4" Type="http://schemas.openxmlformats.org/officeDocument/2006/relationships/hyperlink" Target="https://www.youtube.com/watch?v=79i84xYelZ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4DA33-F2A4-F15F-7C70-78F5A80B19B6}"/>
              </a:ext>
            </a:extLst>
          </p:cNvPr>
          <p:cNvSpPr>
            <a:spLocks noGrp="1"/>
          </p:cNvSpPr>
          <p:nvPr>
            <p:ph type="ctrTitle"/>
          </p:nvPr>
        </p:nvSpPr>
        <p:spPr>
          <a:xfrm>
            <a:off x="-1679587" y="2614122"/>
            <a:ext cx="9144000" cy="2387600"/>
          </a:xfrm>
        </p:spPr>
        <p:txBody>
          <a:bodyPr>
            <a:normAutofit/>
          </a:bodyPr>
          <a:lstStyle/>
          <a:p>
            <a:r>
              <a:rPr lang="nl-NL" sz="8000" b="1" dirty="0"/>
              <a:t>UTRECHT</a:t>
            </a:r>
          </a:p>
        </p:txBody>
      </p:sp>
      <p:pic>
        <p:nvPicPr>
          <p:cNvPr id="4" name="Picture 4" descr="De bronafbeelding bekijken">
            <a:extLst>
              <a:ext uri="{FF2B5EF4-FFF2-40B4-BE49-F238E27FC236}">
                <a16:creationId xmlns:a16="http://schemas.microsoft.com/office/drawing/2014/main" id="{E601039B-D5D4-3E86-5CAB-815591131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035887" y="0"/>
            <a:ext cx="6156113" cy="69429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nspraakformulier Gemeente Utrecht: Tot 11 december! - Buren Van Lage ...">
            <a:extLst>
              <a:ext uri="{FF2B5EF4-FFF2-40B4-BE49-F238E27FC236}">
                <a16:creationId xmlns:a16="http://schemas.microsoft.com/office/drawing/2014/main" id="{1FF29F7A-84A9-DB35-34E5-F7393CF77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98" y="163902"/>
            <a:ext cx="5113867" cy="3166203"/>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D7CB195F-FC17-8331-4AA3-F8AABFDD4F0B}"/>
              </a:ext>
            </a:extLst>
          </p:cNvPr>
          <p:cNvSpPr/>
          <p:nvPr/>
        </p:nvSpPr>
        <p:spPr>
          <a:xfrm>
            <a:off x="804438" y="5486248"/>
            <a:ext cx="4175951" cy="923330"/>
          </a:xfrm>
          <a:prstGeom prst="rect">
            <a:avLst/>
          </a:prstGeom>
          <a:noFill/>
        </p:spPr>
        <p:txBody>
          <a:bodyPr wrap="none" lIns="91440" tIns="45720" rIns="91440" bIns="45720">
            <a:spAutoFit/>
          </a:bodyPr>
          <a:lstStyle/>
          <a:p>
            <a:pPr algn="ctr"/>
            <a:r>
              <a:rPr lang="nl-NL" sz="5400" b="1" dirty="0">
                <a:ln w="22225">
                  <a:solidFill>
                    <a:schemeClr val="accent2"/>
                  </a:solidFill>
                  <a:prstDash val="solid"/>
                </a:ln>
                <a:solidFill>
                  <a:schemeClr val="accent2">
                    <a:lumMod val="40000"/>
                    <a:lumOff val="60000"/>
                  </a:schemeClr>
                </a:solidFill>
              </a:rPr>
              <a:t>FIETS JE MEE?</a:t>
            </a:r>
            <a:endParaRPr lang="nl-NL"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640822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6E4B5E4-4B79-6721-249A-AE33819A6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17" y="116839"/>
            <a:ext cx="4089401" cy="2645331"/>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6FF82267-6535-3187-1EFC-2527297F65FE}"/>
              </a:ext>
            </a:extLst>
          </p:cNvPr>
          <p:cNvSpPr txBox="1"/>
          <p:nvPr/>
        </p:nvSpPr>
        <p:spPr>
          <a:xfrm>
            <a:off x="238191" y="3479530"/>
            <a:ext cx="4089401" cy="646331"/>
          </a:xfrm>
          <a:prstGeom prst="rect">
            <a:avLst/>
          </a:prstGeom>
          <a:noFill/>
        </p:spPr>
        <p:txBody>
          <a:bodyPr wrap="square">
            <a:spAutoFit/>
          </a:bodyPr>
          <a:lstStyle/>
          <a:p>
            <a:r>
              <a:rPr lang="nl-NL" dirty="0" err="1">
                <a:hlinkClick r:id="rId3">
                  <a:extLst>
                    <a:ext uri="{A12FA001-AC4F-418D-AE19-62706E023703}">
                      <ahyp:hlinkClr xmlns:ahyp="http://schemas.microsoft.com/office/drawing/2018/hyperlinkcolor" val="tx"/>
                    </a:ext>
                  </a:extLst>
                </a:hlinkClick>
              </a:rPr>
              <a:t>Schooltv</a:t>
            </a:r>
            <a:r>
              <a:rPr lang="nl-NL" dirty="0">
                <a:hlinkClick r:id="rId3">
                  <a:extLst>
                    <a:ext uri="{A12FA001-AC4F-418D-AE19-62706E023703}">
                      <ahyp:hlinkClr xmlns:ahyp="http://schemas.microsoft.com/office/drawing/2018/hyperlinkcolor" val="tx"/>
                    </a:ext>
                  </a:extLst>
                </a:hlinkClick>
              </a:rPr>
              <a:t>: Hoe werkt een animatie? - </a:t>
            </a:r>
            <a:r>
              <a:rPr lang="nl-NL" dirty="0" err="1">
                <a:hlinkClick r:id="rId3">
                  <a:extLst>
                    <a:ext uri="{A12FA001-AC4F-418D-AE19-62706E023703}">
                      <ahyp:hlinkClr xmlns:ahyp="http://schemas.microsoft.com/office/drawing/2018/hyperlinkcolor" val="tx"/>
                    </a:ext>
                  </a:extLst>
                </a:hlinkClick>
              </a:rPr>
              <a:t>Wisebit</a:t>
            </a:r>
            <a:r>
              <a:rPr lang="nl-NL" dirty="0">
                <a:hlinkClick r:id="rId3">
                  <a:extLst>
                    <a:ext uri="{A12FA001-AC4F-418D-AE19-62706E023703}">
                      <ahyp:hlinkClr xmlns:ahyp="http://schemas.microsoft.com/office/drawing/2018/hyperlinkcolor" val="tx"/>
                    </a:ext>
                  </a:extLst>
                </a:hlinkClick>
              </a:rPr>
              <a:t> van Jan Hollander</a:t>
            </a:r>
            <a:endParaRPr lang="nl-NL" dirty="0"/>
          </a:p>
        </p:txBody>
      </p:sp>
      <p:sp>
        <p:nvSpPr>
          <p:cNvPr id="7" name="Tekstvak 6">
            <a:extLst>
              <a:ext uri="{FF2B5EF4-FFF2-40B4-BE49-F238E27FC236}">
                <a16:creationId xmlns:a16="http://schemas.microsoft.com/office/drawing/2014/main" id="{41EB6768-A798-FB4A-0A66-010790A92797}"/>
              </a:ext>
            </a:extLst>
          </p:cNvPr>
          <p:cNvSpPr txBox="1"/>
          <p:nvPr/>
        </p:nvSpPr>
        <p:spPr>
          <a:xfrm>
            <a:off x="357717" y="4232176"/>
            <a:ext cx="2929466" cy="646331"/>
          </a:xfrm>
          <a:prstGeom prst="rect">
            <a:avLst/>
          </a:prstGeom>
          <a:noFill/>
        </p:spPr>
        <p:txBody>
          <a:bodyPr wrap="square">
            <a:spAutoFit/>
          </a:bodyPr>
          <a:lstStyle/>
          <a:p>
            <a:r>
              <a:rPr lang="nl-NL" dirty="0" err="1">
                <a:hlinkClick r:id="rId4">
                  <a:extLst>
                    <a:ext uri="{A12FA001-AC4F-418D-AE19-62706E023703}">
                      <ahyp:hlinkClr xmlns:ahyp="http://schemas.microsoft.com/office/drawing/2018/hyperlinkcolor" val="tx"/>
                    </a:ext>
                  </a:extLst>
                </a:hlinkClick>
              </a:rPr>
              <a:t>Schooltv</a:t>
            </a:r>
            <a:r>
              <a:rPr lang="nl-NL" dirty="0">
                <a:hlinkClick r:id="rId4">
                  <a:extLst>
                    <a:ext uri="{A12FA001-AC4F-418D-AE19-62706E023703}">
                      <ahyp:hlinkClr xmlns:ahyp="http://schemas.microsoft.com/office/drawing/2018/hyperlinkcolor" val="tx"/>
                    </a:ext>
                  </a:extLst>
                </a:hlinkClick>
              </a:rPr>
              <a:t>: Animatiefilms - Hoe worden die gemaakt?</a:t>
            </a:r>
            <a:endParaRPr lang="nl-NL" dirty="0"/>
          </a:p>
        </p:txBody>
      </p:sp>
      <p:sp>
        <p:nvSpPr>
          <p:cNvPr id="8" name="AutoShape 6">
            <a:extLst>
              <a:ext uri="{FF2B5EF4-FFF2-40B4-BE49-F238E27FC236}">
                <a16:creationId xmlns:a16="http://schemas.microsoft.com/office/drawing/2014/main" id="{F335992C-27C6-FC07-DACD-54E0674F4F0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6" name="Picture 2">
            <a:extLst>
              <a:ext uri="{FF2B5EF4-FFF2-40B4-BE49-F238E27FC236}">
                <a16:creationId xmlns:a16="http://schemas.microsoft.com/office/drawing/2014/main" id="{BECBC30C-7579-6672-BD36-A97790E83A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0467" y="4199930"/>
            <a:ext cx="1969127" cy="20030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De bronafbeelding bekijken">
            <a:extLst>
              <a:ext uri="{FF2B5EF4-FFF2-40B4-BE49-F238E27FC236}">
                <a16:creationId xmlns:a16="http://schemas.microsoft.com/office/drawing/2014/main" id="{807AB019-E9E0-3368-A571-D1ECFE237C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73" y="4893239"/>
            <a:ext cx="1770662" cy="178316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8591897C-3EFF-3559-FA0C-62B9D9BFF8FE}"/>
              </a:ext>
            </a:extLst>
          </p:cNvPr>
          <p:cNvSpPr txBox="1"/>
          <p:nvPr/>
        </p:nvSpPr>
        <p:spPr>
          <a:xfrm>
            <a:off x="1750803" y="5070442"/>
            <a:ext cx="6096000" cy="369332"/>
          </a:xfrm>
          <a:prstGeom prst="rect">
            <a:avLst/>
          </a:prstGeom>
          <a:noFill/>
        </p:spPr>
        <p:txBody>
          <a:bodyPr wrap="square">
            <a:spAutoFit/>
          </a:bodyPr>
          <a:lstStyle/>
          <a:p>
            <a:r>
              <a:rPr lang="nl-NL" dirty="0">
                <a:hlinkClick r:id="rId7">
                  <a:extLst>
                    <a:ext uri="{A12FA001-AC4F-418D-AE19-62706E023703}">
                      <ahyp:hlinkClr xmlns:ahyp="http://schemas.microsoft.com/office/drawing/2018/hyperlinkcolor" val="tx"/>
                    </a:ext>
                  </a:extLst>
                </a:hlinkClick>
              </a:rPr>
              <a:t>Paper </a:t>
            </a:r>
            <a:r>
              <a:rPr lang="nl-NL" dirty="0" err="1">
                <a:hlinkClick r:id="rId7">
                  <a:extLst>
                    <a:ext uri="{A12FA001-AC4F-418D-AE19-62706E023703}">
                      <ahyp:hlinkClr xmlns:ahyp="http://schemas.microsoft.com/office/drawing/2018/hyperlinkcolor" val="tx"/>
                    </a:ext>
                  </a:extLst>
                </a:hlinkClick>
              </a:rPr>
              <a:t>Filoscope</a:t>
            </a:r>
            <a:r>
              <a:rPr lang="nl-NL" dirty="0">
                <a:hlinkClick r:id="rId7">
                  <a:extLst>
                    <a:ext uri="{A12FA001-AC4F-418D-AE19-62706E023703}">
                      <ahyp:hlinkClr xmlns:ahyp="http://schemas.microsoft.com/office/drawing/2018/hyperlinkcolor" val="tx"/>
                    </a:ext>
                  </a:extLst>
                </a:hlinkClick>
              </a:rPr>
              <a:t> - YouTube</a:t>
            </a:r>
            <a:endParaRPr lang="nl-NL" dirty="0"/>
          </a:p>
        </p:txBody>
      </p:sp>
      <p:sp>
        <p:nvSpPr>
          <p:cNvPr id="9" name="Tekstvak 8">
            <a:extLst>
              <a:ext uri="{FF2B5EF4-FFF2-40B4-BE49-F238E27FC236}">
                <a16:creationId xmlns:a16="http://schemas.microsoft.com/office/drawing/2014/main" id="{766BFA90-B992-7482-C529-4341DA7D9FDC}"/>
              </a:ext>
            </a:extLst>
          </p:cNvPr>
          <p:cNvSpPr txBox="1"/>
          <p:nvPr/>
        </p:nvSpPr>
        <p:spPr>
          <a:xfrm>
            <a:off x="1822450" y="5606258"/>
            <a:ext cx="6096000" cy="369332"/>
          </a:xfrm>
          <a:prstGeom prst="rect">
            <a:avLst/>
          </a:prstGeom>
          <a:noFill/>
        </p:spPr>
        <p:txBody>
          <a:bodyPr wrap="square">
            <a:spAutoFit/>
          </a:bodyPr>
          <a:lstStyle/>
          <a:p>
            <a:r>
              <a:rPr lang="hi-IN" dirty="0">
                <a:hlinkClick r:id="rId8">
                  <a:extLst>
                    <a:ext uri="{A12FA001-AC4F-418D-AE19-62706E023703}">
                      <ahyp:hlinkClr xmlns:ahyp="http://schemas.microsoft.com/office/drawing/2018/hyperlinkcolor" val="tx"/>
                    </a:ext>
                  </a:extLst>
                </a:hlinkClick>
              </a:rPr>
              <a:t>जीवन मे पैसे अन्त में किसी काम का नही रहता - </a:t>
            </a:r>
            <a:r>
              <a:rPr lang="nl-NL" dirty="0">
                <a:hlinkClick r:id="rId8">
                  <a:extLst>
                    <a:ext uri="{A12FA001-AC4F-418D-AE19-62706E023703}">
                      <ahyp:hlinkClr xmlns:ahyp="http://schemas.microsoft.com/office/drawing/2018/hyperlinkcolor" val="tx"/>
                    </a:ext>
                  </a:extLst>
                </a:hlinkClick>
              </a:rPr>
              <a:t>YouTube</a:t>
            </a:r>
            <a:endParaRPr lang="nl-NL" dirty="0"/>
          </a:p>
        </p:txBody>
      </p:sp>
      <p:sp>
        <p:nvSpPr>
          <p:cNvPr id="11" name="Tekstvak 10">
            <a:extLst>
              <a:ext uri="{FF2B5EF4-FFF2-40B4-BE49-F238E27FC236}">
                <a16:creationId xmlns:a16="http://schemas.microsoft.com/office/drawing/2014/main" id="{9B2EAAD1-0F9C-94F6-983A-B4050120EEC7}"/>
              </a:ext>
            </a:extLst>
          </p:cNvPr>
          <p:cNvSpPr txBox="1"/>
          <p:nvPr/>
        </p:nvSpPr>
        <p:spPr>
          <a:xfrm>
            <a:off x="1838891" y="6047997"/>
            <a:ext cx="6096000" cy="646331"/>
          </a:xfrm>
          <a:prstGeom prst="rect">
            <a:avLst/>
          </a:prstGeom>
          <a:noFill/>
        </p:spPr>
        <p:txBody>
          <a:bodyPr wrap="square">
            <a:spAutoFit/>
          </a:bodyPr>
          <a:lstStyle/>
          <a:p>
            <a:r>
              <a:rPr lang="es-ES" dirty="0">
                <a:hlinkClick r:id="rId9">
                  <a:extLst>
                    <a:ext uri="{A12FA001-AC4F-418D-AE19-62706E023703}">
                      <ahyp:hlinkClr xmlns:ahyp="http://schemas.microsoft.com/office/drawing/2018/hyperlinkcolor" val="tx"/>
                    </a:ext>
                  </a:extLst>
                </a:hlinkClick>
              </a:rPr>
              <a:t>¿Y MI PLÁTANO? - Paula Vilchez Albiol - PAC02 - UOC - 2022 - YouTube</a:t>
            </a:r>
            <a:endParaRPr lang="nl-NL" dirty="0"/>
          </a:p>
        </p:txBody>
      </p:sp>
      <p:sp>
        <p:nvSpPr>
          <p:cNvPr id="13" name="Tekstvak 12">
            <a:extLst>
              <a:ext uri="{FF2B5EF4-FFF2-40B4-BE49-F238E27FC236}">
                <a16:creationId xmlns:a16="http://schemas.microsoft.com/office/drawing/2014/main" id="{3C640721-F151-4ED6-4E1B-14878F314677}"/>
              </a:ext>
            </a:extLst>
          </p:cNvPr>
          <p:cNvSpPr txBox="1"/>
          <p:nvPr/>
        </p:nvSpPr>
        <p:spPr>
          <a:xfrm>
            <a:off x="357717" y="3009139"/>
            <a:ext cx="6096000" cy="369332"/>
          </a:xfrm>
          <a:prstGeom prst="rect">
            <a:avLst/>
          </a:prstGeom>
          <a:noFill/>
        </p:spPr>
        <p:txBody>
          <a:bodyPr wrap="square">
            <a:spAutoFit/>
          </a:bodyPr>
          <a:lstStyle/>
          <a:p>
            <a:r>
              <a:rPr lang="nl-NL" dirty="0" err="1">
                <a:hlinkClick r:id="rId10"/>
              </a:rPr>
              <a:t>Silhouette</a:t>
            </a:r>
            <a:r>
              <a:rPr lang="nl-NL" dirty="0">
                <a:hlinkClick r:id="rId10"/>
              </a:rPr>
              <a:t> </a:t>
            </a:r>
            <a:r>
              <a:rPr lang="nl-NL" dirty="0" err="1">
                <a:hlinkClick r:id="rId10"/>
              </a:rPr>
              <a:t>Zoetrope</a:t>
            </a:r>
            <a:r>
              <a:rPr lang="nl-NL" dirty="0">
                <a:hlinkClick r:id="rId10"/>
              </a:rPr>
              <a:t> - YouTube</a:t>
            </a:r>
            <a:endParaRPr lang="nl-NL" dirty="0"/>
          </a:p>
        </p:txBody>
      </p:sp>
      <p:sp>
        <p:nvSpPr>
          <p:cNvPr id="3" name="Tekstvak 2">
            <a:extLst>
              <a:ext uri="{FF2B5EF4-FFF2-40B4-BE49-F238E27FC236}">
                <a16:creationId xmlns:a16="http://schemas.microsoft.com/office/drawing/2014/main" id="{C2B6EBCC-032B-4D5B-B62D-3EF2E5369BB2}"/>
              </a:ext>
            </a:extLst>
          </p:cNvPr>
          <p:cNvSpPr txBox="1"/>
          <p:nvPr/>
        </p:nvSpPr>
        <p:spPr>
          <a:xfrm>
            <a:off x="4699000" y="116839"/>
            <a:ext cx="7349067" cy="1200329"/>
          </a:xfrm>
          <a:prstGeom prst="rect">
            <a:avLst/>
          </a:prstGeom>
          <a:noFill/>
        </p:spPr>
        <p:txBody>
          <a:bodyPr wrap="square" rtlCol="0">
            <a:spAutoFit/>
          </a:bodyPr>
          <a:lstStyle/>
          <a:p>
            <a:r>
              <a:rPr lang="nl-NL" dirty="0"/>
              <a:t>Hiernaast zie je een tekening van een station in New York.</a:t>
            </a:r>
            <a:br>
              <a:rPr lang="nl-NL" dirty="0"/>
            </a:br>
            <a:r>
              <a:rPr lang="nl-NL" dirty="0"/>
              <a:t>Daar heeft men op een </a:t>
            </a:r>
            <a:r>
              <a:rPr lang="nl-NL" dirty="0" err="1"/>
              <a:t>sp</a:t>
            </a:r>
            <a:r>
              <a:rPr lang="nl-NL" dirty="0"/>
              <a:t>[</a:t>
            </a:r>
            <a:r>
              <a:rPr lang="nl-NL" dirty="0" err="1"/>
              <a:t>eciale</a:t>
            </a:r>
            <a:r>
              <a:rPr lang="nl-NL" dirty="0"/>
              <a:t> manier een film gemaakt die je vanuit de trein kunt zien en die precies zo werkt als een </a:t>
            </a:r>
            <a:r>
              <a:rPr lang="nl-NL" dirty="0" err="1"/>
              <a:t>zoëtroop</a:t>
            </a:r>
            <a:r>
              <a:rPr lang="nl-NL" dirty="0"/>
              <a:t>. Wat een </a:t>
            </a:r>
            <a:r>
              <a:rPr lang="nl-NL" dirty="0" err="1"/>
              <a:t>zoëtroop</a:t>
            </a:r>
            <a:r>
              <a:rPr lang="nl-NL" dirty="0"/>
              <a:t> is, kun je in de filmpjes zien en je kunt er ook een zelf maken.</a:t>
            </a:r>
          </a:p>
        </p:txBody>
      </p:sp>
      <p:sp>
        <p:nvSpPr>
          <p:cNvPr id="6" name="Tekstvak 5">
            <a:extLst>
              <a:ext uri="{FF2B5EF4-FFF2-40B4-BE49-F238E27FC236}">
                <a16:creationId xmlns:a16="http://schemas.microsoft.com/office/drawing/2014/main" id="{A720C021-0B6A-5B72-0261-D35F710D1C1B}"/>
              </a:ext>
            </a:extLst>
          </p:cNvPr>
          <p:cNvSpPr txBox="1"/>
          <p:nvPr/>
        </p:nvSpPr>
        <p:spPr>
          <a:xfrm>
            <a:off x="4724400" y="1494371"/>
            <a:ext cx="7050616" cy="2308324"/>
          </a:xfrm>
          <a:prstGeom prst="rect">
            <a:avLst/>
          </a:prstGeom>
          <a:noFill/>
        </p:spPr>
        <p:txBody>
          <a:bodyPr wrap="square" rtlCol="0">
            <a:spAutoFit/>
          </a:bodyPr>
          <a:lstStyle/>
          <a:p>
            <a:r>
              <a:rPr lang="nl-NL" dirty="0"/>
              <a:t>Wat zie je op de tekening?</a:t>
            </a:r>
            <a:br>
              <a:rPr lang="nl-NL" dirty="0"/>
            </a:br>
            <a:r>
              <a:rPr lang="nl-NL" dirty="0"/>
              <a:t>Er zit een passagier die door de ruit naar buiten kijkt.</a:t>
            </a:r>
            <a:br>
              <a:rPr lang="nl-NL" dirty="0"/>
            </a:br>
            <a:r>
              <a:rPr lang="nl-NL" dirty="0"/>
              <a:t>Hij kijkt tegen een muur met daar spleten gemaakt. Door die spleten ziet hij tekeningen die net zo getekend worden in een tekenfilm. Steeds is een klein stukje van die tekening veranderd. Als je nu met de trein langs die muur rijdt en je kijkt door de spleten, dan lijkt het alsof de tekeningen bewegen. 228 stilstaande tekeningen bedriegen onze ogen, eigenlijk onze hersenen, omdat het te vlug gaat om elke tekening apart te kunnen zien!</a:t>
            </a:r>
          </a:p>
        </p:txBody>
      </p:sp>
      <p:sp>
        <p:nvSpPr>
          <p:cNvPr id="10" name="Tekstvak 9">
            <a:extLst>
              <a:ext uri="{FF2B5EF4-FFF2-40B4-BE49-F238E27FC236}">
                <a16:creationId xmlns:a16="http://schemas.microsoft.com/office/drawing/2014/main" id="{21671C25-C962-662C-0C6A-2BC1781A73B2}"/>
              </a:ext>
            </a:extLst>
          </p:cNvPr>
          <p:cNvSpPr txBox="1"/>
          <p:nvPr/>
        </p:nvSpPr>
        <p:spPr>
          <a:xfrm>
            <a:off x="4886891" y="4111736"/>
            <a:ext cx="4597400" cy="1200329"/>
          </a:xfrm>
          <a:prstGeom prst="rect">
            <a:avLst/>
          </a:prstGeom>
          <a:noFill/>
        </p:spPr>
        <p:txBody>
          <a:bodyPr wrap="square" rtlCol="0">
            <a:spAutoFit/>
          </a:bodyPr>
          <a:lstStyle/>
          <a:p>
            <a:r>
              <a:rPr lang="nl-NL" dirty="0"/>
              <a:t>Dit is nergens anders op de wereld zo gemaakt bij een station, maar in New York kun je dat zien als je van Manhattan naar Grand St. Look rijdt.</a:t>
            </a:r>
          </a:p>
        </p:txBody>
      </p:sp>
    </p:spTree>
    <p:extLst>
      <p:ext uri="{BB962C8B-B14F-4D97-AF65-F5344CB8AC3E}">
        <p14:creationId xmlns:p14="http://schemas.microsoft.com/office/powerpoint/2010/main" val="1405259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5D01A48-096C-872D-EE99-F5030A00105C}"/>
              </a:ext>
            </a:extLst>
          </p:cNvPr>
          <p:cNvSpPr txBox="1"/>
          <p:nvPr/>
        </p:nvSpPr>
        <p:spPr>
          <a:xfrm>
            <a:off x="3335867" y="6117739"/>
            <a:ext cx="6096000" cy="369332"/>
          </a:xfrm>
          <a:prstGeom prst="rect">
            <a:avLst/>
          </a:prstGeom>
          <a:noFill/>
        </p:spPr>
        <p:txBody>
          <a:bodyPr wrap="square">
            <a:spAutoFit/>
          </a:bodyPr>
          <a:lstStyle/>
          <a:p>
            <a:r>
              <a:rPr lang="en-GB" dirty="0">
                <a:hlinkClick r:id="rId2"/>
              </a:rPr>
              <a:t>How to Make a Zoetrope - Bing video</a:t>
            </a:r>
            <a:endParaRPr lang="nl-NL" dirty="0"/>
          </a:p>
        </p:txBody>
      </p:sp>
      <p:sp>
        <p:nvSpPr>
          <p:cNvPr id="5" name="Tekstvak 4">
            <a:extLst>
              <a:ext uri="{FF2B5EF4-FFF2-40B4-BE49-F238E27FC236}">
                <a16:creationId xmlns:a16="http://schemas.microsoft.com/office/drawing/2014/main" id="{198A7234-6074-3899-DC59-A56ACA349427}"/>
              </a:ext>
            </a:extLst>
          </p:cNvPr>
          <p:cNvSpPr txBox="1"/>
          <p:nvPr/>
        </p:nvSpPr>
        <p:spPr>
          <a:xfrm>
            <a:off x="2260600" y="5361000"/>
            <a:ext cx="6096000" cy="369332"/>
          </a:xfrm>
          <a:prstGeom prst="rect">
            <a:avLst/>
          </a:prstGeom>
          <a:noFill/>
        </p:spPr>
        <p:txBody>
          <a:bodyPr wrap="square">
            <a:spAutoFit/>
          </a:bodyPr>
          <a:lstStyle/>
          <a:p>
            <a:r>
              <a:rPr lang="nl-NL" dirty="0" err="1">
                <a:hlinkClick r:id="rId3"/>
              </a:rPr>
              <a:t>Zoetrope</a:t>
            </a:r>
            <a:r>
              <a:rPr lang="nl-NL" dirty="0">
                <a:hlinkClick r:id="rId3"/>
              </a:rPr>
              <a:t> Replica Optical Toy Ancient Magic Toys - YouTube</a:t>
            </a:r>
            <a:endParaRPr lang="nl-NL" dirty="0"/>
          </a:p>
        </p:txBody>
      </p:sp>
      <p:sp>
        <p:nvSpPr>
          <p:cNvPr id="7" name="Tekstvak 6">
            <a:extLst>
              <a:ext uri="{FF2B5EF4-FFF2-40B4-BE49-F238E27FC236}">
                <a16:creationId xmlns:a16="http://schemas.microsoft.com/office/drawing/2014/main" id="{A59F39AE-ED7F-7305-D6B2-0B0BE7191D98}"/>
              </a:ext>
            </a:extLst>
          </p:cNvPr>
          <p:cNvSpPr txBox="1"/>
          <p:nvPr/>
        </p:nvSpPr>
        <p:spPr>
          <a:xfrm>
            <a:off x="2565401" y="2235997"/>
            <a:ext cx="6096000" cy="369332"/>
          </a:xfrm>
          <a:prstGeom prst="rect">
            <a:avLst/>
          </a:prstGeom>
          <a:noFill/>
        </p:spPr>
        <p:txBody>
          <a:bodyPr wrap="square">
            <a:spAutoFit/>
          </a:bodyPr>
          <a:lstStyle/>
          <a:p>
            <a:r>
              <a:rPr lang="nl-NL" dirty="0">
                <a:hlinkClick r:id="rId4"/>
              </a:rPr>
              <a:t>Olmoost-Zoötroop-maken-project.pdf (moodkids.nl)</a:t>
            </a:r>
            <a:endParaRPr lang="nl-NL" dirty="0"/>
          </a:p>
        </p:txBody>
      </p:sp>
      <p:sp>
        <p:nvSpPr>
          <p:cNvPr id="9" name="Tekstvak 8">
            <a:extLst>
              <a:ext uri="{FF2B5EF4-FFF2-40B4-BE49-F238E27FC236}">
                <a16:creationId xmlns:a16="http://schemas.microsoft.com/office/drawing/2014/main" id="{6D1A3E12-BF73-3404-1EE7-B863F14D6A65}"/>
              </a:ext>
            </a:extLst>
          </p:cNvPr>
          <p:cNvSpPr txBox="1"/>
          <p:nvPr/>
        </p:nvSpPr>
        <p:spPr>
          <a:xfrm>
            <a:off x="2937934" y="4759869"/>
            <a:ext cx="6096000" cy="369332"/>
          </a:xfrm>
          <a:prstGeom prst="rect">
            <a:avLst/>
          </a:prstGeom>
          <a:noFill/>
        </p:spPr>
        <p:txBody>
          <a:bodyPr wrap="square">
            <a:spAutoFit/>
          </a:bodyPr>
          <a:lstStyle/>
          <a:p>
            <a:r>
              <a:rPr lang="nl-NL" dirty="0">
                <a:hlinkClick r:id="rId5"/>
              </a:rPr>
              <a:t>NYC </a:t>
            </a:r>
            <a:r>
              <a:rPr lang="nl-NL" dirty="0" err="1">
                <a:hlinkClick r:id="rId5"/>
              </a:rPr>
              <a:t>subway</a:t>
            </a:r>
            <a:r>
              <a:rPr lang="nl-NL" dirty="0">
                <a:hlinkClick r:id="rId5"/>
              </a:rPr>
              <a:t> </a:t>
            </a:r>
            <a:r>
              <a:rPr lang="nl-NL" dirty="0" err="1">
                <a:hlinkClick r:id="rId5"/>
              </a:rPr>
              <a:t>zoetrope</a:t>
            </a:r>
            <a:r>
              <a:rPr lang="nl-NL" dirty="0">
                <a:hlinkClick r:id="rId5"/>
              </a:rPr>
              <a:t>.[MASSTRANSISCOPE] - YouTube</a:t>
            </a:r>
            <a:endParaRPr lang="nl-NL" dirty="0"/>
          </a:p>
        </p:txBody>
      </p:sp>
      <p:sp>
        <p:nvSpPr>
          <p:cNvPr id="11" name="Tekstvak 10">
            <a:extLst>
              <a:ext uri="{FF2B5EF4-FFF2-40B4-BE49-F238E27FC236}">
                <a16:creationId xmlns:a16="http://schemas.microsoft.com/office/drawing/2014/main" id="{D0F8BED8-0844-E33C-6CDA-6520D80B5216}"/>
              </a:ext>
            </a:extLst>
          </p:cNvPr>
          <p:cNvSpPr txBox="1"/>
          <p:nvPr/>
        </p:nvSpPr>
        <p:spPr>
          <a:xfrm>
            <a:off x="1574800" y="3512295"/>
            <a:ext cx="8458200" cy="369332"/>
          </a:xfrm>
          <a:prstGeom prst="rect">
            <a:avLst/>
          </a:prstGeom>
          <a:noFill/>
        </p:spPr>
        <p:txBody>
          <a:bodyPr wrap="square">
            <a:spAutoFit/>
          </a:bodyPr>
          <a:lstStyle/>
          <a:p>
            <a:r>
              <a:rPr lang="en-GB" dirty="0" err="1">
                <a:hlinkClick r:id="rId6"/>
              </a:rPr>
              <a:t>Masstransiscope</a:t>
            </a:r>
            <a:r>
              <a:rPr lang="en-GB" dirty="0">
                <a:hlinkClick r:id="rId6"/>
              </a:rPr>
              <a:t>: A Zoetrope Hidden in an Abandoned NYC Subway Station - YouTube</a:t>
            </a:r>
            <a:endParaRPr lang="nl-NL" dirty="0"/>
          </a:p>
        </p:txBody>
      </p:sp>
      <p:sp>
        <p:nvSpPr>
          <p:cNvPr id="13" name="Tekstvak 12">
            <a:extLst>
              <a:ext uri="{FF2B5EF4-FFF2-40B4-BE49-F238E27FC236}">
                <a16:creationId xmlns:a16="http://schemas.microsoft.com/office/drawing/2014/main" id="{22242AF0-5D80-ACE6-BAFF-B29174B9C70E}"/>
              </a:ext>
            </a:extLst>
          </p:cNvPr>
          <p:cNvSpPr txBox="1"/>
          <p:nvPr/>
        </p:nvSpPr>
        <p:spPr>
          <a:xfrm>
            <a:off x="2853267" y="4028531"/>
            <a:ext cx="6096000" cy="369332"/>
          </a:xfrm>
          <a:prstGeom prst="rect">
            <a:avLst/>
          </a:prstGeom>
          <a:noFill/>
        </p:spPr>
        <p:txBody>
          <a:bodyPr wrap="square">
            <a:spAutoFit/>
          </a:bodyPr>
          <a:lstStyle/>
          <a:p>
            <a:r>
              <a:rPr lang="nl-NL" dirty="0" err="1">
                <a:hlinkClick r:id="rId7"/>
              </a:rPr>
              <a:t>Masstransiscope</a:t>
            </a:r>
            <a:r>
              <a:rPr lang="nl-NL" dirty="0">
                <a:hlinkClick r:id="rId7"/>
              </a:rPr>
              <a:t> </a:t>
            </a:r>
            <a:r>
              <a:rPr lang="nl-NL" dirty="0" err="1">
                <a:hlinkClick r:id="rId7"/>
              </a:rPr>
              <a:t>restored</a:t>
            </a:r>
            <a:r>
              <a:rPr lang="nl-NL" dirty="0">
                <a:hlinkClick r:id="rId7"/>
              </a:rPr>
              <a:t> 2008 - YouTube</a:t>
            </a:r>
            <a:endParaRPr lang="nl-NL" dirty="0"/>
          </a:p>
        </p:txBody>
      </p:sp>
      <p:sp>
        <p:nvSpPr>
          <p:cNvPr id="4" name="Tekstvak 3">
            <a:extLst>
              <a:ext uri="{FF2B5EF4-FFF2-40B4-BE49-F238E27FC236}">
                <a16:creationId xmlns:a16="http://schemas.microsoft.com/office/drawing/2014/main" id="{551BB589-A08A-3EBE-0899-C4140CA76D90}"/>
              </a:ext>
            </a:extLst>
          </p:cNvPr>
          <p:cNvSpPr txBox="1"/>
          <p:nvPr/>
        </p:nvSpPr>
        <p:spPr>
          <a:xfrm>
            <a:off x="2755900" y="2795536"/>
            <a:ext cx="6096000" cy="646331"/>
          </a:xfrm>
          <a:prstGeom prst="rect">
            <a:avLst/>
          </a:prstGeom>
          <a:noFill/>
        </p:spPr>
        <p:txBody>
          <a:bodyPr wrap="square">
            <a:spAutoFit/>
          </a:bodyPr>
          <a:lstStyle/>
          <a:p>
            <a:r>
              <a:rPr lang="en-GB" dirty="0" err="1">
                <a:hlinkClick r:id="rId8"/>
              </a:rPr>
              <a:t>Masstransiscope</a:t>
            </a:r>
            <a:r>
              <a:rPr lang="en-GB" dirty="0">
                <a:hlinkClick r:id="rId8"/>
              </a:rPr>
              <a:t> seen from the Q train between De </a:t>
            </a:r>
            <a:r>
              <a:rPr lang="en-GB" dirty="0" err="1">
                <a:hlinkClick r:id="rId8"/>
              </a:rPr>
              <a:t>Kalb</a:t>
            </a:r>
            <a:r>
              <a:rPr lang="en-GB" dirty="0">
                <a:hlinkClick r:id="rId8"/>
              </a:rPr>
              <a:t> and the Manhattan Bridge - YouTube</a:t>
            </a:r>
            <a:endParaRPr lang="nl-NL" dirty="0"/>
          </a:p>
        </p:txBody>
      </p:sp>
      <p:sp>
        <p:nvSpPr>
          <p:cNvPr id="2" name="Rechthoek 1">
            <a:extLst>
              <a:ext uri="{FF2B5EF4-FFF2-40B4-BE49-F238E27FC236}">
                <a16:creationId xmlns:a16="http://schemas.microsoft.com/office/drawing/2014/main" id="{EFC17FC2-0531-9F04-2C2A-F8B8D3265D05}"/>
              </a:ext>
            </a:extLst>
          </p:cNvPr>
          <p:cNvSpPr/>
          <p:nvPr/>
        </p:nvSpPr>
        <p:spPr>
          <a:xfrm>
            <a:off x="687019" y="-72327"/>
            <a:ext cx="10817961" cy="2308324"/>
          </a:xfrm>
          <a:prstGeom prst="rect">
            <a:avLst/>
          </a:prstGeom>
          <a:noFill/>
        </p:spPr>
        <p:txBody>
          <a:bodyPr wrap="none" lIns="91440" tIns="45720" rIns="91440" bIns="45720">
            <a:spAutoFit/>
          </a:bodyPr>
          <a:lstStyle/>
          <a:p>
            <a:pPr algn="ctr"/>
            <a:r>
              <a:rPr lang="nl-NL" sz="4800" b="1" dirty="0">
                <a:ln w="22225">
                  <a:solidFill>
                    <a:schemeClr val="accent2"/>
                  </a:solidFill>
                  <a:prstDash val="solid"/>
                </a:ln>
                <a:solidFill>
                  <a:schemeClr val="accent2">
                    <a:lumMod val="40000"/>
                    <a:lumOff val="60000"/>
                  </a:schemeClr>
                </a:solidFill>
              </a:rPr>
              <a:t>KLIK OP EEN VAN DE LINKS </a:t>
            </a:r>
            <a:br>
              <a:rPr lang="nl-NL" sz="4800" b="1" dirty="0">
                <a:ln w="22225">
                  <a:solidFill>
                    <a:schemeClr val="accent2"/>
                  </a:solidFill>
                  <a:prstDash val="solid"/>
                </a:ln>
                <a:solidFill>
                  <a:schemeClr val="accent2">
                    <a:lumMod val="40000"/>
                    <a:lumOff val="60000"/>
                  </a:schemeClr>
                </a:solidFill>
              </a:rPr>
            </a:br>
            <a:r>
              <a:rPr lang="nl-NL" sz="4800" b="1" dirty="0">
                <a:ln w="22225">
                  <a:solidFill>
                    <a:schemeClr val="accent2"/>
                  </a:solidFill>
                  <a:prstDash val="solid"/>
                </a:ln>
                <a:solidFill>
                  <a:schemeClr val="accent2">
                    <a:lumMod val="40000"/>
                    <a:lumOff val="60000"/>
                  </a:schemeClr>
                </a:solidFill>
              </a:rPr>
              <a:t>EN VERBAAS JE </a:t>
            </a:r>
          </a:p>
          <a:p>
            <a:pPr algn="ctr"/>
            <a:r>
              <a:rPr lang="nl-NL" sz="4800" b="1" dirty="0">
                <a:ln w="22225">
                  <a:solidFill>
                    <a:schemeClr val="accent2"/>
                  </a:solidFill>
                  <a:prstDash val="solid"/>
                </a:ln>
                <a:solidFill>
                  <a:schemeClr val="accent2">
                    <a:lumMod val="40000"/>
                    <a:lumOff val="60000"/>
                  </a:schemeClr>
                </a:solidFill>
              </a:rPr>
              <a:t>OVER DE WERELD VAN BEWEGEND BEELD</a:t>
            </a:r>
            <a:endParaRPr lang="nl-NL" sz="4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627445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BFB2ECD-CD01-F4DD-2FD5-4F42A9C3B2C5}"/>
              </a:ext>
            </a:extLst>
          </p:cNvPr>
          <p:cNvGraphicFramePr>
            <a:graphicFrameLocks noChangeAspect="1"/>
          </p:cNvGraphicFramePr>
          <p:nvPr>
            <p:extLst>
              <p:ext uri="{D42A27DB-BD31-4B8C-83A1-F6EECF244321}">
                <p14:modId xmlns:p14="http://schemas.microsoft.com/office/powerpoint/2010/main" val="4160659441"/>
              </p:ext>
            </p:extLst>
          </p:nvPr>
        </p:nvGraphicFramePr>
        <p:xfrm>
          <a:off x="0" y="29633"/>
          <a:ext cx="9960056" cy="6798733"/>
        </p:xfrm>
        <a:graphic>
          <a:graphicData uri="http://schemas.openxmlformats.org/presentationml/2006/ole">
            <mc:AlternateContent xmlns:mc="http://schemas.openxmlformats.org/markup-compatibility/2006">
              <mc:Choice xmlns:v="urn:schemas-microsoft-com:vml" Requires="v">
                <p:oleObj name="Bitmap Image" r:id="rId2" imgW="10172880" imgH="6943680" progId="PBrush">
                  <p:embed/>
                </p:oleObj>
              </mc:Choice>
              <mc:Fallback>
                <p:oleObj name="Bitmap Image" r:id="rId2" imgW="10172880" imgH="6943680" progId="PBrush">
                  <p:embed/>
                  <p:pic>
                    <p:nvPicPr>
                      <p:cNvPr id="0" name=""/>
                      <p:cNvPicPr/>
                      <p:nvPr/>
                    </p:nvPicPr>
                    <p:blipFill>
                      <a:blip r:embed="rId3"/>
                      <a:stretch>
                        <a:fillRect/>
                      </a:stretch>
                    </p:blipFill>
                    <p:spPr>
                      <a:xfrm>
                        <a:off x="0" y="29633"/>
                        <a:ext cx="9960056" cy="6798733"/>
                      </a:xfrm>
                      <a:prstGeom prst="rect">
                        <a:avLst/>
                      </a:prstGeom>
                    </p:spPr>
                  </p:pic>
                </p:oleObj>
              </mc:Fallback>
            </mc:AlternateContent>
          </a:graphicData>
        </a:graphic>
      </p:graphicFrame>
      <p:sp>
        <p:nvSpPr>
          <p:cNvPr id="3" name="Tekstvak 2">
            <a:extLst>
              <a:ext uri="{FF2B5EF4-FFF2-40B4-BE49-F238E27FC236}">
                <a16:creationId xmlns:a16="http://schemas.microsoft.com/office/drawing/2014/main" id="{87D16A25-C942-C3DD-F242-506BFD7ED7C1}"/>
              </a:ext>
            </a:extLst>
          </p:cNvPr>
          <p:cNvSpPr txBox="1"/>
          <p:nvPr/>
        </p:nvSpPr>
        <p:spPr>
          <a:xfrm>
            <a:off x="10041467" y="279400"/>
            <a:ext cx="1871133" cy="5632311"/>
          </a:xfrm>
          <a:prstGeom prst="rect">
            <a:avLst/>
          </a:prstGeom>
          <a:noFill/>
        </p:spPr>
        <p:txBody>
          <a:bodyPr wrap="square" rtlCol="0">
            <a:spAutoFit/>
          </a:bodyPr>
          <a:lstStyle/>
          <a:p>
            <a:r>
              <a:rPr lang="nl-NL" dirty="0"/>
              <a:t>Hij werd geboren in Amersfoort en overleed in </a:t>
            </a:r>
            <a:r>
              <a:rPr lang="nl-NL" dirty="0" err="1"/>
              <a:t>NewYork</a:t>
            </a:r>
            <a:r>
              <a:rPr lang="nl-NL" dirty="0"/>
              <a:t>.</a:t>
            </a:r>
            <a:br>
              <a:rPr lang="nl-NL" dirty="0"/>
            </a:br>
            <a:r>
              <a:rPr lang="nl-NL" dirty="0"/>
              <a:t>Hij was kunstschilder en maakte gewone tekeningen en schilderijen. Maar.. Hij werd beroemd om zijn schilderijen die voornamelijk uit rechthoeken en vierkanten bestonden. Groot en klein en met een gedachte erachter. Zijn naam:</a:t>
            </a:r>
          </a:p>
        </p:txBody>
      </p:sp>
      <p:sp>
        <p:nvSpPr>
          <p:cNvPr id="6" name="Rechthoek 5">
            <a:extLst>
              <a:ext uri="{FF2B5EF4-FFF2-40B4-BE49-F238E27FC236}">
                <a16:creationId xmlns:a16="http://schemas.microsoft.com/office/drawing/2014/main" id="{6B8FC383-CD4B-B26E-6C42-888330C76C66}"/>
              </a:ext>
            </a:extLst>
          </p:cNvPr>
          <p:cNvSpPr/>
          <p:nvPr/>
        </p:nvSpPr>
        <p:spPr>
          <a:xfrm>
            <a:off x="2812340" y="-50801"/>
            <a:ext cx="4657109" cy="923330"/>
          </a:xfrm>
          <a:prstGeom prst="rect">
            <a:avLst/>
          </a:prstGeom>
          <a:noFill/>
        </p:spPr>
        <p:txBody>
          <a:bodyPr wrap="none" lIns="91440" tIns="45720" rIns="91440" bIns="45720">
            <a:spAutoFit/>
          </a:bodyPr>
          <a:lstStyle/>
          <a:p>
            <a:pPr algn="ctr"/>
            <a:r>
              <a:rPr lang="nl-N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Piet Mondriaan</a:t>
            </a:r>
          </a:p>
        </p:txBody>
      </p:sp>
      <p:sp>
        <p:nvSpPr>
          <p:cNvPr id="9" name="Tekstvak 8">
            <a:extLst>
              <a:ext uri="{FF2B5EF4-FFF2-40B4-BE49-F238E27FC236}">
                <a16:creationId xmlns:a16="http://schemas.microsoft.com/office/drawing/2014/main" id="{87C30121-BD1F-9AF3-7244-5B9BA1AF8F6F}"/>
              </a:ext>
            </a:extLst>
          </p:cNvPr>
          <p:cNvSpPr txBox="1"/>
          <p:nvPr/>
        </p:nvSpPr>
        <p:spPr>
          <a:xfrm>
            <a:off x="651933" y="4318000"/>
            <a:ext cx="2717800" cy="923330"/>
          </a:xfrm>
          <a:prstGeom prst="rect">
            <a:avLst/>
          </a:prstGeom>
          <a:noFill/>
        </p:spPr>
        <p:txBody>
          <a:bodyPr wrap="square" rtlCol="0">
            <a:spAutoFit/>
          </a:bodyPr>
          <a:lstStyle/>
          <a:p>
            <a:r>
              <a:rPr lang="nl-NL" dirty="0"/>
              <a:t>Maak een schilderij in de vorm van Mondriaan.</a:t>
            </a:r>
            <a:br>
              <a:rPr lang="nl-NL" dirty="0"/>
            </a:br>
            <a:r>
              <a:rPr lang="nl-NL" dirty="0"/>
              <a:t>Klik op de link! </a:t>
            </a:r>
          </a:p>
        </p:txBody>
      </p:sp>
      <p:sp>
        <p:nvSpPr>
          <p:cNvPr id="11" name="Tekstvak 10">
            <a:extLst>
              <a:ext uri="{FF2B5EF4-FFF2-40B4-BE49-F238E27FC236}">
                <a16:creationId xmlns:a16="http://schemas.microsoft.com/office/drawing/2014/main" id="{A490AB77-6D18-6043-45F3-ABD50A01A28A}"/>
              </a:ext>
            </a:extLst>
          </p:cNvPr>
          <p:cNvSpPr txBox="1"/>
          <p:nvPr/>
        </p:nvSpPr>
        <p:spPr>
          <a:xfrm>
            <a:off x="721295" y="5270846"/>
            <a:ext cx="3782972" cy="369332"/>
          </a:xfrm>
          <a:prstGeom prst="rect">
            <a:avLst/>
          </a:prstGeom>
          <a:noFill/>
        </p:spPr>
        <p:txBody>
          <a:bodyPr wrap="square">
            <a:spAutoFit/>
          </a:bodyPr>
          <a:lstStyle/>
          <a:p>
            <a:r>
              <a:rPr lang="nl-NL" dirty="0">
                <a:hlinkClick r:id="rId4">
                  <a:extLst>
                    <a:ext uri="{A12FA001-AC4F-418D-AE19-62706E023703}">
                      <ahyp:hlinkClr xmlns:ahyp="http://schemas.microsoft.com/office/drawing/2018/hyperlinkcolor" val="tx"/>
                    </a:ext>
                  </a:extLst>
                </a:hlinkClick>
              </a:rPr>
              <a:t>Tekenen en zo: De Stijl (Mondriaan</a:t>
            </a:r>
            <a:r>
              <a:rPr lang="nl-NL" dirty="0">
                <a:solidFill>
                  <a:srgbClr val="0563C1"/>
                </a:solidFill>
                <a:hlinkClick r:id="rId4">
                  <a:extLst>
                    <a:ext uri="{A12FA001-AC4F-418D-AE19-62706E023703}">
                      <ahyp:hlinkClr xmlns:ahyp="http://schemas.microsoft.com/office/drawing/2018/hyperlinkcolor" val="tx"/>
                    </a:ext>
                  </a:extLst>
                </a:hlinkClick>
              </a:rPr>
              <a:t>)</a:t>
            </a:r>
            <a:endParaRPr lang="nl-NL" dirty="0"/>
          </a:p>
        </p:txBody>
      </p:sp>
    </p:spTree>
    <p:extLst>
      <p:ext uri="{BB962C8B-B14F-4D97-AF65-F5344CB8AC3E}">
        <p14:creationId xmlns:p14="http://schemas.microsoft.com/office/powerpoint/2010/main" val="244719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547DAF6-E85A-9A21-3996-B36C1BDC677E}"/>
              </a:ext>
            </a:extLst>
          </p:cNvPr>
          <p:cNvSpPr/>
          <p:nvPr/>
        </p:nvSpPr>
        <p:spPr>
          <a:xfrm>
            <a:off x="1561313" y="173335"/>
            <a:ext cx="8544455" cy="5909310"/>
          </a:xfrm>
          <a:prstGeom prst="rect">
            <a:avLst/>
          </a:prstGeom>
          <a:noFill/>
        </p:spPr>
        <p:txBody>
          <a:bodyPr wrap="none" lIns="91440" tIns="45720" rIns="91440" bIns="45720">
            <a:spAutoFit/>
          </a:bodyPr>
          <a:lstStyle/>
          <a:p>
            <a:pPr algn="ctr"/>
            <a:r>
              <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En dat is het alweer</a:t>
            </a:r>
            <a:br>
              <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br>
            <a:r>
              <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Utrecht…tot ziens</a:t>
            </a:r>
            <a:br>
              <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br>
            <a:r>
              <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in de bioscoop!</a:t>
            </a:r>
            <a:br>
              <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br>
            <a:br>
              <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br>
            <a:r>
              <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(bio=leven)</a:t>
            </a:r>
            <a:br>
              <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br>
            <a:r>
              <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(scoop-kijken)</a:t>
            </a:r>
            <a:br>
              <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br>
            <a:r>
              <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Kijken naar levende beelden!</a:t>
            </a:r>
          </a:p>
        </p:txBody>
      </p:sp>
    </p:spTree>
    <p:extLst>
      <p:ext uri="{BB962C8B-B14F-4D97-AF65-F5344CB8AC3E}">
        <p14:creationId xmlns:p14="http://schemas.microsoft.com/office/powerpoint/2010/main" val="394828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03130E4-AC8B-9218-7D89-9658AD0055A6}"/>
              </a:ext>
            </a:extLst>
          </p:cNvPr>
          <p:cNvSpPr txBox="1"/>
          <p:nvPr/>
        </p:nvSpPr>
        <p:spPr>
          <a:xfrm>
            <a:off x="1617133" y="262467"/>
            <a:ext cx="7586134" cy="369332"/>
          </a:xfrm>
          <a:prstGeom prst="rect">
            <a:avLst/>
          </a:prstGeom>
          <a:noFill/>
        </p:spPr>
        <p:txBody>
          <a:bodyPr wrap="square" rtlCol="0">
            <a:spAutoFit/>
          </a:bodyPr>
          <a:lstStyle/>
          <a:p>
            <a:r>
              <a:rPr lang="nl-NL" dirty="0"/>
              <a:t>Vandaag fiets ik van de stad Utrecht naar Oudewater in de Utrecht</a:t>
            </a:r>
          </a:p>
        </p:txBody>
      </p:sp>
      <p:graphicFrame>
        <p:nvGraphicFramePr>
          <p:cNvPr id="5" name="Object 4">
            <a:extLst>
              <a:ext uri="{FF2B5EF4-FFF2-40B4-BE49-F238E27FC236}">
                <a16:creationId xmlns:a16="http://schemas.microsoft.com/office/drawing/2014/main" id="{B3628304-D43D-0583-C078-5E4E6A721AA5}"/>
              </a:ext>
            </a:extLst>
          </p:cNvPr>
          <p:cNvGraphicFramePr>
            <a:graphicFrameLocks noChangeAspect="1"/>
          </p:cNvGraphicFramePr>
          <p:nvPr>
            <p:extLst>
              <p:ext uri="{D42A27DB-BD31-4B8C-83A1-F6EECF244321}">
                <p14:modId xmlns:p14="http://schemas.microsoft.com/office/powerpoint/2010/main" val="388235912"/>
              </p:ext>
            </p:extLst>
          </p:nvPr>
        </p:nvGraphicFramePr>
        <p:xfrm>
          <a:off x="9160291" y="447133"/>
          <a:ext cx="2455716" cy="1764266"/>
        </p:xfrm>
        <a:graphic>
          <a:graphicData uri="http://schemas.openxmlformats.org/presentationml/2006/ole">
            <mc:AlternateContent xmlns:mc="http://schemas.openxmlformats.org/markup-compatibility/2006">
              <mc:Choice xmlns:v="urn:schemas-microsoft-com:vml" Requires="v">
                <p:oleObj name="Bitmap Image" r:id="rId2" imgW="6562800" imgH="4714920" progId="PBrush">
                  <p:embed/>
                </p:oleObj>
              </mc:Choice>
              <mc:Fallback>
                <p:oleObj name="Bitmap Image" r:id="rId2" imgW="6562800" imgH="4714920" progId="PBrush">
                  <p:embed/>
                  <p:pic>
                    <p:nvPicPr>
                      <p:cNvPr id="5" name="Object 4">
                        <a:extLst>
                          <a:ext uri="{FF2B5EF4-FFF2-40B4-BE49-F238E27FC236}">
                            <a16:creationId xmlns:a16="http://schemas.microsoft.com/office/drawing/2014/main" id="{B3628304-D43D-0583-C078-5E4E6A721AA5}"/>
                          </a:ext>
                        </a:extLst>
                      </p:cNvPr>
                      <p:cNvPicPr/>
                      <p:nvPr/>
                    </p:nvPicPr>
                    <p:blipFill>
                      <a:blip r:embed="rId3"/>
                      <a:stretch>
                        <a:fillRect/>
                      </a:stretch>
                    </p:blipFill>
                    <p:spPr>
                      <a:xfrm>
                        <a:off x="9160291" y="447133"/>
                        <a:ext cx="2455716" cy="1764266"/>
                      </a:xfrm>
                      <a:prstGeom prst="rect">
                        <a:avLst/>
                      </a:prstGeom>
                    </p:spPr>
                  </p:pic>
                </p:oleObj>
              </mc:Fallback>
            </mc:AlternateContent>
          </a:graphicData>
        </a:graphic>
      </p:graphicFrame>
      <p:pic>
        <p:nvPicPr>
          <p:cNvPr id="1032" name="Picture 8" descr="De bronafbeelding bekijken">
            <a:extLst>
              <a:ext uri="{FF2B5EF4-FFF2-40B4-BE49-F238E27FC236}">
                <a16:creationId xmlns:a16="http://schemas.microsoft.com/office/drawing/2014/main" id="{EB14F827-25F5-7C99-B677-13D1460F30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0501" y="2792385"/>
            <a:ext cx="3299580" cy="3716867"/>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691D9608-D41F-E852-D527-218129290E7D}"/>
              </a:ext>
            </a:extLst>
          </p:cNvPr>
          <p:cNvSpPr txBox="1"/>
          <p:nvPr/>
        </p:nvSpPr>
        <p:spPr>
          <a:xfrm>
            <a:off x="381000" y="846667"/>
            <a:ext cx="6739467" cy="738664"/>
          </a:xfrm>
          <a:prstGeom prst="rect">
            <a:avLst/>
          </a:prstGeom>
          <a:noFill/>
        </p:spPr>
        <p:txBody>
          <a:bodyPr wrap="square" rtlCol="0">
            <a:spAutoFit/>
          </a:bodyPr>
          <a:lstStyle/>
          <a:p>
            <a:r>
              <a:rPr lang="nl-NL" dirty="0"/>
              <a:t>Ik heb op Routenet gekeken hoever dat is met </a:t>
            </a:r>
            <a:r>
              <a:rPr lang="nl-NL" sz="2400" b="1" dirty="0">
                <a:solidFill>
                  <a:schemeClr val="accent4"/>
                </a:solidFill>
              </a:rPr>
              <a:t>de auto.</a:t>
            </a:r>
            <a:br>
              <a:rPr lang="nl-NL" dirty="0"/>
            </a:br>
            <a:r>
              <a:rPr lang="nl-NL" dirty="0"/>
              <a:t>Dat is bijna 29 km </a:t>
            </a:r>
          </a:p>
        </p:txBody>
      </p:sp>
      <p:sp>
        <p:nvSpPr>
          <p:cNvPr id="7" name="Tekstvak 6">
            <a:extLst>
              <a:ext uri="{FF2B5EF4-FFF2-40B4-BE49-F238E27FC236}">
                <a16:creationId xmlns:a16="http://schemas.microsoft.com/office/drawing/2014/main" id="{60E9E60C-A09D-CE20-C1AB-4940DB927436}"/>
              </a:ext>
            </a:extLst>
          </p:cNvPr>
          <p:cNvSpPr txBox="1"/>
          <p:nvPr/>
        </p:nvSpPr>
        <p:spPr>
          <a:xfrm>
            <a:off x="304800" y="1701800"/>
            <a:ext cx="7653867" cy="1292662"/>
          </a:xfrm>
          <a:prstGeom prst="rect">
            <a:avLst/>
          </a:prstGeom>
          <a:noFill/>
        </p:spPr>
        <p:txBody>
          <a:bodyPr wrap="square" rtlCol="0">
            <a:spAutoFit/>
          </a:bodyPr>
          <a:lstStyle/>
          <a:p>
            <a:r>
              <a:rPr lang="nl-NL" dirty="0"/>
              <a:t>Ik heb op Routenet gekeken hoever dat met </a:t>
            </a:r>
            <a:r>
              <a:rPr lang="nl-NL" sz="2400" b="1" dirty="0">
                <a:solidFill>
                  <a:schemeClr val="accent4"/>
                </a:solidFill>
              </a:rPr>
              <a:t>de fiets </a:t>
            </a:r>
            <a:r>
              <a:rPr lang="nl-NL" dirty="0"/>
              <a:t>is.</a:t>
            </a:r>
            <a:br>
              <a:rPr lang="nl-NL" dirty="0"/>
            </a:br>
            <a:r>
              <a:rPr lang="nl-NL" dirty="0"/>
              <a:t>Wat denk je, is dat korter of langer met de fiets wat betreft de afstand? Kijk het zelf na op </a:t>
            </a:r>
            <a:r>
              <a:rPr lang="nl-NL" dirty="0">
                <a:hlinkClick r:id="rId5"/>
              </a:rPr>
              <a:t>www.routenet.nl</a:t>
            </a:r>
            <a:endParaRPr lang="nl-NL" dirty="0"/>
          </a:p>
          <a:p>
            <a:endParaRPr lang="nl-NL" dirty="0"/>
          </a:p>
        </p:txBody>
      </p:sp>
      <p:sp>
        <p:nvSpPr>
          <p:cNvPr id="8" name="Tekstvak 7">
            <a:extLst>
              <a:ext uri="{FF2B5EF4-FFF2-40B4-BE49-F238E27FC236}">
                <a16:creationId xmlns:a16="http://schemas.microsoft.com/office/drawing/2014/main" id="{718A37D9-00A4-E6A6-5112-DA5D9D7A8F8D}"/>
              </a:ext>
            </a:extLst>
          </p:cNvPr>
          <p:cNvSpPr txBox="1"/>
          <p:nvPr/>
        </p:nvSpPr>
        <p:spPr>
          <a:xfrm>
            <a:off x="381000" y="2902129"/>
            <a:ext cx="7332133" cy="1384995"/>
          </a:xfrm>
          <a:prstGeom prst="rect">
            <a:avLst/>
          </a:prstGeom>
          <a:noFill/>
        </p:spPr>
        <p:txBody>
          <a:bodyPr wrap="square" rtlCol="0">
            <a:spAutoFit/>
          </a:bodyPr>
          <a:lstStyle/>
          <a:p>
            <a:r>
              <a:rPr lang="nl-NL" dirty="0"/>
              <a:t>Nu ben ik benieuwd…als ik </a:t>
            </a:r>
            <a:r>
              <a:rPr lang="nl-NL" sz="2400" b="1" dirty="0">
                <a:solidFill>
                  <a:schemeClr val="accent4"/>
                </a:solidFill>
              </a:rPr>
              <a:t>lopend</a:t>
            </a:r>
            <a:r>
              <a:rPr lang="nl-NL" dirty="0"/>
              <a:t> zou gaan hoeveel kilometer ik dan zou moeten </a:t>
            </a:r>
            <a:r>
              <a:rPr lang="nl-NL" sz="2400" b="1" dirty="0">
                <a:solidFill>
                  <a:schemeClr val="accent4"/>
                </a:solidFill>
              </a:rPr>
              <a:t>lopen</a:t>
            </a:r>
            <a:r>
              <a:rPr lang="nl-NL" dirty="0"/>
              <a:t>! Kijk dat eens na op </a:t>
            </a:r>
            <a:r>
              <a:rPr lang="nl-NL" dirty="0">
                <a:hlinkClick r:id="rId5"/>
              </a:rPr>
              <a:t>www.routenet.nl</a:t>
            </a:r>
            <a:br>
              <a:rPr lang="nl-NL" dirty="0"/>
            </a:br>
            <a:r>
              <a:rPr lang="nl-NL" dirty="0"/>
              <a:t>Ik weet wel, dat ik dan ongeveer 4,5 uur onderweg ben!</a:t>
            </a:r>
            <a:br>
              <a:rPr lang="nl-NL" dirty="0"/>
            </a:br>
            <a:r>
              <a:rPr lang="nl-NL" dirty="0"/>
              <a:t>Maar dan ben ik ook bij……</a:t>
            </a:r>
          </a:p>
        </p:txBody>
      </p:sp>
      <p:sp>
        <p:nvSpPr>
          <p:cNvPr id="9" name="Rechthoek 8">
            <a:extLst>
              <a:ext uri="{FF2B5EF4-FFF2-40B4-BE49-F238E27FC236}">
                <a16:creationId xmlns:a16="http://schemas.microsoft.com/office/drawing/2014/main" id="{E1498A41-0D1A-3F77-8D7D-57045C79F473}"/>
              </a:ext>
            </a:extLst>
          </p:cNvPr>
          <p:cNvSpPr/>
          <p:nvPr/>
        </p:nvSpPr>
        <p:spPr>
          <a:xfrm>
            <a:off x="0" y="4861790"/>
            <a:ext cx="8585235" cy="1323439"/>
          </a:xfrm>
          <a:prstGeom prst="rect">
            <a:avLst/>
          </a:prstGeom>
          <a:noFill/>
        </p:spPr>
        <p:txBody>
          <a:bodyPr wrap="none" lIns="91440" tIns="45720" rIns="91440" bIns="45720">
            <a:spAutoFit/>
          </a:bodyPr>
          <a:lstStyle/>
          <a:p>
            <a:pPr algn="ctr"/>
            <a:r>
              <a:rPr lang="nl-NL" sz="8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“DE HEKSENWAAG”</a:t>
            </a:r>
            <a:endParaRPr lang="nl-NL" sz="8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1034" name="Picture 10" descr="De bronafbeelding bekijken">
            <a:extLst>
              <a:ext uri="{FF2B5EF4-FFF2-40B4-BE49-F238E27FC236}">
                <a16:creationId xmlns:a16="http://schemas.microsoft.com/office/drawing/2014/main" id="{B9F42427-6746-C36A-47C0-9A7D44E0CF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7536" y="3361391"/>
            <a:ext cx="1131193" cy="11311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 bronafbeelding bekijken">
            <a:extLst>
              <a:ext uri="{FF2B5EF4-FFF2-40B4-BE49-F238E27FC236}">
                <a16:creationId xmlns:a16="http://schemas.microsoft.com/office/drawing/2014/main" id="{408B58D7-CA44-1891-E3CD-F3542C2350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3034" y="85811"/>
            <a:ext cx="591130" cy="5911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De bronafbeelding bekijken">
            <a:extLst>
              <a:ext uri="{FF2B5EF4-FFF2-40B4-BE49-F238E27FC236}">
                <a16:creationId xmlns:a16="http://schemas.microsoft.com/office/drawing/2014/main" id="{6D77D0A2-AB34-DCDA-67BF-7DB902CEEE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4534" y="1075267"/>
            <a:ext cx="732867" cy="7328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De bronafbeelding bekijken">
            <a:extLst>
              <a:ext uri="{FF2B5EF4-FFF2-40B4-BE49-F238E27FC236}">
                <a16:creationId xmlns:a16="http://schemas.microsoft.com/office/drawing/2014/main" id="{E5B691E1-8212-FCF2-FB49-FEDC67ECC3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6003" y="214941"/>
            <a:ext cx="591130" cy="591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87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animEffect transition="in" filter="fade">
                                      <p:cBhvr>
                                        <p:cTn id="23" dur="1000"/>
                                        <p:tgtEl>
                                          <p:spTgt spid="1034"/>
                                        </p:tgtEl>
                                      </p:cBhvr>
                                    </p:animEffect>
                                    <p:anim calcmode="lin" valueType="num">
                                      <p:cBhvr>
                                        <p:cTn id="24" dur="1000" fill="hold"/>
                                        <p:tgtEl>
                                          <p:spTgt spid="1034"/>
                                        </p:tgtEl>
                                        <p:attrNameLst>
                                          <p:attrName>ppt_x</p:attrName>
                                        </p:attrNameLst>
                                      </p:cBhvr>
                                      <p:tavLst>
                                        <p:tav tm="0">
                                          <p:val>
                                            <p:strVal val="#ppt_x"/>
                                          </p:val>
                                        </p:tav>
                                        <p:tav tm="100000">
                                          <p:val>
                                            <p:strVal val="#ppt_x"/>
                                          </p:val>
                                        </p:tav>
                                      </p:tavLst>
                                    </p:anim>
                                    <p:anim calcmode="lin" valueType="num">
                                      <p:cBhvr>
                                        <p:cTn id="25"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1+ppt_h/2"/>
                                          </p:val>
                                        </p:tav>
                                      </p:tavLst>
                                    </p:anim>
                                    <p:set>
                                      <p:cBhvr>
                                        <p:cTn id="31" dur="1" fill="hold">
                                          <p:stCondLst>
                                            <p:cond delay="499"/>
                                          </p:stCondLst>
                                        </p:cTn>
                                        <p:tgtEl>
                                          <p:spTgt spid="1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13"/>
                                        </p:tgtEl>
                                      </p:cBhvr>
                                    </p:animEffect>
                                    <p:anim calcmode="lin" valueType="num">
                                      <p:cBhvr>
                                        <p:cTn id="42" dur="1000"/>
                                        <p:tgtEl>
                                          <p:spTgt spid="13"/>
                                        </p:tgtEl>
                                        <p:attrNameLst>
                                          <p:attrName>ppt_x</p:attrName>
                                        </p:attrNameLst>
                                      </p:cBhvr>
                                      <p:tavLst>
                                        <p:tav tm="0">
                                          <p:val>
                                            <p:strVal val="ppt_x"/>
                                          </p:val>
                                        </p:tav>
                                        <p:tav tm="100000">
                                          <p:val>
                                            <p:strVal val="ppt_x"/>
                                          </p:val>
                                        </p:tav>
                                      </p:tavLst>
                                    </p:anim>
                                    <p:anim calcmode="lin" valueType="num">
                                      <p:cBhvr>
                                        <p:cTn id="43" dur="1000"/>
                                        <p:tgtEl>
                                          <p:spTgt spid="13"/>
                                        </p:tgtEl>
                                        <p:attrNameLst>
                                          <p:attrName>ppt_y</p:attrName>
                                        </p:attrNameLst>
                                      </p:cBhvr>
                                      <p:tavLst>
                                        <p:tav tm="0">
                                          <p:val>
                                            <p:strVal val="ppt_y"/>
                                          </p:val>
                                        </p:tav>
                                        <p:tav tm="100000">
                                          <p:val>
                                            <p:strVal val="ppt_y+.1"/>
                                          </p:val>
                                        </p:tav>
                                      </p:tavLst>
                                    </p:anim>
                                    <p:set>
                                      <p:cBhvr>
                                        <p:cTn id="44"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1A5CCB8-EA77-BFAA-634B-593C2B88EA46}"/>
              </a:ext>
            </a:extLst>
          </p:cNvPr>
          <p:cNvSpPr txBox="1"/>
          <p:nvPr/>
        </p:nvSpPr>
        <p:spPr>
          <a:xfrm>
            <a:off x="2510534" y="58683"/>
            <a:ext cx="6096000" cy="369332"/>
          </a:xfrm>
          <a:prstGeom prst="rect">
            <a:avLst/>
          </a:prstGeom>
          <a:noFill/>
        </p:spPr>
        <p:txBody>
          <a:bodyPr wrap="square">
            <a:spAutoFit/>
          </a:bodyPr>
          <a:lstStyle/>
          <a:p>
            <a:r>
              <a:rPr lang="nl-NL" b="1" dirty="0">
                <a:solidFill>
                  <a:schemeClr val="accent4"/>
                </a:solidFill>
                <a:hlinkClick r:id="rId2">
                  <a:extLst>
                    <a:ext uri="{A12FA001-AC4F-418D-AE19-62706E023703}">
                      <ahyp:hlinkClr xmlns:ahyp="http://schemas.microsoft.com/office/drawing/2018/hyperlinkcolor" val="tx"/>
                    </a:ext>
                  </a:extLst>
                </a:hlinkClick>
              </a:rPr>
              <a:t>De heksenhamer | Welkom in de middeleeuwen - YouTube</a:t>
            </a:r>
            <a:endParaRPr lang="nl-NL" b="1" dirty="0">
              <a:solidFill>
                <a:schemeClr val="accent4"/>
              </a:solidFill>
            </a:endParaRPr>
          </a:p>
        </p:txBody>
      </p:sp>
      <p:pic>
        <p:nvPicPr>
          <p:cNvPr id="2050" name="Picture 2" descr="De Heksenhamer">
            <a:extLst>
              <a:ext uri="{FF2B5EF4-FFF2-40B4-BE49-F238E27FC236}">
                <a16:creationId xmlns:a16="http://schemas.microsoft.com/office/drawing/2014/main" id="{5310402F-95B9-2497-6860-8B0D4AC73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21" y="3174043"/>
            <a:ext cx="2302933" cy="34640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 bronafbeelding bekijken">
            <a:extLst>
              <a:ext uri="{FF2B5EF4-FFF2-40B4-BE49-F238E27FC236}">
                <a16:creationId xmlns:a16="http://schemas.microsoft.com/office/drawing/2014/main" id="{38823462-E356-6B21-851C-48A180049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575" y="2587015"/>
            <a:ext cx="2699852" cy="34640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237CBD7-92E6-DC4E-20B3-E7CA41EDA0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3575" y="2587015"/>
            <a:ext cx="2445664" cy="34640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1C38B261-D802-8654-78A4-359BFD5116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8373" y="3174043"/>
            <a:ext cx="2453682" cy="346402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491D2330-BF37-ED1D-2F38-501BF9786897}"/>
              </a:ext>
            </a:extLst>
          </p:cNvPr>
          <p:cNvSpPr txBox="1"/>
          <p:nvPr/>
        </p:nvSpPr>
        <p:spPr>
          <a:xfrm>
            <a:off x="203200" y="601133"/>
            <a:ext cx="11794067" cy="738664"/>
          </a:xfrm>
          <a:prstGeom prst="rect">
            <a:avLst/>
          </a:prstGeom>
          <a:noFill/>
        </p:spPr>
        <p:txBody>
          <a:bodyPr wrap="square" rtlCol="0">
            <a:spAutoFit/>
          </a:bodyPr>
          <a:lstStyle/>
          <a:p>
            <a:r>
              <a:rPr lang="nl-NL" sz="1400" dirty="0"/>
              <a:t>De Heksenwaag (De Heksenweegschaal) in Oudewater is afkomstig uit de Middeleeuwen (500-1500). In die tijd was het geloof heel belangrijk en was er een strijd gaande tussen mensen die katholiek waren of protestant. Was je protestant dan kon je, zeker als vrouw, maar ook als man, beschuldigd worden van hekserij. Dat was een gevaarlijke beschuldiging, want je kon worden opgehangen of levend verbrand.</a:t>
            </a:r>
          </a:p>
        </p:txBody>
      </p:sp>
      <p:sp>
        <p:nvSpPr>
          <p:cNvPr id="10" name="Tekstvak 9">
            <a:extLst>
              <a:ext uri="{FF2B5EF4-FFF2-40B4-BE49-F238E27FC236}">
                <a16:creationId xmlns:a16="http://schemas.microsoft.com/office/drawing/2014/main" id="{F09D3F99-8B4A-FE0B-6DB3-6626591B732C}"/>
              </a:ext>
            </a:extLst>
          </p:cNvPr>
          <p:cNvSpPr txBox="1"/>
          <p:nvPr/>
        </p:nvSpPr>
        <p:spPr>
          <a:xfrm>
            <a:off x="203200" y="1362579"/>
            <a:ext cx="11622655" cy="1169551"/>
          </a:xfrm>
          <a:prstGeom prst="rect">
            <a:avLst/>
          </a:prstGeom>
          <a:noFill/>
        </p:spPr>
        <p:txBody>
          <a:bodyPr wrap="square" rtlCol="0">
            <a:spAutoFit/>
          </a:bodyPr>
          <a:lstStyle/>
          <a:p>
            <a:r>
              <a:rPr lang="nl-NL" sz="1400" dirty="0"/>
              <a:t>Hieronder  zie je 4 afbeeldingen die de jacht op heksen heel erg hebben gemaakt.</a:t>
            </a:r>
            <a:br>
              <a:rPr lang="nl-NL" sz="1400" dirty="0"/>
            </a:br>
            <a:r>
              <a:rPr lang="nl-NL" sz="1400" dirty="0"/>
              <a:t>1. Het boek de Heksenhamer van </a:t>
            </a:r>
            <a:r>
              <a:rPr lang="nl-NL" sz="1400" b="1" dirty="0">
                <a:solidFill>
                  <a:schemeClr val="accent4"/>
                </a:solidFill>
              </a:rPr>
              <a:t>Heinrich Kramer. (klik)</a:t>
            </a:r>
            <a:r>
              <a:rPr lang="nl-NL" sz="1400" dirty="0"/>
              <a:t>Daarin stond precies wat je moest doen om heksen te herkennen en veroordeeld te krijgen.</a:t>
            </a:r>
            <a:br>
              <a:rPr lang="nl-NL" sz="1400" dirty="0"/>
            </a:br>
            <a:r>
              <a:rPr lang="nl-NL" sz="1400" dirty="0"/>
              <a:t>2. De paus </a:t>
            </a:r>
            <a:r>
              <a:rPr lang="nl-NL" sz="1400" b="1" dirty="0">
                <a:solidFill>
                  <a:schemeClr val="accent2"/>
                </a:solidFill>
              </a:rPr>
              <a:t>Innocentius de VIII (klik)</a:t>
            </a:r>
            <a:r>
              <a:rPr lang="nl-NL" sz="1400" dirty="0"/>
              <a:t>die alles en iedereen van ketterij beschuldigde (ongelovig of protestants was) en zij moesten ter dood worden gebracht.</a:t>
            </a:r>
            <a:br>
              <a:rPr lang="nl-NL" sz="1400" dirty="0"/>
            </a:br>
            <a:r>
              <a:rPr lang="nl-NL" sz="1400" dirty="0"/>
              <a:t>3. Het </a:t>
            </a:r>
            <a:r>
              <a:rPr lang="nl-NL" sz="1400" dirty="0">
                <a:solidFill>
                  <a:schemeClr val="accent2"/>
                </a:solidFill>
              </a:rPr>
              <a:t>papier/perkament (klik)</a:t>
            </a:r>
            <a:r>
              <a:rPr lang="nl-NL" sz="1400" dirty="0"/>
              <a:t>waarop de paus dit allemaal had beschreven en daarmee een heksenjacht door heel Europa veroorzaakte.</a:t>
            </a:r>
            <a:br>
              <a:rPr lang="nl-NL" sz="1400" dirty="0"/>
            </a:br>
            <a:r>
              <a:rPr lang="nl-NL" sz="1400" dirty="0"/>
              <a:t>4. Jacob Sprenger (klik) die Heinrich Kramer (Henricus </a:t>
            </a:r>
            <a:r>
              <a:rPr lang="nl-NL" sz="1400" dirty="0" err="1"/>
              <a:t>Institoris</a:t>
            </a:r>
            <a:r>
              <a:rPr lang="nl-NL" sz="1400" dirty="0"/>
              <a:t> – zijn Latijnse naam) had meegeholpen het boek de Heksenhamer te schrijven.</a:t>
            </a:r>
          </a:p>
        </p:txBody>
      </p:sp>
      <p:sp>
        <p:nvSpPr>
          <p:cNvPr id="11" name="Tekstvak 10">
            <a:extLst>
              <a:ext uri="{FF2B5EF4-FFF2-40B4-BE49-F238E27FC236}">
                <a16:creationId xmlns:a16="http://schemas.microsoft.com/office/drawing/2014/main" id="{F4EA58A0-6EE5-84A0-2295-963C0F6949F3}"/>
              </a:ext>
            </a:extLst>
          </p:cNvPr>
          <p:cNvSpPr txBox="1"/>
          <p:nvPr/>
        </p:nvSpPr>
        <p:spPr>
          <a:xfrm>
            <a:off x="462240" y="2587015"/>
            <a:ext cx="2481694" cy="369332"/>
          </a:xfrm>
          <a:prstGeom prst="rect">
            <a:avLst/>
          </a:prstGeom>
          <a:noFill/>
        </p:spPr>
        <p:txBody>
          <a:bodyPr wrap="square" rtlCol="0">
            <a:spAutoFit/>
          </a:bodyPr>
          <a:lstStyle/>
          <a:p>
            <a:r>
              <a:rPr lang="nl-NL" dirty="0">
                <a:solidFill>
                  <a:srgbClr val="FFFF00"/>
                </a:solidFill>
              </a:rPr>
              <a:t>Klik nu voor het filmpje</a:t>
            </a:r>
          </a:p>
        </p:txBody>
      </p:sp>
      <p:sp>
        <p:nvSpPr>
          <p:cNvPr id="3" name="Tekstvak 2">
            <a:extLst>
              <a:ext uri="{FF2B5EF4-FFF2-40B4-BE49-F238E27FC236}">
                <a16:creationId xmlns:a16="http://schemas.microsoft.com/office/drawing/2014/main" id="{5218AB71-506D-6167-4766-66BC4B28B397}"/>
              </a:ext>
            </a:extLst>
          </p:cNvPr>
          <p:cNvSpPr txBox="1"/>
          <p:nvPr/>
        </p:nvSpPr>
        <p:spPr>
          <a:xfrm>
            <a:off x="3198575" y="6256867"/>
            <a:ext cx="6096000" cy="369332"/>
          </a:xfrm>
          <a:prstGeom prst="rect">
            <a:avLst/>
          </a:prstGeom>
          <a:noFill/>
        </p:spPr>
        <p:txBody>
          <a:bodyPr wrap="square">
            <a:spAutoFit/>
          </a:bodyPr>
          <a:lstStyle/>
          <a:p>
            <a:r>
              <a:rPr lang="nl-NL" dirty="0">
                <a:hlinkClick r:id="rId7">
                  <a:extLst>
                    <a:ext uri="{A12FA001-AC4F-418D-AE19-62706E023703}">
                      <ahyp:hlinkClr xmlns:ahyp="http://schemas.microsoft.com/office/drawing/2018/hyperlinkcolor" val="tx"/>
                    </a:ext>
                  </a:extLst>
                </a:hlinkClick>
              </a:rPr>
              <a:t>Heks of geen heks? | Welkom in de Gouden Eeuw - YouTube</a:t>
            </a:r>
            <a:endParaRPr lang="nl-NL" dirty="0"/>
          </a:p>
        </p:txBody>
      </p:sp>
    </p:spTree>
    <p:extLst>
      <p:ext uri="{BB962C8B-B14F-4D97-AF65-F5344CB8AC3E}">
        <p14:creationId xmlns:p14="http://schemas.microsoft.com/office/powerpoint/2010/main" val="333695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90576CC-407E-3658-D3F4-F17F48DD5C0D}"/>
              </a:ext>
            </a:extLst>
          </p:cNvPr>
          <p:cNvSpPr txBox="1"/>
          <p:nvPr/>
        </p:nvSpPr>
        <p:spPr>
          <a:xfrm>
            <a:off x="3260927" y="6015833"/>
            <a:ext cx="6096000" cy="369332"/>
          </a:xfrm>
          <a:prstGeom prst="rect">
            <a:avLst/>
          </a:prstGeom>
          <a:noFill/>
        </p:spPr>
        <p:txBody>
          <a:bodyPr wrap="square">
            <a:spAutoFit/>
          </a:bodyPr>
          <a:lstStyle/>
          <a:p>
            <a:r>
              <a:rPr lang="nl-NL" dirty="0" err="1">
                <a:solidFill>
                  <a:srgbClr val="FFFF00"/>
                </a:solidFill>
                <a:hlinkClick r:id="rId2">
                  <a:extLst>
                    <a:ext uri="{A12FA001-AC4F-418D-AE19-62706E023703}">
                      <ahyp:hlinkClr xmlns:ahyp="http://schemas.microsoft.com/office/drawing/2018/hyperlinkcolor" val="tx"/>
                    </a:ext>
                  </a:extLst>
                </a:hlinkClick>
              </a:rPr>
              <a:t>Balavignus</a:t>
            </a:r>
            <a:r>
              <a:rPr lang="nl-NL" dirty="0">
                <a:solidFill>
                  <a:srgbClr val="FFFF00"/>
                </a:solidFill>
                <a:hlinkClick r:id="rId2">
                  <a:extLst>
                    <a:ext uri="{A12FA001-AC4F-418D-AE19-62706E023703}">
                      <ahyp:hlinkClr xmlns:ahyp="http://schemas.microsoft.com/office/drawing/2018/hyperlinkcolor" val="tx"/>
                    </a:ext>
                  </a:extLst>
                </a:hlinkClick>
              </a:rPr>
              <a:t> | Welkom in de middeleeuwen - YouTube</a:t>
            </a:r>
            <a:endParaRPr lang="nl-NL" dirty="0">
              <a:solidFill>
                <a:srgbClr val="FFFF00"/>
              </a:solidFill>
            </a:endParaRPr>
          </a:p>
        </p:txBody>
      </p:sp>
      <p:sp>
        <p:nvSpPr>
          <p:cNvPr id="4" name="Tekstvak 3">
            <a:extLst>
              <a:ext uri="{FF2B5EF4-FFF2-40B4-BE49-F238E27FC236}">
                <a16:creationId xmlns:a16="http://schemas.microsoft.com/office/drawing/2014/main" id="{A7641AD9-F66C-7DB4-5545-1CD4595FC193}"/>
              </a:ext>
            </a:extLst>
          </p:cNvPr>
          <p:cNvSpPr txBox="1"/>
          <p:nvPr/>
        </p:nvSpPr>
        <p:spPr>
          <a:xfrm>
            <a:off x="2709351" y="138867"/>
            <a:ext cx="6096000" cy="646331"/>
          </a:xfrm>
          <a:prstGeom prst="rect">
            <a:avLst/>
          </a:prstGeom>
          <a:noFill/>
        </p:spPr>
        <p:txBody>
          <a:bodyPr wrap="square">
            <a:spAutoFit/>
          </a:bodyPr>
          <a:lstStyle/>
          <a:p>
            <a:r>
              <a:rPr lang="nl-NL" b="1" dirty="0">
                <a:solidFill>
                  <a:schemeClr val="accent4"/>
                </a:solidFill>
                <a:hlinkClick r:id="rId3">
                  <a:extLst>
                    <a:ext uri="{A12FA001-AC4F-418D-AE19-62706E023703}">
                      <ahyp:hlinkClr xmlns:ahyp="http://schemas.microsoft.com/office/drawing/2018/hyperlinkcolor" val="tx"/>
                    </a:ext>
                  </a:extLst>
                </a:hlinkClick>
              </a:rPr>
              <a:t>Promo: Museum de Heksenwaag | </a:t>
            </a:r>
            <a:r>
              <a:rPr lang="nl-NL" b="1" dirty="0" err="1">
                <a:solidFill>
                  <a:schemeClr val="accent4"/>
                </a:solidFill>
                <a:hlinkClick r:id="rId3">
                  <a:extLst>
                    <a:ext uri="{A12FA001-AC4F-418D-AE19-62706E023703}">
                      <ahyp:hlinkClr xmlns:ahyp="http://schemas.microsoft.com/office/drawing/2018/hyperlinkcolor" val="tx"/>
                    </a:ext>
                  </a:extLst>
                </a:hlinkClick>
              </a:rPr>
              <a:t>MuseumTV</a:t>
            </a:r>
            <a:r>
              <a:rPr lang="nl-NL" b="1" dirty="0">
                <a:solidFill>
                  <a:schemeClr val="accent4"/>
                </a:solidFill>
                <a:hlinkClick r:id="rId3">
                  <a:extLst>
                    <a:ext uri="{A12FA001-AC4F-418D-AE19-62706E023703}">
                      <ahyp:hlinkClr xmlns:ahyp="http://schemas.microsoft.com/office/drawing/2018/hyperlinkcolor" val="tx"/>
                    </a:ext>
                  </a:extLst>
                </a:hlinkClick>
              </a:rPr>
              <a:t> – YouTube</a:t>
            </a:r>
            <a:r>
              <a:rPr lang="nl-NL" b="1" dirty="0">
                <a:solidFill>
                  <a:schemeClr val="accent4"/>
                </a:solidFill>
              </a:rPr>
              <a:t>    </a:t>
            </a:r>
            <a:br>
              <a:rPr lang="nl-NL" b="1" dirty="0">
                <a:solidFill>
                  <a:schemeClr val="accent4"/>
                </a:solidFill>
              </a:rPr>
            </a:br>
            <a:r>
              <a:rPr lang="nl-NL" b="1" dirty="0">
                <a:solidFill>
                  <a:schemeClr val="accent4"/>
                </a:solidFill>
              </a:rPr>
              <a:t>                                    </a:t>
            </a:r>
            <a:r>
              <a:rPr lang="nl-NL" sz="1100" b="1" dirty="0">
                <a:solidFill>
                  <a:schemeClr val="accent4"/>
                </a:solidFill>
              </a:rPr>
              <a:t>Klik op de link hierboven</a:t>
            </a:r>
            <a:endParaRPr lang="nl-NL" b="1" dirty="0">
              <a:solidFill>
                <a:schemeClr val="accent4"/>
              </a:solidFill>
            </a:endParaRPr>
          </a:p>
        </p:txBody>
      </p:sp>
      <p:sp>
        <p:nvSpPr>
          <p:cNvPr id="5" name="Tekstvak 4">
            <a:extLst>
              <a:ext uri="{FF2B5EF4-FFF2-40B4-BE49-F238E27FC236}">
                <a16:creationId xmlns:a16="http://schemas.microsoft.com/office/drawing/2014/main" id="{FAB142E5-0884-3AFE-B2D0-541B81BD8BF0}"/>
              </a:ext>
            </a:extLst>
          </p:cNvPr>
          <p:cNvSpPr txBox="1"/>
          <p:nvPr/>
        </p:nvSpPr>
        <p:spPr>
          <a:xfrm>
            <a:off x="127000" y="665072"/>
            <a:ext cx="11777133" cy="1200329"/>
          </a:xfrm>
          <a:prstGeom prst="rect">
            <a:avLst/>
          </a:prstGeom>
          <a:noFill/>
        </p:spPr>
        <p:txBody>
          <a:bodyPr wrap="square" rtlCol="0">
            <a:spAutoFit/>
          </a:bodyPr>
          <a:lstStyle/>
          <a:p>
            <a:r>
              <a:rPr lang="nl-NL" dirty="0"/>
              <a:t>Zo kon het dus gaan in de Middeleeuwen (500-1500 na Christus). Maar je kon ontsnappen aan de brandstapel of de galg.</a:t>
            </a:r>
            <a:br>
              <a:rPr lang="nl-NL" dirty="0"/>
            </a:br>
            <a:r>
              <a:rPr lang="nl-NL" dirty="0"/>
              <a:t>Daarvoor kon je het beste naar Oudewater gaan. Men kon bewijzen – en dat kreeg je op papier – dat je geen heks was.</a:t>
            </a:r>
            <a:br>
              <a:rPr lang="nl-NL" dirty="0"/>
            </a:br>
            <a:r>
              <a:rPr lang="nl-NL" dirty="0"/>
              <a:t>Bekend is dat iedere vrouw of man die zich in Oudewater liet wegen, nooit veroordeeld is, omdat hij/zij een heks zou zijn!</a:t>
            </a:r>
            <a:br>
              <a:rPr lang="nl-NL" dirty="0"/>
            </a:br>
            <a:r>
              <a:rPr lang="nl-NL" dirty="0"/>
              <a:t>                                                                    Je werd vrijgesproken van hekserij!</a:t>
            </a:r>
          </a:p>
        </p:txBody>
      </p:sp>
      <p:pic>
        <p:nvPicPr>
          <p:cNvPr id="7" name="Picture 4" descr="Gratis vector afbeeldingen van Rat">
            <a:extLst>
              <a:ext uri="{FF2B5EF4-FFF2-40B4-BE49-F238E27FC236}">
                <a16:creationId xmlns:a16="http://schemas.microsoft.com/office/drawing/2014/main" id="{02415E31-E6F9-B077-5704-F7FEC544E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80" y="3778925"/>
            <a:ext cx="4627213" cy="294020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8" name="Inkt 7">
                <a:extLst>
                  <a:ext uri="{FF2B5EF4-FFF2-40B4-BE49-F238E27FC236}">
                    <a16:creationId xmlns:a16="http://schemas.microsoft.com/office/drawing/2014/main" id="{9E5FC383-3D8A-C4F3-E17A-6AAF117C280B}"/>
                  </a:ext>
                </a:extLst>
              </p14:cNvPr>
              <p14:cNvContentPartPr/>
              <p14:nvPr/>
            </p14:nvContentPartPr>
            <p14:xfrm>
              <a:off x="2540733" y="2861693"/>
              <a:ext cx="1728360" cy="1686960"/>
            </p14:xfrm>
          </p:contentPart>
        </mc:Choice>
        <mc:Fallback xmlns="">
          <p:pic>
            <p:nvPicPr>
              <p:cNvPr id="8" name="Inkt 7">
                <a:extLst>
                  <a:ext uri="{FF2B5EF4-FFF2-40B4-BE49-F238E27FC236}">
                    <a16:creationId xmlns:a16="http://schemas.microsoft.com/office/drawing/2014/main" id="{9E5FC383-3D8A-C4F3-E17A-6AAF117C280B}"/>
                  </a:ext>
                </a:extLst>
              </p:cNvPr>
              <p:cNvPicPr/>
              <p:nvPr/>
            </p:nvPicPr>
            <p:blipFill>
              <a:blip r:embed="rId6"/>
              <a:stretch>
                <a:fillRect/>
              </a:stretch>
            </p:blipFill>
            <p:spPr>
              <a:xfrm>
                <a:off x="2487093" y="2753693"/>
                <a:ext cx="1836000" cy="190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t 8">
                <a:extLst>
                  <a:ext uri="{FF2B5EF4-FFF2-40B4-BE49-F238E27FC236}">
                    <a16:creationId xmlns:a16="http://schemas.microsoft.com/office/drawing/2014/main" id="{CB994FAF-946B-715D-088A-E57EB6C72DA1}"/>
                  </a:ext>
                </a:extLst>
              </p14:cNvPr>
              <p14:cNvContentPartPr/>
              <p14:nvPr/>
            </p14:nvContentPartPr>
            <p14:xfrm>
              <a:off x="2531373" y="2861693"/>
              <a:ext cx="4398840" cy="1292400"/>
            </p14:xfrm>
          </p:contentPart>
        </mc:Choice>
        <mc:Fallback xmlns="">
          <p:pic>
            <p:nvPicPr>
              <p:cNvPr id="9" name="Inkt 8">
                <a:extLst>
                  <a:ext uri="{FF2B5EF4-FFF2-40B4-BE49-F238E27FC236}">
                    <a16:creationId xmlns:a16="http://schemas.microsoft.com/office/drawing/2014/main" id="{CB994FAF-946B-715D-088A-E57EB6C72DA1}"/>
                  </a:ext>
                </a:extLst>
              </p:cNvPr>
              <p:cNvPicPr/>
              <p:nvPr/>
            </p:nvPicPr>
            <p:blipFill>
              <a:blip r:embed="rId8"/>
              <a:stretch>
                <a:fillRect/>
              </a:stretch>
            </p:blipFill>
            <p:spPr>
              <a:xfrm>
                <a:off x="2477733" y="2753693"/>
                <a:ext cx="4506480" cy="1508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t 9">
                <a:extLst>
                  <a:ext uri="{FF2B5EF4-FFF2-40B4-BE49-F238E27FC236}">
                    <a16:creationId xmlns:a16="http://schemas.microsoft.com/office/drawing/2014/main" id="{4027C118-A194-4F96-E103-643B7C986B35}"/>
                  </a:ext>
                </a:extLst>
              </p14:cNvPr>
              <p14:cNvContentPartPr/>
              <p14:nvPr/>
            </p14:nvContentPartPr>
            <p14:xfrm>
              <a:off x="2472333" y="2742893"/>
              <a:ext cx="789480" cy="656640"/>
            </p14:xfrm>
          </p:contentPart>
        </mc:Choice>
        <mc:Fallback xmlns="">
          <p:pic>
            <p:nvPicPr>
              <p:cNvPr id="10" name="Inkt 9">
                <a:extLst>
                  <a:ext uri="{FF2B5EF4-FFF2-40B4-BE49-F238E27FC236}">
                    <a16:creationId xmlns:a16="http://schemas.microsoft.com/office/drawing/2014/main" id="{4027C118-A194-4F96-E103-643B7C986B35}"/>
                  </a:ext>
                </a:extLst>
              </p:cNvPr>
              <p:cNvPicPr/>
              <p:nvPr/>
            </p:nvPicPr>
            <p:blipFill>
              <a:blip r:embed="rId10"/>
              <a:stretch>
                <a:fillRect/>
              </a:stretch>
            </p:blipFill>
            <p:spPr>
              <a:xfrm>
                <a:off x="2418333" y="2635253"/>
                <a:ext cx="897120" cy="872280"/>
              </a:xfrm>
              <a:prstGeom prst="rect">
                <a:avLst/>
              </a:prstGeom>
            </p:spPr>
          </p:pic>
        </mc:Fallback>
      </mc:AlternateContent>
      <p:graphicFrame>
        <p:nvGraphicFramePr>
          <p:cNvPr id="11" name="Object 10">
            <a:extLst>
              <a:ext uri="{FF2B5EF4-FFF2-40B4-BE49-F238E27FC236}">
                <a16:creationId xmlns:a16="http://schemas.microsoft.com/office/drawing/2014/main" id="{88B66FEC-ACCA-EF10-1C5C-453FB56F9D41}"/>
              </a:ext>
            </a:extLst>
          </p:cNvPr>
          <p:cNvGraphicFramePr>
            <a:graphicFrameLocks noChangeAspect="1"/>
          </p:cNvGraphicFramePr>
          <p:nvPr>
            <p:extLst>
              <p:ext uri="{D42A27DB-BD31-4B8C-83A1-F6EECF244321}">
                <p14:modId xmlns:p14="http://schemas.microsoft.com/office/powerpoint/2010/main" val="268143264"/>
              </p:ext>
            </p:extLst>
          </p:nvPr>
        </p:nvGraphicFramePr>
        <p:xfrm>
          <a:off x="3260927" y="1921872"/>
          <a:ext cx="4699001" cy="2721441"/>
        </p:xfrm>
        <a:graphic>
          <a:graphicData uri="http://schemas.openxmlformats.org/presentationml/2006/ole">
            <mc:AlternateContent xmlns:mc="http://schemas.openxmlformats.org/markup-compatibility/2006">
              <mc:Choice xmlns:v="urn:schemas-microsoft-com:vml" Requires="v">
                <p:oleObj name="Bitmap Image" r:id="rId11" imgW="2762280" imgH="1733400" progId="PBrush">
                  <p:embed/>
                </p:oleObj>
              </mc:Choice>
              <mc:Fallback>
                <p:oleObj name="Bitmap Image" r:id="rId11" imgW="2762280" imgH="1733400" progId="PBrush">
                  <p:embed/>
                  <p:pic>
                    <p:nvPicPr>
                      <p:cNvPr id="11" name="Object 10">
                        <a:extLst>
                          <a:ext uri="{FF2B5EF4-FFF2-40B4-BE49-F238E27FC236}">
                            <a16:creationId xmlns:a16="http://schemas.microsoft.com/office/drawing/2014/main" id="{88B66FEC-ACCA-EF10-1C5C-453FB56F9D41}"/>
                          </a:ext>
                        </a:extLst>
                      </p:cNvPr>
                      <p:cNvPicPr/>
                      <p:nvPr/>
                    </p:nvPicPr>
                    <p:blipFill>
                      <a:blip r:embed="rId12"/>
                      <a:stretch>
                        <a:fillRect/>
                      </a:stretch>
                    </p:blipFill>
                    <p:spPr>
                      <a:xfrm>
                        <a:off x="3260927" y="1921872"/>
                        <a:ext cx="4699001" cy="2721441"/>
                      </a:xfrm>
                      <a:prstGeom prst="rect">
                        <a:avLst/>
                      </a:prstGeom>
                    </p:spPr>
                  </p:pic>
                </p:oleObj>
              </mc:Fallback>
            </mc:AlternateContent>
          </a:graphicData>
        </a:graphic>
      </p:graphicFrame>
      <p:sp>
        <p:nvSpPr>
          <p:cNvPr id="12" name="Rechthoek 11">
            <a:extLst>
              <a:ext uri="{FF2B5EF4-FFF2-40B4-BE49-F238E27FC236}">
                <a16:creationId xmlns:a16="http://schemas.microsoft.com/office/drawing/2014/main" id="{EEFCE30E-7130-2B35-4757-BB82D8A89B3D}"/>
              </a:ext>
            </a:extLst>
          </p:cNvPr>
          <p:cNvSpPr/>
          <p:nvPr/>
        </p:nvSpPr>
        <p:spPr>
          <a:xfrm>
            <a:off x="2472333" y="2284004"/>
            <a:ext cx="6569427" cy="1569660"/>
          </a:xfrm>
          <a:prstGeom prst="rect">
            <a:avLst/>
          </a:prstGeom>
          <a:noFill/>
        </p:spPr>
        <p:txBody>
          <a:bodyPr wrap="none" lIns="91440" tIns="45720" rIns="91440" bIns="45720">
            <a:spAutoFit/>
          </a:bodyPr>
          <a:lstStyle/>
          <a:p>
            <a:pPr algn="ctr"/>
            <a:r>
              <a:rPr lang="nl-NL" sz="9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Bangmakerij</a:t>
            </a:r>
          </a:p>
        </p:txBody>
      </p:sp>
      <p:sp>
        <p:nvSpPr>
          <p:cNvPr id="13" name="Tekstvak 12">
            <a:extLst>
              <a:ext uri="{FF2B5EF4-FFF2-40B4-BE49-F238E27FC236}">
                <a16:creationId xmlns:a16="http://schemas.microsoft.com/office/drawing/2014/main" id="{FF49276B-F63C-6284-92C9-43CB9397783F}"/>
              </a:ext>
            </a:extLst>
          </p:cNvPr>
          <p:cNvSpPr txBox="1"/>
          <p:nvPr/>
        </p:nvSpPr>
        <p:spPr>
          <a:xfrm>
            <a:off x="211667" y="4709788"/>
            <a:ext cx="11607800" cy="1323439"/>
          </a:xfrm>
          <a:prstGeom prst="rect">
            <a:avLst/>
          </a:prstGeom>
          <a:noFill/>
        </p:spPr>
        <p:txBody>
          <a:bodyPr wrap="square" rtlCol="0">
            <a:spAutoFit/>
          </a:bodyPr>
          <a:lstStyle/>
          <a:p>
            <a:r>
              <a:rPr lang="nl-NL" sz="1600" dirty="0"/>
              <a:t>Daar waren ze goed in </a:t>
            </a:r>
            <a:r>
              <a:rPr lang="nl-NL" sz="1600" dirty="0" err="1"/>
              <a:t>in</a:t>
            </a:r>
            <a:r>
              <a:rPr lang="nl-NL" sz="1600" dirty="0"/>
              <a:t> de Middeleeuwen: Bangmakerij. Zelfs als mensen iets goeds hadden ontdekt, bijvoorbeeld tegen de pest. Dan nog moest je oppassen niet opgepakt te worden. De pest was een vreselijke ziekte waar je bulten van kreeg en die verspreid werd door de ratten en vlooien die overal in de Middeleeuwse steden voorkwamen. Miljoenen mensen gingen er dood aan. Er waren speciale pestdokters met speciale pakken aan, maar niets hielp. Toen </a:t>
            </a:r>
            <a:r>
              <a:rPr lang="nl-NL" sz="1600" dirty="0" err="1"/>
              <a:t>Balavignus</a:t>
            </a:r>
            <a:r>
              <a:rPr lang="nl-NL" sz="1600" dirty="0"/>
              <a:t> uit Straatsburg iets had opgemerkt durfde hij dat niet te zeggen. Hij was een ongelovige heiden en dan wist je wat er gebeuren kon. Zie zijn  verhaal straks hieronder!</a:t>
            </a:r>
          </a:p>
        </p:txBody>
      </p:sp>
      <p:pic>
        <p:nvPicPr>
          <p:cNvPr id="3078" name="Picture 6" descr="Afbeelding pestdokter">
            <a:extLst>
              <a:ext uri="{FF2B5EF4-FFF2-40B4-BE49-F238E27FC236}">
                <a16:creationId xmlns:a16="http://schemas.microsoft.com/office/drawing/2014/main" id="{7D07B49B-96B7-8F00-C907-72AC05355AD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19667" y="1768161"/>
            <a:ext cx="1205971" cy="1792155"/>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E697F6BF-21E4-6653-5565-C4B8DC035965}"/>
              </a:ext>
            </a:extLst>
          </p:cNvPr>
          <p:cNvSpPr txBox="1"/>
          <p:nvPr/>
        </p:nvSpPr>
        <p:spPr>
          <a:xfrm>
            <a:off x="9403215" y="3655772"/>
            <a:ext cx="2254505" cy="600164"/>
          </a:xfrm>
          <a:prstGeom prst="rect">
            <a:avLst/>
          </a:prstGeom>
          <a:noFill/>
        </p:spPr>
        <p:txBody>
          <a:bodyPr wrap="square" rtlCol="0">
            <a:spAutoFit/>
          </a:bodyPr>
          <a:lstStyle/>
          <a:p>
            <a:r>
              <a:rPr lang="nl-NL" sz="1100" dirty="0"/>
              <a:t>Een pestdokter met masker waarin waarschijnlijk kruiden zaten. Die dienden ook tegen de stank!</a:t>
            </a:r>
          </a:p>
        </p:txBody>
      </p:sp>
      <p:pic>
        <p:nvPicPr>
          <p:cNvPr id="3080" name="Picture 8" descr="Arts bij pestlijder">
            <a:extLst>
              <a:ext uri="{FF2B5EF4-FFF2-40B4-BE49-F238E27FC236}">
                <a16:creationId xmlns:a16="http://schemas.microsoft.com/office/drawing/2014/main" id="{06CD0EF5-717C-171F-A6C2-6E7E7A2770D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6679" y="1723008"/>
            <a:ext cx="1347644" cy="2053552"/>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14">
            <a:extLst>
              <a:ext uri="{FF2B5EF4-FFF2-40B4-BE49-F238E27FC236}">
                <a16:creationId xmlns:a16="http://schemas.microsoft.com/office/drawing/2014/main" id="{A31ED7D4-1F2D-C681-0C42-117BA96049A9}"/>
              </a:ext>
            </a:extLst>
          </p:cNvPr>
          <p:cNvSpPr txBox="1"/>
          <p:nvPr/>
        </p:nvSpPr>
        <p:spPr>
          <a:xfrm>
            <a:off x="211667" y="3910135"/>
            <a:ext cx="2768600" cy="646331"/>
          </a:xfrm>
          <a:prstGeom prst="rect">
            <a:avLst/>
          </a:prstGeom>
          <a:noFill/>
        </p:spPr>
        <p:txBody>
          <a:bodyPr wrap="square" rtlCol="0">
            <a:spAutoFit/>
          </a:bodyPr>
          <a:lstStyle/>
          <a:p>
            <a:r>
              <a:rPr lang="nl-NL" sz="1200" dirty="0"/>
              <a:t>Een dokter bezoekt een patiënt met een spons voor de neus en een fakkel om de besmetting tegen te gaan.</a:t>
            </a:r>
          </a:p>
        </p:txBody>
      </p:sp>
      <p:sp>
        <p:nvSpPr>
          <p:cNvPr id="6" name="Tekstvak 5">
            <a:extLst>
              <a:ext uri="{FF2B5EF4-FFF2-40B4-BE49-F238E27FC236}">
                <a16:creationId xmlns:a16="http://schemas.microsoft.com/office/drawing/2014/main" id="{7D8EB1A2-C734-E6A9-1C7D-FE1C88A34B23}"/>
              </a:ext>
            </a:extLst>
          </p:cNvPr>
          <p:cNvSpPr txBox="1"/>
          <p:nvPr/>
        </p:nvSpPr>
        <p:spPr>
          <a:xfrm>
            <a:off x="474135" y="6390195"/>
            <a:ext cx="11878732" cy="307777"/>
          </a:xfrm>
          <a:prstGeom prst="rect">
            <a:avLst/>
          </a:prstGeom>
          <a:noFill/>
        </p:spPr>
        <p:txBody>
          <a:bodyPr wrap="square">
            <a:spAutoFit/>
          </a:bodyPr>
          <a:lstStyle/>
          <a:p>
            <a:r>
              <a:rPr lang="nl-NL" sz="1400" b="0" i="0" dirty="0" err="1">
                <a:solidFill>
                  <a:srgbClr val="FFFF00"/>
                </a:solidFill>
                <a:effectLst/>
                <a:latin typeface="Roboto" panose="02000000000000000000" pitchFamily="2" charset="0"/>
              </a:rPr>
              <a:t>Balavignus</a:t>
            </a:r>
            <a:r>
              <a:rPr lang="nl-NL" sz="1400" b="0" i="0" dirty="0">
                <a:solidFill>
                  <a:srgbClr val="FFFF00"/>
                </a:solidFill>
                <a:effectLst/>
                <a:latin typeface="Roboto" panose="02000000000000000000" pitchFamily="2" charset="0"/>
              </a:rPr>
              <a:t> had hét idee om de pest uit de wereld te helpen. Daarom komt de bevolking hem feliciteren, maar dit moet wel in het geheim. </a:t>
            </a:r>
            <a:endParaRPr lang="nl-NL" sz="1400" dirty="0">
              <a:solidFill>
                <a:srgbClr val="FFFF00"/>
              </a:solidFill>
            </a:endParaRPr>
          </a:p>
        </p:txBody>
      </p:sp>
    </p:spTree>
    <p:extLst>
      <p:ext uri="{BB962C8B-B14F-4D97-AF65-F5344CB8AC3E}">
        <p14:creationId xmlns:p14="http://schemas.microsoft.com/office/powerpoint/2010/main" val="107106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8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78"/>
                                        </p:tgtEl>
                                        <p:attrNameLst>
                                          <p:attrName>style.visibility</p:attrName>
                                        </p:attrNameLst>
                                      </p:cBhvr>
                                      <p:to>
                                        <p:strVal val="visible"/>
                                      </p:to>
                                    </p:set>
                                    <p:animEffect transition="in" filter="fade">
                                      <p:cBhvr>
                                        <p:cTn id="36" dur="500"/>
                                        <p:tgtEl>
                                          <p:spTgt spid="307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2" grpId="0"/>
      <p:bldP spid="13" grpId="0"/>
      <p:bldP spid="14" grpId="0"/>
      <p:bldP spid="1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e bronafbeelding bekijken">
            <a:extLst>
              <a:ext uri="{FF2B5EF4-FFF2-40B4-BE49-F238E27FC236}">
                <a16:creationId xmlns:a16="http://schemas.microsoft.com/office/drawing/2014/main" id="{649EF8B2-6100-BEE4-A071-40B76A3D2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3203" y="1622776"/>
            <a:ext cx="1182711" cy="1182711"/>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A3535D53-9315-3892-833A-4A0197CBD26E}"/>
              </a:ext>
            </a:extLst>
          </p:cNvPr>
          <p:cNvSpPr txBox="1"/>
          <p:nvPr/>
        </p:nvSpPr>
        <p:spPr>
          <a:xfrm>
            <a:off x="265507" y="3724354"/>
            <a:ext cx="2992582" cy="369332"/>
          </a:xfrm>
          <a:prstGeom prst="rect">
            <a:avLst/>
          </a:prstGeom>
          <a:noFill/>
        </p:spPr>
        <p:txBody>
          <a:bodyPr wrap="square">
            <a:spAutoFit/>
          </a:bodyPr>
          <a:lstStyle/>
          <a:p>
            <a:r>
              <a:rPr lang="nl-NL" dirty="0" err="1">
                <a:solidFill>
                  <a:srgbClr val="FFFF00"/>
                </a:solidFill>
                <a:hlinkClick r:id="rId3">
                  <a:extLst>
                    <a:ext uri="{A12FA001-AC4F-418D-AE19-62706E023703}">
                      <ahyp:hlinkClr xmlns:ahyp="http://schemas.microsoft.com/office/drawing/2018/hyperlinkcolor" val="tx"/>
                    </a:ext>
                  </a:extLst>
                </a:hlinkClick>
              </a:rPr>
              <a:t>silhout</a:t>
            </a:r>
            <a:r>
              <a:rPr lang="nl-NL" dirty="0">
                <a:solidFill>
                  <a:srgbClr val="FFFF00"/>
                </a:solidFill>
                <a:hlinkClick r:id="rId3">
                  <a:extLst>
                    <a:ext uri="{A12FA001-AC4F-418D-AE19-62706E023703}">
                      <ahyp:hlinkClr xmlns:ahyp="http://schemas.microsoft.com/office/drawing/2018/hyperlinkcolor" val="tx"/>
                    </a:ext>
                  </a:extLst>
                </a:hlinkClick>
              </a:rPr>
              <a:t> heksen - Bing images</a:t>
            </a:r>
            <a:endParaRPr lang="nl-NL" dirty="0">
              <a:solidFill>
                <a:srgbClr val="FFFF00"/>
              </a:solidFill>
            </a:endParaRPr>
          </a:p>
        </p:txBody>
      </p:sp>
      <p:graphicFrame>
        <p:nvGraphicFramePr>
          <p:cNvPr id="4" name="Object 3">
            <a:extLst>
              <a:ext uri="{FF2B5EF4-FFF2-40B4-BE49-F238E27FC236}">
                <a16:creationId xmlns:a16="http://schemas.microsoft.com/office/drawing/2014/main" id="{57B45DE1-6DD0-D654-C543-C37467EBB368}"/>
              </a:ext>
            </a:extLst>
          </p:cNvPr>
          <p:cNvGraphicFramePr>
            <a:graphicFrameLocks noChangeAspect="1"/>
          </p:cNvGraphicFramePr>
          <p:nvPr>
            <p:extLst>
              <p:ext uri="{D42A27DB-BD31-4B8C-83A1-F6EECF244321}">
                <p14:modId xmlns:p14="http://schemas.microsoft.com/office/powerpoint/2010/main" val="3926616184"/>
              </p:ext>
            </p:extLst>
          </p:nvPr>
        </p:nvGraphicFramePr>
        <p:xfrm>
          <a:off x="3985970" y="2785917"/>
          <a:ext cx="7878086" cy="3923657"/>
        </p:xfrm>
        <a:graphic>
          <a:graphicData uri="http://schemas.openxmlformats.org/presentationml/2006/ole">
            <mc:AlternateContent xmlns:mc="http://schemas.openxmlformats.org/markup-compatibility/2006">
              <mc:Choice xmlns:v="urn:schemas-microsoft-com:vml" Requires="v">
                <p:oleObj name="Bitmap Image" r:id="rId4" imgW="15220800" imgH="7581960" progId="PBrush">
                  <p:embed/>
                </p:oleObj>
              </mc:Choice>
              <mc:Fallback>
                <p:oleObj name="Bitmap Image" r:id="rId4" imgW="15220800" imgH="7581960" progId="PBrush">
                  <p:embed/>
                  <p:pic>
                    <p:nvPicPr>
                      <p:cNvPr id="0" name=""/>
                      <p:cNvPicPr/>
                      <p:nvPr/>
                    </p:nvPicPr>
                    <p:blipFill>
                      <a:blip r:embed="rId5"/>
                      <a:stretch>
                        <a:fillRect/>
                      </a:stretch>
                    </p:blipFill>
                    <p:spPr>
                      <a:xfrm>
                        <a:off x="3985970" y="2785917"/>
                        <a:ext cx="7878086" cy="3923657"/>
                      </a:xfrm>
                      <a:prstGeom prst="rect">
                        <a:avLst/>
                      </a:prstGeom>
                    </p:spPr>
                  </p:pic>
                </p:oleObj>
              </mc:Fallback>
            </mc:AlternateContent>
          </a:graphicData>
        </a:graphic>
      </p:graphicFrame>
      <p:sp>
        <p:nvSpPr>
          <p:cNvPr id="5" name="Tekstvak 4">
            <a:extLst>
              <a:ext uri="{FF2B5EF4-FFF2-40B4-BE49-F238E27FC236}">
                <a16:creationId xmlns:a16="http://schemas.microsoft.com/office/drawing/2014/main" id="{622132F4-30EF-C467-E554-072E0CFE928F}"/>
              </a:ext>
            </a:extLst>
          </p:cNvPr>
          <p:cNvSpPr txBox="1"/>
          <p:nvPr/>
        </p:nvSpPr>
        <p:spPr>
          <a:xfrm>
            <a:off x="699965" y="4093686"/>
            <a:ext cx="2279072" cy="1569660"/>
          </a:xfrm>
          <a:prstGeom prst="rect">
            <a:avLst/>
          </a:prstGeom>
          <a:noFill/>
        </p:spPr>
        <p:txBody>
          <a:bodyPr wrap="square" rtlCol="0">
            <a:spAutoFit/>
          </a:bodyPr>
          <a:lstStyle/>
          <a:p>
            <a:r>
              <a:rPr lang="nl-NL" sz="1600" b="1" dirty="0"/>
              <a:t>Maak een Heksen Mobile en lees het verhaal  “De Heksen” van Roald Dahl. Zijn heksen herken je op een andere manier! </a:t>
            </a:r>
          </a:p>
        </p:txBody>
      </p:sp>
      <p:pic>
        <p:nvPicPr>
          <p:cNvPr id="1030" name="Picture 6" descr="De bronafbeelding bekijken">
            <a:extLst>
              <a:ext uri="{FF2B5EF4-FFF2-40B4-BE49-F238E27FC236}">
                <a16:creationId xmlns:a16="http://schemas.microsoft.com/office/drawing/2014/main" id="{1155A1D5-53F5-1985-FAF5-BC799D8BFA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5969" y="2793156"/>
            <a:ext cx="1097877" cy="19663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oald Dahl's The Witches">
            <a:extLst>
              <a:ext uri="{FF2B5EF4-FFF2-40B4-BE49-F238E27FC236}">
                <a16:creationId xmlns:a16="http://schemas.microsoft.com/office/drawing/2014/main" id="{7B7BBA5E-35F7-A685-A74F-B0D99CA0A9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87833" y="2894105"/>
            <a:ext cx="1132058" cy="14049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 bronafbeelding bekijken">
            <a:extLst>
              <a:ext uri="{FF2B5EF4-FFF2-40B4-BE49-F238E27FC236}">
                <a16:creationId xmlns:a16="http://schemas.microsoft.com/office/drawing/2014/main" id="{7F5F7252-CD3A-D21E-11B4-F12FB7DCA7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92202" y="4991190"/>
            <a:ext cx="607634" cy="91145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9389E487-4231-A221-2E66-C223CF956453}"/>
              </a:ext>
            </a:extLst>
          </p:cNvPr>
          <p:cNvSpPr txBox="1"/>
          <p:nvPr/>
        </p:nvSpPr>
        <p:spPr>
          <a:xfrm>
            <a:off x="8359496" y="5902640"/>
            <a:ext cx="1847273" cy="369332"/>
          </a:xfrm>
          <a:prstGeom prst="rect">
            <a:avLst/>
          </a:prstGeom>
          <a:noFill/>
        </p:spPr>
        <p:txBody>
          <a:bodyPr wrap="square" rtlCol="0">
            <a:spAutoFit/>
          </a:bodyPr>
          <a:lstStyle/>
          <a:p>
            <a:r>
              <a:rPr lang="nl-NL" dirty="0">
                <a:solidFill>
                  <a:srgbClr val="C00000"/>
                </a:solidFill>
              </a:rPr>
              <a:t>Roald Dahl</a:t>
            </a:r>
          </a:p>
        </p:txBody>
      </p:sp>
      <p:sp>
        <p:nvSpPr>
          <p:cNvPr id="7" name="Tekstvak 6">
            <a:extLst>
              <a:ext uri="{FF2B5EF4-FFF2-40B4-BE49-F238E27FC236}">
                <a16:creationId xmlns:a16="http://schemas.microsoft.com/office/drawing/2014/main" id="{891F24C9-1FE8-4EC6-625B-2A9A2E820636}"/>
              </a:ext>
            </a:extLst>
          </p:cNvPr>
          <p:cNvSpPr txBox="1"/>
          <p:nvPr/>
        </p:nvSpPr>
        <p:spPr>
          <a:xfrm>
            <a:off x="6096000" y="219851"/>
            <a:ext cx="6096000" cy="369332"/>
          </a:xfrm>
          <a:prstGeom prst="rect">
            <a:avLst/>
          </a:prstGeom>
          <a:noFill/>
        </p:spPr>
        <p:txBody>
          <a:bodyPr wrap="square">
            <a:spAutoFit/>
          </a:bodyPr>
          <a:lstStyle/>
          <a:p>
            <a:r>
              <a:rPr lang="nl-NL" dirty="0">
                <a:solidFill>
                  <a:schemeClr val="accent4"/>
                </a:solidFill>
                <a:hlinkClick r:id="rId9">
                  <a:extLst>
                    <a:ext uri="{A12FA001-AC4F-418D-AE19-62706E023703}">
                      <ahyp:hlinkClr xmlns:ahyp="http://schemas.microsoft.com/office/drawing/2018/hyperlinkcolor" val="tx"/>
                    </a:ext>
                  </a:extLst>
                </a:hlinkClick>
              </a:rPr>
              <a:t>Pest Journaal | Welkom in de middeleeuwen - YouTube</a:t>
            </a:r>
            <a:endParaRPr lang="nl-NL" dirty="0">
              <a:solidFill>
                <a:schemeClr val="accent4"/>
              </a:solidFill>
            </a:endParaRPr>
          </a:p>
        </p:txBody>
      </p:sp>
      <p:sp>
        <p:nvSpPr>
          <p:cNvPr id="9" name="Tekstvak 8">
            <a:extLst>
              <a:ext uri="{FF2B5EF4-FFF2-40B4-BE49-F238E27FC236}">
                <a16:creationId xmlns:a16="http://schemas.microsoft.com/office/drawing/2014/main" id="{D1E51923-2845-BBDE-99F8-47759053B9AB}"/>
              </a:ext>
            </a:extLst>
          </p:cNvPr>
          <p:cNvSpPr txBox="1"/>
          <p:nvPr/>
        </p:nvSpPr>
        <p:spPr>
          <a:xfrm>
            <a:off x="6096000" y="680684"/>
            <a:ext cx="6096000" cy="369332"/>
          </a:xfrm>
          <a:prstGeom prst="rect">
            <a:avLst/>
          </a:prstGeom>
          <a:noFill/>
        </p:spPr>
        <p:txBody>
          <a:bodyPr wrap="square">
            <a:spAutoFit/>
          </a:bodyPr>
          <a:lstStyle/>
          <a:p>
            <a:r>
              <a:rPr lang="nl-NL" dirty="0">
                <a:solidFill>
                  <a:schemeClr val="accent4"/>
                </a:solidFill>
                <a:hlinkClick r:id="rId10">
                  <a:extLst>
                    <a:ext uri="{A12FA001-AC4F-418D-AE19-62706E023703}">
                      <ahyp:hlinkClr xmlns:ahyp="http://schemas.microsoft.com/office/drawing/2018/hyperlinkcolor" val="tx"/>
                    </a:ext>
                  </a:extLst>
                </a:hlinkClick>
              </a:rPr>
              <a:t>Roken als medicijn | Welkom in de Gouden Eeuw - YouTube</a:t>
            </a:r>
            <a:endParaRPr lang="nl-NL" dirty="0">
              <a:solidFill>
                <a:schemeClr val="accent4"/>
              </a:solidFill>
            </a:endParaRPr>
          </a:p>
        </p:txBody>
      </p:sp>
      <p:sp>
        <p:nvSpPr>
          <p:cNvPr id="11" name="Tekstvak 10">
            <a:extLst>
              <a:ext uri="{FF2B5EF4-FFF2-40B4-BE49-F238E27FC236}">
                <a16:creationId xmlns:a16="http://schemas.microsoft.com/office/drawing/2014/main" id="{266C483B-761D-62A6-5D5C-4DBD69F8092D}"/>
              </a:ext>
            </a:extLst>
          </p:cNvPr>
          <p:cNvSpPr txBox="1"/>
          <p:nvPr/>
        </p:nvSpPr>
        <p:spPr>
          <a:xfrm>
            <a:off x="251927" y="83011"/>
            <a:ext cx="5844072" cy="3693319"/>
          </a:xfrm>
          <a:prstGeom prst="rect">
            <a:avLst/>
          </a:prstGeom>
          <a:noFill/>
        </p:spPr>
        <p:txBody>
          <a:bodyPr wrap="square" rtlCol="0">
            <a:spAutoFit/>
          </a:bodyPr>
          <a:lstStyle/>
          <a:p>
            <a:r>
              <a:rPr lang="nl-NL" b="1" dirty="0" err="1"/>
              <a:t>Balavignus</a:t>
            </a:r>
            <a:r>
              <a:rPr lang="nl-NL" b="1" dirty="0"/>
              <a:t> had dus ontdekt dat je de pest kon voorkomen door je rommel op te ruimen en te verbranden.</a:t>
            </a:r>
            <a:br>
              <a:rPr lang="nl-NL" b="1" dirty="0"/>
            </a:br>
            <a:r>
              <a:rPr lang="nl-NL" b="1" dirty="0"/>
              <a:t>Hij durfde het niet te vertellen: ze zouden zijn huis afbranden, dacht hij.</a:t>
            </a:r>
            <a:br>
              <a:rPr lang="nl-NL" b="1" dirty="0"/>
            </a:br>
            <a:r>
              <a:rPr lang="nl-NL" b="1" dirty="0"/>
              <a:t>Gevolg, de pest bleef nog jaren doorgaan, want hij had gelijk: Hygiëne was onbekend en ratten waren normaal in de Middeleeuwen (500-1500) </a:t>
            </a:r>
            <a:br>
              <a:rPr lang="nl-NL" b="1" dirty="0"/>
            </a:br>
            <a:r>
              <a:rPr lang="nl-NL" b="1" dirty="0"/>
              <a:t>en ook nog in</a:t>
            </a:r>
            <a:br>
              <a:rPr lang="nl-NL" b="1" dirty="0"/>
            </a:br>
            <a:r>
              <a:rPr lang="nl-NL" b="1" dirty="0"/>
              <a:t>de Gouden Eeuw (1602-1702)</a:t>
            </a:r>
            <a:br>
              <a:rPr lang="nl-NL" b="1" dirty="0"/>
            </a:br>
            <a:r>
              <a:rPr lang="nl-NL" b="1" dirty="0"/>
              <a:t>Zie</a:t>
            </a:r>
            <a:br>
              <a:rPr lang="nl-NL" b="1" dirty="0"/>
            </a:br>
            <a:r>
              <a:rPr lang="nl-NL" b="1" dirty="0"/>
              <a:t>Het Pestjournaal</a:t>
            </a:r>
            <a:br>
              <a:rPr lang="nl-NL" b="1" dirty="0"/>
            </a:br>
            <a:r>
              <a:rPr lang="nl-NL" b="1" dirty="0"/>
              <a:t>en</a:t>
            </a:r>
          </a:p>
          <a:p>
            <a:r>
              <a:rPr lang="nl-NL" b="1" dirty="0"/>
              <a:t>Roken als medicijn….</a:t>
            </a:r>
          </a:p>
        </p:txBody>
      </p:sp>
      <p:pic>
        <p:nvPicPr>
          <p:cNvPr id="12" name="Picture 4" descr="De bronafbeelding bekijken">
            <a:extLst>
              <a:ext uri="{FF2B5EF4-FFF2-40B4-BE49-F238E27FC236}">
                <a16:creationId xmlns:a16="http://schemas.microsoft.com/office/drawing/2014/main" id="{83C8DE80-49B5-9247-3A8D-C4810ED14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631" y="1622776"/>
            <a:ext cx="1182711" cy="11827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De bronafbeelding bekijken">
            <a:extLst>
              <a:ext uri="{FF2B5EF4-FFF2-40B4-BE49-F238E27FC236}">
                <a16:creationId xmlns:a16="http://schemas.microsoft.com/office/drawing/2014/main" id="{DC5365FA-B4B6-9F43-3CEF-CA856CFA1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7372" y="1631315"/>
            <a:ext cx="1182711" cy="11827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e bronafbeelding bekijken">
            <a:extLst>
              <a:ext uri="{FF2B5EF4-FFF2-40B4-BE49-F238E27FC236}">
                <a16:creationId xmlns:a16="http://schemas.microsoft.com/office/drawing/2014/main" id="{7E161262-AA95-D413-F7C1-84BF1C947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252" y="1622837"/>
            <a:ext cx="1182711" cy="11827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e bronafbeelding bekijken">
            <a:extLst>
              <a:ext uri="{FF2B5EF4-FFF2-40B4-BE49-F238E27FC236}">
                <a16:creationId xmlns:a16="http://schemas.microsoft.com/office/drawing/2014/main" id="{1039DDD6-10F4-2BBA-8525-6966340BD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541" y="1622776"/>
            <a:ext cx="1182711" cy="1182711"/>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07B03CC0-39D0-B71E-FE8E-8809B52AF686}"/>
              </a:ext>
            </a:extLst>
          </p:cNvPr>
          <p:cNvSpPr txBox="1"/>
          <p:nvPr/>
        </p:nvSpPr>
        <p:spPr>
          <a:xfrm>
            <a:off x="210090" y="5705452"/>
            <a:ext cx="3362844" cy="923330"/>
          </a:xfrm>
          <a:prstGeom prst="rect">
            <a:avLst/>
          </a:prstGeom>
          <a:noFill/>
        </p:spPr>
        <p:txBody>
          <a:bodyPr wrap="square">
            <a:spAutoFit/>
          </a:bodyPr>
          <a:lstStyle/>
          <a:p>
            <a:r>
              <a:rPr lang="nl-NL" dirty="0">
                <a:solidFill>
                  <a:srgbClr val="FFC000"/>
                </a:solidFill>
                <a:hlinkClick r:id="rId11">
                  <a:extLst>
                    <a:ext uri="{A12FA001-AC4F-418D-AE19-62706E023703}">
                      <ahyp:hlinkClr xmlns:ahyp="http://schemas.microsoft.com/office/drawing/2018/hyperlinkcolor" val="tx"/>
                    </a:ext>
                  </a:extLst>
                </a:hlinkClick>
              </a:rPr>
              <a:t>Verleden van Utrecht afl.4 Heksenvervolging in Oudewater - YouTube</a:t>
            </a:r>
            <a:endParaRPr lang="nl-NL" dirty="0">
              <a:solidFill>
                <a:srgbClr val="FFC000"/>
              </a:solidFill>
            </a:endParaRPr>
          </a:p>
        </p:txBody>
      </p:sp>
    </p:spTree>
    <p:extLst>
      <p:ext uri="{BB962C8B-B14F-4D97-AF65-F5344CB8AC3E}">
        <p14:creationId xmlns:p14="http://schemas.microsoft.com/office/powerpoint/2010/main" val="428221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6550EBBE-937A-1871-B917-D492D7AA3E07}"/>
              </a:ext>
            </a:extLst>
          </p:cNvPr>
          <p:cNvSpPr txBox="1"/>
          <p:nvPr/>
        </p:nvSpPr>
        <p:spPr>
          <a:xfrm>
            <a:off x="4013200" y="1379292"/>
            <a:ext cx="6096000" cy="646331"/>
          </a:xfrm>
          <a:prstGeom prst="rect">
            <a:avLst/>
          </a:prstGeom>
          <a:noFill/>
        </p:spPr>
        <p:txBody>
          <a:bodyPr wrap="square">
            <a:spAutoFit/>
          </a:bodyPr>
          <a:lstStyle/>
          <a:p>
            <a:r>
              <a:rPr lang="nl-NL" dirty="0">
                <a:hlinkClick r:id="rId2"/>
              </a:rPr>
              <a:t>https://youtu.be/jXoCXnqtta8</a:t>
            </a:r>
            <a:endParaRPr lang="nl-NL" dirty="0"/>
          </a:p>
          <a:p>
            <a:endParaRPr lang="nl-NL" dirty="0"/>
          </a:p>
        </p:txBody>
      </p:sp>
      <p:sp>
        <p:nvSpPr>
          <p:cNvPr id="6" name="Tekstvak 5">
            <a:extLst>
              <a:ext uri="{FF2B5EF4-FFF2-40B4-BE49-F238E27FC236}">
                <a16:creationId xmlns:a16="http://schemas.microsoft.com/office/drawing/2014/main" id="{FF67B214-0B5F-920C-F260-1BB0615CC19F}"/>
              </a:ext>
            </a:extLst>
          </p:cNvPr>
          <p:cNvSpPr txBox="1"/>
          <p:nvPr/>
        </p:nvSpPr>
        <p:spPr>
          <a:xfrm>
            <a:off x="1498599" y="2961842"/>
            <a:ext cx="9558867" cy="369332"/>
          </a:xfrm>
          <a:prstGeom prst="rect">
            <a:avLst/>
          </a:prstGeom>
          <a:noFill/>
        </p:spPr>
        <p:txBody>
          <a:bodyPr wrap="square">
            <a:spAutoFit/>
          </a:bodyPr>
          <a:lstStyle/>
          <a:p>
            <a:r>
              <a:rPr lang="nl-NL" dirty="0" err="1">
                <a:hlinkClick r:id="rId3"/>
              </a:rPr>
              <a:t>Polyphon</a:t>
            </a:r>
            <a:r>
              <a:rPr lang="nl-NL" dirty="0">
                <a:hlinkClick r:id="rId3"/>
              </a:rPr>
              <a:t> platenspeeldoos speelt Soldiers in </a:t>
            </a:r>
            <a:r>
              <a:rPr lang="nl-NL" dirty="0" err="1">
                <a:hlinkClick r:id="rId3"/>
              </a:rPr>
              <a:t>the</a:t>
            </a:r>
            <a:r>
              <a:rPr lang="nl-NL" dirty="0">
                <a:hlinkClick r:id="rId3"/>
              </a:rPr>
              <a:t> park - Museum Speelklok - YouTube</a:t>
            </a:r>
            <a:endParaRPr lang="nl-NL" dirty="0"/>
          </a:p>
        </p:txBody>
      </p:sp>
      <p:sp>
        <p:nvSpPr>
          <p:cNvPr id="8" name="Tekstvak 7">
            <a:extLst>
              <a:ext uri="{FF2B5EF4-FFF2-40B4-BE49-F238E27FC236}">
                <a16:creationId xmlns:a16="http://schemas.microsoft.com/office/drawing/2014/main" id="{8C82D21B-102D-F70E-CC87-91C786D9F72C}"/>
              </a:ext>
            </a:extLst>
          </p:cNvPr>
          <p:cNvSpPr txBox="1"/>
          <p:nvPr/>
        </p:nvSpPr>
        <p:spPr>
          <a:xfrm>
            <a:off x="1016000" y="2485071"/>
            <a:ext cx="9956800" cy="369332"/>
          </a:xfrm>
          <a:prstGeom prst="rect">
            <a:avLst/>
          </a:prstGeom>
          <a:noFill/>
        </p:spPr>
        <p:txBody>
          <a:bodyPr wrap="square">
            <a:spAutoFit/>
          </a:bodyPr>
          <a:lstStyle/>
          <a:p>
            <a:r>
              <a:rPr lang="nl-NL" dirty="0">
                <a:hlinkClick r:id="rId4"/>
              </a:rPr>
              <a:t>Regina </a:t>
            </a:r>
            <a:r>
              <a:rPr lang="nl-NL" dirty="0" err="1">
                <a:hlinkClick r:id="rId4"/>
              </a:rPr>
              <a:t>Orchestral</a:t>
            </a:r>
            <a:r>
              <a:rPr lang="nl-NL" dirty="0">
                <a:hlinkClick r:id="rId4"/>
              </a:rPr>
              <a:t> Corona platenwisselaar speelt Blue </a:t>
            </a:r>
            <a:r>
              <a:rPr lang="nl-NL" dirty="0" err="1">
                <a:hlinkClick r:id="rId4"/>
              </a:rPr>
              <a:t>bells</a:t>
            </a:r>
            <a:r>
              <a:rPr lang="nl-NL" dirty="0">
                <a:hlinkClick r:id="rId4"/>
              </a:rPr>
              <a:t> of Scotland - Museum Speelklok - YouTube</a:t>
            </a:r>
            <a:endParaRPr lang="nl-NL" dirty="0"/>
          </a:p>
        </p:txBody>
      </p:sp>
      <p:sp>
        <p:nvSpPr>
          <p:cNvPr id="9" name="Tekstvak 8">
            <a:extLst>
              <a:ext uri="{FF2B5EF4-FFF2-40B4-BE49-F238E27FC236}">
                <a16:creationId xmlns:a16="http://schemas.microsoft.com/office/drawing/2014/main" id="{C35DC2F9-FB1F-1B47-680A-A1E214840C9B}"/>
              </a:ext>
            </a:extLst>
          </p:cNvPr>
          <p:cNvSpPr txBox="1"/>
          <p:nvPr/>
        </p:nvSpPr>
        <p:spPr>
          <a:xfrm>
            <a:off x="1413933" y="215154"/>
            <a:ext cx="9118600" cy="646331"/>
          </a:xfrm>
          <a:prstGeom prst="rect">
            <a:avLst/>
          </a:prstGeom>
          <a:noFill/>
        </p:spPr>
        <p:txBody>
          <a:bodyPr wrap="square" rtlCol="0">
            <a:spAutoFit/>
          </a:bodyPr>
          <a:lstStyle/>
          <a:p>
            <a:r>
              <a:rPr lang="nl-NL" sz="3600" dirty="0"/>
              <a:t>Utrecht, ik rijd een rondje door de stad.</a:t>
            </a:r>
          </a:p>
        </p:txBody>
      </p:sp>
      <p:sp>
        <p:nvSpPr>
          <p:cNvPr id="5" name="Tekstvak 4">
            <a:extLst>
              <a:ext uri="{FF2B5EF4-FFF2-40B4-BE49-F238E27FC236}">
                <a16:creationId xmlns:a16="http://schemas.microsoft.com/office/drawing/2014/main" id="{C5505393-CF51-7614-DAC8-56D3D4B9FF5B}"/>
              </a:ext>
            </a:extLst>
          </p:cNvPr>
          <p:cNvSpPr txBox="1"/>
          <p:nvPr/>
        </p:nvSpPr>
        <p:spPr>
          <a:xfrm>
            <a:off x="3716867" y="2025623"/>
            <a:ext cx="6096000" cy="369332"/>
          </a:xfrm>
          <a:prstGeom prst="rect">
            <a:avLst/>
          </a:prstGeom>
          <a:noFill/>
        </p:spPr>
        <p:txBody>
          <a:bodyPr wrap="square">
            <a:spAutoFit/>
          </a:bodyPr>
          <a:lstStyle/>
          <a:p>
            <a:r>
              <a:rPr lang="nl-NL" dirty="0">
                <a:hlinkClick r:id="rId5"/>
              </a:rPr>
              <a:t>Herbouw Domkerk Utrecht - YouTube</a:t>
            </a:r>
            <a:endParaRPr lang="nl-NL" dirty="0"/>
          </a:p>
        </p:txBody>
      </p:sp>
      <p:pic>
        <p:nvPicPr>
          <p:cNvPr id="2050" name="Picture 2" descr="Pin op Domtoren">
            <a:extLst>
              <a:ext uri="{FF2B5EF4-FFF2-40B4-BE49-F238E27FC236}">
                <a16:creationId xmlns:a16="http://schemas.microsoft.com/office/drawing/2014/main" id="{AB53FCD7-93F4-19E9-CAA1-7C63E9458B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3365980"/>
            <a:ext cx="2176992" cy="3276866"/>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DF476333-E334-D2D5-82DB-FBA571671948}"/>
              </a:ext>
            </a:extLst>
          </p:cNvPr>
          <p:cNvPicPr>
            <a:picLocks noChangeAspect="1"/>
          </p:cNvPicPr>
          <p:nvPr/>
        </p:nvPicPr>
        <p:blipFill>
          <a:blip r:embed="rId7"/>
          <a:stretch>
            <a:fillRect/>
          </a:stretch>
        </p:blipFill>
        <p:spPr>
          <a:xfrm>
            <a:off x="2318877" y="3385518"/>
            <a:ext cx="854975" cy="3280313"/>
          </a:xfrm>
          <a:prstGeom prst="rect">
            <a:avLst/>
          </a:prstGeom>
        </p:spPr>
      </p:pic>
      <p:pic>
        <p:nvPicPr>
          <p:cNvPr id="13" name="Afbeelding 12">
            <a:extLst>
              <a:ext uri="{FF2B5EF4-FFF2-40B4-BE49-F238E27FC236}">
                <a16:creationId xmlns:a16="http://schemas.microsoft.com/office/drawing/2014/main" id="{FBC6C780-39D9-9B14-F991-957274EE3A46}"/>
              </a:ext>
            </a:extLst>
          </p:cNvPr>
          <p:cNvPicPr>
            <a:picLocks noChangeAspect="1"/>
          </p:cNvPicPr>
          <p:nvPr/>
        </p:nvPicPr>
        <p:blipFill>
          <a:blip r:embed="rId8"/>
          <a:stretch>
            <a:fillRect/>
          </a:stretch>
        </p:blipFill>
        <p:spPr>
          <a:xfrm>
            <a:off x="3260702" y="3398577"/>
            <a:ext cx="5225247" cy="3267254"/>
          </a:xfrm>
          <a:prstGeom prst="rect">
            <a:avLst/>
          </a:prstGeom>
        </p:spPr>
      </p:pic>
      <p:pic>
        <p:nvPicPr>
          <p:cNvPr id="2054" name="Picture 6" descr="MUSICAL BOX &amp; ORGAN MUSEUM (SPEELKLOK), Utrecht – ArtsTalk Magazine">
            <a:extLst>
              <a:ext uri="{FF2B5EF4-FFF2-40B4-BE49-F238E27FC236}">
                <a16:creationId xmlns:a16="http://schemas.microsoft.com/office/drawing/2014/main" id="{27BF0E2F-E68E-07B7-FD38-B473187490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1005" y="4018541"/>
            <a:ext cx="3544795" cy="221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458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35F33A3-476A-76C9-892E-BBA399BB2376}"/>
              </a:ext>
            </a:extLst>
          </p:cNvPr>
          <p:cNvSpPr txBox="1"/>
          <p:nvPr/>
        </p:nvSpPr>
        <p:spPr>
          <a:xfrm>
            <a:off x="0" y="799237"/>
            <a:ext cx="12192000" cy="923330"/>
          </a:xfrm>
          <a:prstGeom prst="rect">
            <a:avLst/>
          </a:prstGeom>
          <a:noFill/>
        </p:spPr>
        <p:txBody>
          <a:bodyPr wrap="square">
            <a:spAutoFit/>
          </a:bodyPr>
          <a:lstStyle/>
          <a:p>
            <a:r>
              <a:rPr lang="nl-NL" b="0" i="0" dirty="0">
                <a:solidFill>
                  <a:srgbClr val="FFC000"/>
                </a:solidFill>
                <a:effectLst/>
                <a:latin typeface="IowanOldStyleBTPro-Roman"/>
              </a:rPr>
              <a:t>De geschiedenis heeft haar sporen nagelaten in zowel de </a:t>
            </a:r>
            <a:r>
              <a:rPr lang="nl-NL" dirty="0" err="1">
                <a:solidFill>
                  <a:srgbClr val="FFC000"/>
                </a:solidFill>
                <a:latin typeface="IowanOldStyleBTPro-Roman"/>
              </a:rPr>
              <a:t>de</a:t>
            </a:r>
            <a:r>
              <a:rPr lang="nl-NL" dirty="0">
                <a:solidFill>
                  <a:srgbClr val="FFC000"/>
                </a:solidFill>
                <a:latin typeface="IowanOldStyleBTPro-Roman"/>
              </a:rPr>
              <a:t> buitenkant</a:t>
            </a:r>
            <a:r>
              <a:rPr lang="nl-NL" b="0" i="0" dirty="0">
                <a:solidFill>
                  <a:srgbClr val="FFC000"/>
                </a:solidFill>
                <a:effectLst/>
                <a:latin typeface="IowanOldStyleBTPro-Roman"/>
              </a:rPr>
              <a:t> als de binnenkant van </a:t>
            </a:r>
            <a:r>
              <a:rPr lang="nl-NL" dirty="0">
                <a:solidFill>
                  <a:srgbClr val="FFC000"/>
                </a:solidFill>
                <a:latin typeface="IowanOldStyleBTPro-Roman"/>
              </a:rPr>
              <a:t>de Domkerk in Utrecht</a:t>
            </a:r>
            <a:r>
              <a:rPr lang="nl-NL" b="0" i="0" dirty="0">
                <a:solidFill>
                  <a:srgbClr val="FFC000"/>
                </a:solidFill>
                <a:effectLst/>
                <a:latin typeface="IowanOldStyleBTPro-Roman"/>
              </a:rPr>
              <a:t>. </a:t>
            </a:r>
            <a:br>
              <a:rPr lang="nl-NL" b="0" i="0" dirty="0">
                <a:solidFill>
                  <a:srgbClr val="FFC000"/>
                </a:solidFill>
                <a:effectLst/>
                <a:latin typeface="IowanOldStyleBTPro-Roman"/>
              </a:rPr>
            </a:br>
            <a:r>
              <a:rPr lang="nl-NL" b="0" i="0" dirty="0">
                <a:solidFill>
                  <a:srgbClr val="FFC000"/>
                </a:solidFill>
                <a:effectLst/>
                <a:latin typeface="IowanOldStyleBTPro-Roman"/>
              </a:rPr>
              <a:t>De meest ingrijpende gebeurtenissen waren de </a:t>
            </a:r>
            <a:r>
              <a:rPr lang="nl-NL" b="0" i="0" dirty="0">
                <a:effectLst/>
                <a:latin typeface="IowanOldStyleBTPro-Roman"/>
              </a:rPr>
              <a:t>Beeldenstorm</a:t>
            </a:r>
            <a:r>
              <a:rPr lang="nl-NL" b="0" i="0" dirty="0">
                <a:solidFill>
                  <a:srgbClr val="FFC000"/>
                </a:solidFill>
                <a:effectLst/>
                <a:latin typeface="IowanOldStyleBTPro-Roman"/>
              </a:rPr>
              <a:t> in de zestiende eeuw en een </a:t>
            </a:r>
            <a:r>
              <a:rPr lang="nl-NL" b="0" i="0" dirty="0">
                <a:effectLst/>
                <a:latin typeface="IowanOldStyleBTPro-Roman"/>
              </a:rPr>
              <a:t>verwoestende windhoos </a:t>
            </a:r>
            <a:r>
              <a:rPr lang="nl-NL" b="0" i="0" dirty="0">
                <a:solidFill>
                  <a:srgbClr val="FFC000"/>
                </a:solidFill>
                <a:effectLst/>
                <a:latin typeface="IowanOldStyleBTPro-Roman"/>
              </a:rPr>
              <a:t>in 1674. Door deze storm stortte het schip van de kerk in. Zo is het </a:t>
            </a:r>
            <a:r>
              <a:rPr lang="nl-NL" b="0" i="0" dirty="0" err="1">
                <a:solidFill>
                  <a:srgbClr val="FFC000"/>
                </a:solidFill>
                <a:effectLst/>
                <a:latin typeface="IowanOldStyleBTPro-Roman"/>
              </a:rPr>
              <a:t>Domplein</a:t>
            </a:r>
            <a:r>
              <a:rPr lang="nl-NL" b="0" i="0" dirty="0">
                <a:solidFill>
                  <a:srgbClr val="FFC000"/>
                </a:solidFill>
                <a:effectLst/>
                <a:latin typeface="IowanOldStyleBTPro-Roman"/>
              </a:rPr>
              <a:t> ontstaan, een open plek tussen de kerk en de toren.</a:t>
            </a:r>
            <a:endParaRPr lang="nl-NL" dirty="0">
              <a:solidFill>
                <a:srgbClr val="FFC000"/>
              </a:solidFill>
            </a:endParaRPr>
          </a:p>
        </p:txBody>
      </p:sp>
      <p:sp>
        <p:nvSpPr>
          <p:cNvPr id="4" name="Tekstvak 3">
            <a:extLst>
              <a:ext uri="{FF2B5EF4-FFF2-40B4-BE49-F238E27FC236}">
                <a16:creationId xmlns:a16="http://schemas.microsoft.com/office/drawing/2014/main" id="{5CE522B1-20A8-6DE3-B482-BFFCD25AA794}"/>
              </a:ext>
            </a:extLst>
          </p:cNvPr>
          <p:cNvSpPr txBox="1"/>
          <p:nvPr/>
        </p:nvSpPr>
        <p:spPr>
          <a:xfrm>
            <a:off x="4318000" y="1829853"/>
            <a:ext cx="4191000" cy="369332"/>
          </a:xfrm>
          <a:prstGeom prst="rect">
            <a:avLst/>
          </a:prstGeom>
          <a:noFill/>
        </p:spPr>
        <p:txBody>
          <a:bodyPr wrap="square" rtlCol="0">
            <a:spAutoFit/>
          </a:bodyPr>
          <a:lstStyle/>
          <a:p>
            <a:r>
              <a:rPr lang="nl-NL" dirty="0"/>
              <a:t>De Beeldenstorm</a:t>
            </a:r>
          </a:p>
        </p:txBody>
      </p:sp>
      <p:sp>
        <p:nvSpPr>
          <p:cNvPr id="6" name="Tekstvak 5">
            <a:extLst>
              <a:ext uri="{FF2B5EF4-FFF2-40B4-BE49-F238E27FC236}">
                <a16:creationId xmlns:a16="http://schemas.microsoft.com/office/drawing/2014/main" id="{A4650A7E-0A3A-CEE6-FF9B-B4B33D40DB0C}"/>
              </a:ext>
            </a:extLst>
          </p:cNvPr>
          <p:cNvSpPr txBox="1"/>
          <p:nvPr/>
        </p:nvSpPr>
        <p:spPr>
          <a:xfrm>
            <a:off x="719666" y="2306471"/>
            <a:ext cx="10083800" cy="369332"/>
          </a:xfrm>
          <a:prstGeom prst="rect">
            <a:avLst/>
          </a:prstGeom>
          <a:noFill/>
        </p:spPr>
        <p:txBody>
          <a:bodyPr wrap="square">
            <a:spAutoFit/>
          </a:bodyPr>
          <a:lstStyle/>
          <a:p>
            <a:r>
              <a:rPr lang="nl-NL" dirty="0">
                <a:hlinkClick r:id="rId2"/>
              </a:rPr>
              <a:t>Boze Protestanten vernielden objecten van de Katholieken | Welkom in de 80-jarige oorlog - YouTube</a:t>
            </a:r>
            <a:endParaRPr lang="nl-NL" dirty="0"/>
          </a:p>
        </p:txBody>
      </p:sp>
      <p:sp>
        <p:nvSpPr>
          <p:cNvPr id="8" name="Tekstvak 7">
            <a:extLst>
              <a:ext uri="{FF2B5EF4-FFF2-40B4-BE49-F238E27FC236}">
                <a16:creationId xmlns:a16="http://schemas.microsoft.com/office/drawing/2014/main" id="{9E414C15-146A-6768-9DA3-869B83193691}"/>
              </a:ext>
            </a:extLst>
          </p:cNvPr>
          <p:cNvSpPr txBox="1"/>
          <p:nvPr/>
        </p:nvSpPr>
        <p:spPr>
          <a:xfrm>
            <a:off x="2620433" y="2783089"/>
            <a:ext cx="6121400" cy="369332"/>
          </a:xfrm>
          <a:prstGeom prst="rect">
            <a:avLst/>
          </a:prstGeom>
          <a:noFill/>
        </p:spPr>
        <p:txBody>
          <a:bodyPr wrap="square">
            <a:spAutoFit/>
          </a:bodyPr>
          <a:lstStyle/>
          <a:p>
            <a:r>
              <a:rPr lang="nl-NL" dirty="0">
                <a:hlinkClick r:id="rId3"/>
              </a:rPr>
              <a:t>Canonclip 10: De Beeldenstorm (Groep 7 en 8) - YouTube</a:t>
            </a:r>
            <a:endParaRPr lang="nl-NL" dirty="0"/>
          </a:p>
        </p:txBody>
      </p:sp>
      <p:sp>
        <p:nvSpPr>
          <p:cNvPr id="10" name="Tekstvak 9">
            <a:extLst>
              <a:ext uri="{FF2B5EF4-FFF2-40B4-BE49-F238E27FC236}">
                <a16:creationId xmlns:a16="http://schemas.microsoft.com/office/drawing/2014/main" id="{EBC10AFE-5746-A5E6-D599-935ABF0D3FDE}"/>
              </a:ext>
            </a:extLst>
          </p:cNvPr>
          <p:cNvSpPr txBox="1"/>
          <p:nvPr/>
        </p:nvSpPr>
        <p:spPr>
          <a:xfrm>
            <a:off x="2620433" y="3259707"/>
            <a:ext cx="6121400" cy="369332"/>
          </a:xfrm>
          <a:prstGeom prst="rect">
            <a:avLst/>
          </a:prstGeom>
          <a:noFill/>
        </p:spPr>
        <p:txBody>
          <a:bodyPr wrap="square">
            <a:spAutoFit/>
          </a:bodyPr>
          <a:lstStyle/>
          <a:p>
            <a:r>
              <a:rPr lang="nl-NL" dirty="0">
                <a:hlinkClick r:id="rId3"/>
              </a:rPr>
              <a:t>Canonclip 10: De Beeldenstorm (Groep 7 en 8) - YouTube</a:t>
            </a:r>
            <a:endParaRPr lang="nl-NL" dirty="0"/>
          </a:p>
        </p:txBody>
      </p:sp>
    </p:spTree>
    <p:extLst>
      <p:ext uri="{BB962C8B-B14F-4D97-AF65-F5344CB8AC3E}">
        <p14:creationId xmlns:p14="http://schemas.microsoft.com/office/powerpoint/2010/main" val="171001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94C1CF4-509D-475F-1300-06DDEB20DFB8}"/>
              </a:ext>
            </a:extLst>
          </p:cNvPr>
          <p:cNvSpPr txBox="1"/>
          <p:nvPr/>
        </p:nvSpPr>
        <p:spPr>
          <a:xfrm>
            <a:off x="2442633" y="6176429"/>
            <a:ext cx="7306733" cy="369332"/>
          </a:xfrm>
          <a:prstGeom prst="rect">
            <a:avLst/>
          </a:prstGeom>
          <a:noFill/>
        </p:spPr>
        <p:txBody>
          <a:bodyPr wrap="square">
            <a:spAutoFit/>
          </a:bodyPr>
          <a:lstStyle/>
          <a:p>
            <a:r>
              <a:rPr lang="fr-FR" dirty="0">
                <a:hlinkClick r:id="rId2">
                  <a:extLst>
                    <a:ext uri="{A12FA001-AC4F-418D-AE19-62706E023703}">
                      <ahyp:hlinkClr xmlns:ahyp="http://schemas.microsoft.com/office/drawing/2018/hyperlinkcolor" val="tx"/>
                    </a:ext>
                  </a:extLst>
                </a:hlinkClick>
              </a:rPr>
              <a:t>La Sortie de l'Usine Lumière à Lyon (All 3 Versions) 1895 - YouTube</a:t>
            </a:r>
            <a:endParaRPr lang="nl-NL" dirty="0"/>
          </a:p>
        </p:txBody>
      </p:sp>
      <p:pic>
        <p:nvPicPr>
          <p:cNvPr id="1026" name="Picture 2">
            <a:extLst>
              <a:ext uri="{FF2B5EF4-FFF2-40B4-BE49-F238E27FC236}">
                <a16:creationId xmlns:a16="http://schemas.microsoft.com/office/drawing/2014/main" id="{BA15DADE-64D5-D2BA-4623-963395774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33" y="1101116"/>
            <a:ext cx="3490229" cy="232798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logo">
            <a:extLst>
              <a:ext uri="{FF2B5EF4-FFF2-40B4-BE49-F238E27FC236}">
                <a16:creationId xmlns:a16="http://schemas.microsoft.com/office/drawing/2014/main" id="{8D7509DF-31E1-BB8E-13A1-CBEC761D327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0" name="Picture 6" descr="De bronafbeelding bekijken">
            <a:extLst>
              <a:ext uri="{FF2B5EF4-FFF2-40B4-BE49-F238E27FC236}">
                <a16:creationId xmlns:a16="http://schemas.microsoft.com/office/drawing/2014/main" id="{C6424B44-C6D4-0592-DA18-FC12950383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0934" y="1247948"/>
            <a:ext cx="2857500"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4D644472-E3CF-6FDD-F211-BFEE5B5070F2}"/>
              </a:ext>
            </a:extLst>
          </p:cNvPr>
          <p:cNvSpPr txBox="1"/>
          <p:nvPr/>
        </p:nvSpPr>
        <p:spPr>
          <a:xfrm>
            <a:off x="1104900" y="108206"/>
            <a:ext cx="9982200" cy="1200329"/>
          </a:xfrm>
          <a:prstGeom prst="rect">
            <a:avLst/>
          </a:prstGeom>
          <a:noFill/>
        </p:spPr>
        <p:txBody>
          <a:bodyPr wrap="square" rtlCol="0">
            <a:spAutoFit/>
          </a:bodyPr>
          <a:lstStyle/>
          <a:p>
            <a:r>
              <a:rPr lang="nl-NL" sz="1400" dirty="0"/>
              <a:t>Ik fiets door Utrecht en zie een merkwaardig gebouw. Het staat aan de Tolsteegbrug en heeft de naam van iemand waar ik nog nooit van heb gehoord: </a:t>
            </a:r>
            <a:r>
              <a:rPr lang="nl-NL" sz="1600" b="1" dirty="0">
                <a:solidFill>
                  <a:srgbClr val="FFFF00"/>
                </a:solidFill>
              </a:rPr>
              <a:t>Louis </a:t>
            </a:r>
            <a:r>
              <a:rPr lang="nl-NL" sz="1600" b="1" dirty="0" err="1">
                <a:solidFill>
                  <a:srgbClr val="FFFF00"/>
                </a:solidFill>
              </a:rPr>
              <a:t>Hartlooper</a:t>
            </a:r>
            <a:r>
              <a:rPr lang="nl-NL" sz="1600" b="1" dirty="0">
                <a:solidFill>
                  <a:srgbClr val="FFFF00"/>
                </a:solidFill>
              </a:rPr>
              <a:t>  </a:t>
            </a:r>
            <a:r>
              <a:rPr lang="nl-NL" sz="1400" dirty="0"/>
              <a:t>Complex. Er hangen affiches van</a:t>
            </a:r>
            <a:br>
              <a:rPr lang="nl-NL" sz="1400" dirty="0"/>
            </a:br>
            <a:r>
              <a:rPr lang="nl-NL" sz="1400" dirty="0"/>
              <a:t>beroemde mensen uit de filmwereld: </a:t>
            </a:r>
            <a:r>
              <a:rPr lang="nl-NL" sz="1400" dirty="0">
                <a:solidFill>
                  <a:srgbClr val="FFFF00"/>
                </a:solidFill>
              </a:rPr>
              <a:t>Charlie </a:t>
            </a:r>
            <a:r>
              <a:rPr lang="nl-NL" sz="1400" dirty="0" err="1">
                <a:solidFill>
                  <a:srgbClr val="FFFF00"/>
                </a:solidFill>
              </a:rPr>
              <a:t>Chaplin</a:t>
            </a:r>
            <a:r>
              <a:rPr lang="nl-NL" sz="1400" dirty="0">
                <a:solidFill>
                  <a:srgbClr val="FFFF00"/>
                </a:solidFill>
              </a:rPr>
              <a:t> </a:t>
            </a:r>
            <a:r>
              <a:rPr lang="nl-NL" sz="1400" dirty="0"/>
              <a:t>en De Dikke en de Dunne: </a:t>
            </a:r>
            <a:r>
              <a:rPr lang="nl-NL" sz="1400" dirty="0">
                <a:solidFill>
                  <a:srgbClr val="FFFF00"/>
                </a:solidFill>
              </a:rPr>
              <a:t>Olivier Hardy en Stan </a:t>
            </a:r>
            <a:r>
              <a:rPr lang="nl-NL" sz="1400" dirty="0" err="1">
                <a:solidFill>
                  <a:srgbClr val="FFFF00"/>
                </a:solidFill>
              </a:rPr>
              <a:t>Laurel</a:t>
            </a:r>
            <a:r>
              <a:rPr lang="nl-NL" sz="1400" dirty="0">
                <a:solidFill>
                  <a:srgbClr val="FFFF00"/>
                </a:solidFill>
              </a:rPr>
              <a:t>. </a:t>
            </a:r>
            <a:r>
              <a:rPr lang="nl-NL" sz="1400" dirty="0"/>
              <a:t>Waarom heeft het gebouw die naam en wat hebben Charlie </a:t>
            </a:r>
            <a:r>
              <a:rPr lang="nl-NL" sz="1400" dirty="0" err="1"/>
              <a:t>Chaplin</a:t>
            </a:r>
            <a:r>
              <a:rPr lang="nl-NL" sz="1400" dirty="0"/>
              <a:t>, Stan </a:t>
            </a:r>
            <a:r>
              <a:rPr lang="nl-NL" sz="1400" dirty="0" err="1"/>
              <a:t>Laurel</a:t>
            </a:r>
            <a:r>
              <a:rPr lang="nl-NL" sz="1400" dirty="0"/>
              <a:t> en Olivier Hardy daar mee te maken?</a:t>
            </a:r>
            <a:br>
              <a:rPr lang="nl-NL" sz="1400" dirty="0"/>
            </a:br>
            <a:r>
              <a:rPr lang="nl-NL" sz="1400" dirty="0"/>
              <a:t>Dat ga ik uitzoeken!</a:t>
            </a:r>
          </a:p>
        </p:txBody>
      </p:sp>
      <p:sp>
        <p:nvSpPr>
          <p:cNvPr id="7" name="Tekstvak 6">
            <a:extLst>
              <a:ext uri="{FF2B5EF4-FFF2-40B4-BE49-F238E27FC236}">
                <a16:creationId xmlns:a16="http://schemas.microsoft.com/office/drawing/2014/main" id="{F0F7A0A1-43B5-6D8A-701A-5BB23B48B7AC}"/>
              </a:ext>
            </a:extLst>
          </p:cNvPr>
          <p:cNvSpPr txBox="1"/>
          <p:nvPr/>
        </p:nvSpPr>
        <p:spPr>
          <a:xfrm>
            <a:off x="419100" y="3479932"/>
            <a:ext cx="11658600" cy="1815882"/>
          </a:xfrm>
          <a:prstGeom prst="rect">
            <a:avLst/>
          </a:prstGeom>
          <a:noFill/>
        </p:spPr>
        <p:txBody>
          <a:bodyPr wrap="square" rtlCol="0">
            <a:spAutoFit/>
          </a:bodyPr>
          <a:lstStyle/>
          <a:p>
            <a:r>
              <a:rPr lang="nl-NL" sz="1400" dirty="0"/>
              <a:t>Eén ding is zeker: Charlie </a:t>
            </a:r>
            <a:r>
              <a:rPr lang="nl-NL" sz="1400" dirty="0" err="1"/>
              <a:t>Chaplin</a:t>
            </a:r>
            <a:r>
              <a:rPr lang="nl-NL" sz="1400" dirty="0"/>
              <a:t> en Stan </a:t>
            </a:r>
            <a:r>
              <a:rPr lang="nl-NL" sz="1400" dirty="0" err="1"/>
              <a:t>Laurel</a:t>
            </a:r>
            <a:r>
              <a:rPr lang="nl-NL" sz="1400" dirty="0"/>
              <a:t> en Olivier Hardy zijn filmsterren uit de tijd, dat de film nog geen geluid had.</a:t>
            </a:r>
            <a:br>
              <a:rPr lang="nl-NL" sz="1400" dirty="0"/>
            </a:br>
            <a:r>
              <a:rPr lang="nl-NL" sz="1400" dirty="0"/>
              <a:t>Het waren zgn. Stomme films  = films zonder geluid. Die werden in bioscopen gedraaid, maar er zat dan altijd iemand bij die de mensen in de zaal uitlegde wat er gebeurde. Ook was er vaak een pianist of orgelspeler bij die met zijn muziek de film ondersteunde. Dat uitleggen bij de film gebeurde soms alsof het een hoorspel was: lopen door een grindbak, blazen met apparaat dat de wind nadeed, klappen met een stok op een tafel als er letterlijk klappen vielen. Ja! Dat was het werk van Louis </a:t>
            </a:r>
            <a:r>
              <a:rPr lang="nl-NL" sz="1400" dirty="0" err="1"/>
              <a:t>Hartlooper</a:t>
            </a:r>
            <a:r>
              <a:rPr lang="nl-NL" sz="1400" dirty="0"/>
              <a:t> die dat zo goed deed, dat de mensen bijna eerder voor hem kwamen, dan voor de film!!</a:t>
            </a:r>
            <a:br>
              <a:rPr lang="nl-NL" sz="1400" dirty="0"/>
            </a:br>
            <a:r>
              <a:rPr lang="nl-NL" sz="1400" dirty="0"/>
              <a:t>Die stok heette  “slapstick” en zo werden uiteindelijk ook deze soort stomme (“geen geluid”) films genoemd: </a:t>
            </a:r>
            <a:r>
              <a:rPr lang="nl-NL" sz="1400" b="1" dirty="0"/>
              <a:t>“SLAPSTICKS” . </a:t>
            </a:r>
            <a:br>
              <a:rPr lang="nl-NL" sz="1400" b="1" dirty="0"/>
            </a:br>
            <a:r>
              <a:rPr lang="nl-NL" sz="1400" b="1" dirty="0"/>
              <a:t> </a:t>
            </a:r>
            <a:r>
              <a:rPr lang="nl-NL" sz="1400" dirty="0"/>
              <a:t>Een van de eerste films ter wereld die zo in een theater werd gespeeld, staat onder de link die je kunt aanklikken.</a:t>
            </a:r>
            <a:br>
              <a:rPr lang="nl-NL" sz="1400" dirty="0"/>
            </a:br>
            <a:r>
              <a:rPr lang="nl-NL" sz="1400" dirty="0"/>
              <a:t>Het is een film van einde van de werkdag van de werkers in de fabriek van meneer </a:t>
            </a:r>
            <a:r>
              <a:rPr lang="nl-NL" sz="1400" dirty="0" err="1"/>
              <a:t>Lumière</a:t>
            </a:r>
            <a:r>
              <a:rPr lang="nl-NL" sz="1400" dirty="0"/>
              <a:t> in Lyon (Frankrijk). </a:t>
            </a:r>
          </a:p>
        </p:txBody>
      </p:sp>
      <p:sp>
        <p:nvSpPr>
          <p:cNvPr id="8" name="Tekstvak 7">
            <a:extLst>
              <a:ext uri="{FF2B5EF4-FFF2-40B4-BE49-F238E27FC236}">
                <a16:creationId xmlns:a16="http://schemas.microsoft.com/office/drawing/2014/main" id="{1EC99FDB-394A-5309-FBF2-268F7793D51C}"/>
              </a:ext>
            </a:extLst>
          </p:cNvPr>
          <p:cNvSpPr txBox="1"/>
          <p:nvPr/>
        </p:nvSpPr>
        <p:spPr>
          <a:xfrm>
            <a:off x="3208867" y="5304191"/>
            <a:ext cx="4919133" cy="738664"/>
          </a:xfrm>
          <a:prstGeom prst="rect">
            <a:avLst/>
          </a:prstGeom>
          <a:noFill/>
        </p:spPr>
        <p:txBody>
          <a:bodyPr wrap="square" rtlCol="0">
            <a:spAutoFit/>
          </a:bodyPr>
          <a:lstStyle/>
          <a:p>
            <a:r>
              <a:rPr lang="nl-NL" sz="1400" b="1" dirty="0"/>
              <a:t>Let op: het zijn eigenlijk 3  films met kleine verschillen: andere honden, andere fietsers, maar ook: 1. geen paard – 2. één paard en wagen – 3. twee paarden en wagen die de poort uitkomen!</a:t>
            </a:r>
          </a:p>
        </p:txBody>
      </p:sp>
      <p:pic>
        <p:nvPicPr>
          <p:cNvPr id="9" name="Picture 2" descr="De bronafbeelding bekijken">
            <a:extLst>
              <a:ext uri="{FF2B5EF4-FFF2-40B4-BE49-F238E27FC236}">
                <a16:creationId xmlns:a16="http://schemas.microsoft.com/office/drawing/2014/main" id="{AA7E55E2-8421-90D3-7852-93058F9ACC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625" y="1481089"/>
            <a:ext cx="1452706" cy="18158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 bronafbeelding bekijken">
            <a:extLst>
              <a:ext uri="{FF2B5EF4-FFF2-40B4-BE49-F238E27FC236}">
                <a16:creationId xmlns:a16="http://schemas.microsoft.com/office/drawing/2014/main" id="{10CC4FFE-783A-80D0-E62B-D5CBA1F494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5840" y="1167690"/>
            <a:ext cx="1597686" cy="199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69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EBCD36F6-C8D5-2D3D-0732-C1CD126DB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32" y="220133"/>
            <a:ext cx="2093383" cy="2093383"/>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0D8B451D-BFC5-E3D8-5D04-2916B8285ADB}"/>
              </a:ext>
            </a:extLst>
          </p:cNvPr>
          <p:cNvSpPr/>
          <p:nvPr/>
        </p:nvSpPr>
        <p:spPr>
          <a:xfrm>
            <a:off x="2527540" y="13099"/>
            <a:ext cx="8798943" cy="1938992"/>
          </a:xfrm>
          <a:prstGeom prst="rect">
            <a:avLst/>
          </a:prstGeom>
          <a:noFill/>
        </p:spPr>
        <p:txBody>
          <a:bodyPr wrap="square" lIns="91440" tIns="45720" rIns="91440" bIns="45720">
            <a:spAutoFit/>
          </a:bodyPr>
          <a:lstStyle/>
          <a:p>
            <a:pPr algn="ctr"/>
            <a:r>
              <a:rPr lang="nl-NL" sz="2400" b="0" cap="none" spc="0" dirty="0">
                <a:ln w="0"/>
                <a:solidFill>
                  <a:schemeClr val="tx1"/>
                </a:solidFill>
                <a:effectLst>
                  <a:outerShdw blurRad="38100" dist="19050" dir="2700000" algn="tl" rotWithShape="0">
                    <a:schemeClr val="dk1">
                      <a:alpha val="40000"/>
                    </a:schemeClr>
                  </a:outerShdw>
                </a:effectLst>
              </a:rPr>
              <a:t>Maar…hoe kan iets bewegen</a:t>
            </a:r>
            <a:br>
              <a:rPr lang="nl-NL" sz="2400" b="0" cap="none" spc="0" dirty="0">
                <a:ln w="0"/>
                <a:solidFill>
                  <a:schemeClr val="tx1"/>
                </a:solidFill>
                <a:effectLst>
                  <a:outerShdw blurRad="38100" dist="19050" dir="2700000" algn="tl" rotWithShape="0">
                    <a:schemeClr val="dk1">
                      <a:alpha val="40000"/>
                    </a:schemeClr>
                  </a:outerShdw>
                </a:effectLst>
              </a:rPr>
            </a:br>
            <a:r>
              <a:rPr lang="nl-NL" sz="2400" b="0" cap="none" spc="0" dirty="0">
                <a:ln w="0"/>
                <a:solidFill>
                  <a:schemeClr val="tx1"/>
                </a:solidFill>
                <a:effectLst>
                  <a:outerShdw blurRad="38100" dist="19050" dir="2700000" algn="tl" rotWithShape="0">
                    <a:schemeClr val="dk1">
                      <a:alpha val="40000"/>
                    </a:schemeClr>
                  </a:outerShdw>
                </a:effectLst>
              </a:rPr>
              <a:t>dat er niet is en alleen op</a:t>
            </a:r>
            <a:br>
              <a:rPr lang="nl-NL" sz="2400" b="0" cap="none" spc="0" dirty="0">
                <a:ln w="0"/>
                <a:solidFill>
                  <a:schemeClr val="tx1"/>
                </a:solidFill>
                <a:effectLst>
                  <a:outerShdw blurRad="38100" dist="19050" dir="2700000" algn="tl" rotWithShape="0">
                    <a:schemeClr val="dk1">
                      <a:alpha val="40000"/>
                    </a:schemeClr>
                  </a:outerShdw>
                </a:effectLst>
              </a:rPr>
            </a:br>
            <a:r>
              <a:rPr lang="nl-NL" sz="2400" b="0" cap="none" spc="0" dirty="0">
                <a:ln w="0"/>
                <a:solidFill>
                  <a:schemeClr val="tx1"/>
                </a:solidFill>
                <a:effectLst>
                  <a:outerShdw blurRad="38100" dist="19050" dir="2700000" algn="tl" rotWithShape="0">
                    <a:schemeClr val="dk1">
                      <a:alpha val="40000"/>
                    </a:schemeClr>
                  </a:outerShdw>
                </a:effectLst>
              </a:rPr>
              <a:t>plaatjes staat?</a:t>
            </a:r>
            <a:br>
              <a:rPr lang="nl-NL" sz="2400" b="0" cap="none" spc="0" dirty="0">
                <a:ln w="0"/>
                <a:solidFill>
                  <a:schemeClr val="tx1"/>
                </a:solidFill>
                <a:effectLst>
                  <a:outerShdw blurRad="38100" dist="19050" dir="2700000" algn="tl" rotWithShape="0">
                    <a:schemeClr val="dk1">
                      <a:alpha val="40000"/>
                    </a:schemeClr>
                  </a:outerShdw>
                </a:effectLst>
              </a:rPr>
            </a:br>
            <a:r>
              <a:rPr lang="nl-NL" sz="2400" b="0" cap="none" spc="0" dirty="0">
                <a:ln w="0"/>
                <a:solidFill>
                  <a:schemeClr val="tx1"/>
                </a:solidFill>
                <a:effectLst>
                  <a:outerShdw blurRad="38100" dist="19050" dir="2700000" algn="tl" rotWithShape="0">
                    <a:schemeClr val="dk1">
                      <a:alpha val="40000"/>
                    </a:schemeClr>
                  </a:outerShdw>
                </a:effectLst>
              </a:rPr>
              <a:t>Dat begrepen de mensen niet.</a:t>
            </a:r>
            <a:br>
              <a:rPr lang="nl-NL" sz="2400" b="0" cap="none" spc="0" dirty="0">
                <a:ln w="0"/>
                <a:solidFill>
                  <a:schemeClr val="tx1"/>
                </a:solidFill>
                <a:effectLst>
                  <a:outerShdw blurRad="38100" dist="19050" dir="2700000" algn="tl" rotWithShape="0">
                    <a:schemeClr val="dk1">
                      <a:alpha val="40000"/>
                    </a:schemeClr>
                  </a:outerShdw>
                </a:effectLst>
              </a:rPr>
            </a:br>
            <a:r>
              <a:rPr lang="nl-NL" sz="2400" b="0" cap="none" spc="0" dirty="0">
                <a:ln w="0"/>
                <a:solidFill>
                  <a:schemeClr val="tx1"/>
                </a:solidFill>
                <a:effectLst>
                  <a:outerShdw blurRad="38100" dist="19050" dir="2700000" algn="tl" rotWithShape="0">
                    <a:schemeClr val="dk1">
                      <a:alpha val="40000"/>
                    </a:schemeClr>
                  </a:outerShdw>
                </a:effectLst>
              </a:rPr>
              <a:t>Weet je jij hoe dat kan?</a:t>
            </a:r>
          </a:p>
        </p:txBody>
      </p:sp>
      <p:sp>
        <p:nvSpPr>
          <p:cNvPr id="4" name="Tekstvak 3">
            <a:extLst>
              <a:ext uri="{FF2B5EF4-FFF2-40B4-BE49-F238E27FC236}">
                <a16:creationId xmlns:a16="http://schemas.microsoft.com/office/drawing/2014/main" id="{AA57C642-2115-6C49-13F7-EEFA8347D34A}"/>
              </a:ext>
            </a:extLst>
          </p:cNvPr>
          <p:cNvSpPr txBox="1"/>
          <p:nvPr/>
        </p:nvSpPr>
        <p:spPr>
          <a:xfrm>
            <a:off x="3338423" y="1952091"/>
            <a:ext cx="9444328" cy="369332"/>
          </a:xfrm>
          <a:prstGeom prst="rect">
            <a:avLst/>
          </a:prstGeom>
          <a:noFill/>
        </p:spPr>
        <p:txBody>
          <a:bodyPr wrap="square" rtlCol="0">
            <a:spAutoFit/>
          </a:bodyPr>
          <a:lstStyle/>
          <a:p>
            <a:r>
              <a:rPr lang="nl-NL" dirty="0"/>
              <a:t>Dat heeft te maken met je oog! Je oog kan iets niet, waardoor je iets ziet dat er niet is.</a:t>
            </a:r>
          </a:p>
        </p:txBody>
      </p:sp>
      <p:sp>
        <p:nvSpPr>
          <p:cNvPr id="5" name="Tekstvak 4">
            <a:extLst>
              <a:ext uri="{FF2B5EF4-FFF2-40B4-BE49-F238E27FC236}">
                <a16:creationId xmlns:a16="http://schemas.microsoft.com/office/drawing/2014/main" id="{D701525C-A856-2A14-728E-B16F68E14AC3}"/>
              </a:ext>
            </a:extLst>
          </p:cNvPr>
          <p:cNvSpPr txBox="1"/>
          <p:nvPr/>
        </p:nvSpPr>
        <p:spPr>
          <a:xfrm>
            <a:off x="2527540" y="2536166"/>
            <a:ext cx="9333781" cy="1754326"/>
          </a:xfrm>
          <a:prstGeom prst="rect">
            <a:avLst/>
          </a:prstGeom>
          <a:noFill/>
        </p:spPr>
        <p:txBody>
          <a:bodyPr wrap="square" rtlCol="0">
            <a:spAutoFit/>
          </a:bodyPr>
          <a:lstStyle/>
          <a:p>
            <a:r>
              <a:rPr lang="nl-NL" dirty="0"/>
              <a:t>Voorbeeld: als er lichten dicht naast elkaar staan en de ene brandt en direct daarna de andere dan lijkt het of er een beweging is.  De sterren bewegen niet, het lijkt of ze bewegen, omdat ons oog niet kan zien dat elke lichtje steeds apart brandt. Ons oog is te lui om dat te volgen.</a:t>
            </a:r>
            <a:br>
              <a:rPr lang="nl-NL" dirty="0"/>
            </a:br>
            <a:r>
              <a:rPr lang="nl-NL" dirty="0"/>
              <a:t>Als er 24 foto’s in een seconde wordt afgedraaid lijkt het alsof het beweegt.</a:t>
            </a:r>
            <a:br>
              <a:rPr lang="nl-NL" dirty="0"/>
            </a:br>
            <a:r>
              <a:rPr lang="nl-NL" dirty="0"/>
              <a:t>In oude films waren dat minder beelden. Als die worden afgespeeld op een camera met de snelheid van nu (24 beelden) dan lijkt het alsof alles net wat sneller gaat.</a:t>
            </a:r>
          </a:p>
        </p:txBody>
      </p:sp>
      <p:pic>
        <p:nvPicPr>
          <p:cNvPr id="2054" name="Picture 6" descr="De bronafbeelding bekijken">
            <a:extLst>
              <a:ext uri="{FF2B5EF4-FFF2-40B4-BE49-F238E27FC236}">
                <a16:creationId xmlns:a16="http://schemas.microsoft.com/office/drawing/2014/main" id="{A1EABBA8-1FBF-E561-1B8F-B593BCBF4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32" y="2424673"/>
            <a:ext cx="2093382" cy="2093382"/>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FAD5317D-DF85-DE4E-54C0-2E1704210D3C}"/>
              </a:ext>
            </a:extLst>
          </p:cNvPr>
          <p:cNvSpPr txBox="1"/>
          <p:nvPr/>
        </p:nvSpPr>
        <p:spPr>
          <a:xfrm>
            <a:off x="4864501" y="4333389"/>
            <a:ext cx="6392172" cy="369332"/>
          </a:xfrm>
          <a:prstGeom prst="rect">
            <a:avLst/>
          </a:prstGeom>
          <a:noFill/>
        </p:spPr>
        <p:txBody>
          <a:bodyPr wrap="square">
            <a:spAutoFit/>
          </a:bodyPr>
          <a:lstStyle/>
          <a:p>
            <a:r>
              <a:rPr lang="en-GB" dirty="0">
                <a:hlinkClick r:id="rId4"/>
              </a:rPr>
              <a:t>Charlie Chaplin - The Lion's Cage - YouTube</a:t>
            </a:r>
            <a:endParaRPr lang="nl-NL" dirty="0"/>
          </a:p>
        </p:txBody>
      </p:sp>
      <p:sp>
        <p:nvSpPr>
          <p:cNvPr id="9" name="Tekstvak 8">
            <a:extLst>
              <a:ext uri="{FF2B5EF4-FFF2-40B4-BE49-F238E27FC236}">
                <a16:creationId xmlns:a16="http://schemas.microsoft.com/office/drawing/2014/main" id="{9C3D35C4-6A4B-8038-7640-8E30BC585BE5}"/>
              </a:ext>
            </a:extLst>
          </p:cNvPr>
          <p:cNvSpPr txBox="1"/>
          <p:nvPr/>
        </p:nvSpPr>
        <p:spPr>
          <a:xfrm>
            <a:off x="4864501" y="4874567"/>
            <a:ext cx="6392172" cy="369332"/>
          </a:xfrm>
          <a:prstGeom prst="rect">
            <a:avLst/>
          </a:prstGeom>
          <a:noFill/>
        </p:spPr>
        <p:txBody>
          <a:bodyPr wrap="square">
            <a:spAutoFit/>
          </a:bodyPr>
          <a:lstStyle/>
          <a:p>
            <a:r>
              <a:rPr lang="en-GB" dirty="0">
                <a:hlinkClick r:id="rId5"/>
              </a:rPr>
              <a:t>Slapstick clips - Girl Shy (1924) - 3 - YouTube</a:t>
            </a:r>
            <a:endParaRPr lang="nl-NL" dirty="0"/>
          </a:p>
        </p:txBody>
      </p:sp>
    </p:spTree>
    <p:extLst>
      <p:ext uri="{BB962C8B-B14F-4D97-AF65-F5344CB8AC3E}">
        <p14:creationId xmlns:p14="http://schemas.microsoft.com/office/powerpoint/2010/main" val="1380958006"/>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1015</TotalTime>
  <Words>1967</Words>
  <Application>Microsoft Office PowerPoint</Application>
  <PresentationFormat>Breedbeeld</PresentationFormat>
  <Paragraphs>70</Paragraphs>
  <Slides>13</Slides>
  <Notes>0</Notes>
  <HiddenSlides>0</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13</vt:i4>
      </vt:variant>
    </vt:vector>
  </HeadingPairs>
  <TitlesOfParts>
    <vt:vector size="20" baseType="lpstr">
      <vt:lpstr>Arial</vt:lpstr>
      <vt:lpstr>Calibri</vt:lpstr>
      <vt:lpstr>Calibri Light</vt:lpstr>
      <vt:lpstr>IowanOldStyleBTPro-Roman</vt:lpstr>
      <vt:lpstr>Roboto</vt:lpstr>
      <vt:lpstr>Office Theme</vt:lpstr>
      <vt:lpstr>Bitmap Image</vt:lpstr>
      <vt:lpstr>UTRECHT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Zuid-Holland</dc:title>
  <dc:creator>De</dc:creator>
  <cp:lastModifiedBy>De Adelaar</cp:lastModifiedBy>
  <cp:revision>73</cp:revision>
  <dcterms:created xsi:type="dcterms:W3CDTF">2022-10-13T23:16:26Z</dcterms:created>
  <dcterms:modified xsi:type="dcterms:W3CDTF">2023-04-26T16:44:32Z</dcterms:modified>
</cp:coreProperties>
</file>