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sldIdLst>
    <p:sldId id="256" r:id="rId2"/>
    <p:sldId id="280" r:id="rId3"/>
    <p:sldId id="262" r:id="rId4"/>
    <p:sldId id="257" r:id="rId5"/>
    <p:sldId id="261" r:id="rId6"/>
    <p:sldId id="259" r:id="rId7"/>
    <p:sldId id="258" r:id="rId8"/>
    <p:sldId id="260" r:id="rId9"/>
    <p:sldId id="263" r:id="rId10"/>
    <p:sldId id="264" r:id="rId11"/>
    <p:sldId id="265" r:id="rId12"/>
    <p:sldId id="268" r:id="rId13"/>
    <p:sldId id="266" r:id="rId14"/>
    <p:sldId id="267" r:id="rId15"/>
    <p:sldId id="269" r:id="rId16"/>
    <p:sldId id="270" r:id="rId17"/>
    <p:sldId id="271" r:id="rId18"/>
    <p:sldId id="278" r:id="rId19"/>
    <p:sldId id="281" r:id="rId20"/>
    <p:sldId id="282" r:id="rId21"/>
    <p:sldId id="272" r:id="rId22"/>
    <p:sldId id="274" r:id="rId23"/>
    <p:sldId id="275" r:id="rId24"/>
    <p:sldId id="279" r:id="rId25"/>
    <p:sldId id="276" r:id="rId26"/>
    <p:sldId id="277" r:id="rId27"/>
    <p:sldId id="28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Adelaar" initials="DA" lastIdx="3" clrIdx="0">
    <p:extLst>
      <p:ext uri="{19B8F6BF-5375-455C-9EA6-DF929625EA0E}">
        <p15:presenceInfo xmlns:p15="http://schemas.microsoft.com/office/powerpoint/2012/main" userId="3918f2185d3f49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113" d="100"/>
          <a:sy n="113" d="100"/>
        </p:scale>
        <p:origin x="48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6-27T15:06:44.392"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a:t>Klik om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774F8417-F31E-446F-922F-EACE425ACF70}" type="datetimeFigureOut">
              <a:rPr lang="nl-NL" smtClean="0"/>
              <a:t>28-6-2023</a:t>
            </a:fld>
            <a:endParaRPr lang="nl-NL"/>
          </a:p>
        </p:txBody>
      </p:sp>
      <p:sp>
        <p:nvSpPr>
          <p:cNvPr id="5" name="Footer Placeholder 4"/>
          <p:cNvSpPr>
            <a:spLocks noGrp="1"/>
          </p:cNvSpPr>
          <p:nvPr>
            <p:ph type="ftr" sz="quarter" idx="11"/>
          </p:nvPr>
        </p:nvSpPr>
        <p:spPr/>
        <p:txBody>
          <a:bodyPr/>
          <a:lstStyle/>
          <a:p>
            <a:endParaRPr lang="nl-N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23332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a:t>Klik om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774F8417-F31E-446F-922F-EACE425ACF70}" type="datetimeFigureOut">
              <a:rPr lang="nl-NL" smtClean="0"/>
              <a:t>28-6-2023</a:t>
            </a:fld>
            <a:endParaRPr lang="nl-NL"/>
          </a:p>
        </p:txBody>
      </p:sp>
      <p:sp>
        <p:nvSpPr>
          <p:cNvPr id="5" name="Footer Placeholder 4"/>
          <p:cNvSpPr>
            <a:spLocks noGrp="1"/>
          </p:cNvSpPr>
          <p:nvPr>
            <p:ph type="ftr" sz="quarter" idx="11"/>
          </p:nvPr>
        </p:nvSpPr>
        <p:spPr/>
        <p:txBody>
          <a:bodyPr/>
          <a:lstStyle/>
          <a:p>
            <a:endParaRPr lang="nl-N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63738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774F8417-F31E-446F-922F-EACE425ACF70}" type="datetimeFigureOut">
              <a:rPr lang="nl-NL" smtClean="0"/>
              <a:t>28-6-2023</a:t>
            </a:fld>
            <a:endParaRPr lang="nl-NL"/>
          </a:p>
        </p:txBody>
      </p:sp>
      <p:sp>
        <p:nvSpPr>
          <p:cNvPr id="5" name="Footer Placeholder 4"/>
          <p:cNvSpPr>
            <a:spLocks noGrp="1"/>
          </p:cNvSpPr>
          <p:nvPr>
            <p:ph type="ftr" sz="quarter" idx="11"/>
          </p:nvPr>
        </p:nvSpPr>
        <p:spPr/>
        <p:txBody>
          <a:bodyPr/>
          <a:lstStyle/>
          <a:p>
            <a:endParaRPr lang="nl-N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BAE839D-CE34-4355-8137-8DE70271E174}" type="slidenum">
              <a:rPr lang="nl-NL" smtClean="0"/>
              <a:t>‹nr.›</a:t>
            </a:fld>
            <a:endParaRPr lang="nl-N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7960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a:t>Klik om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774F8417-F31E-446F-922F-EACE425ACF70}" type="datetimeFigureOut">
              <a:rPr lang="nl-NL" smtClean="0"/>
              <a:t>28-6-2023</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3900938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774F8417-F31E-446F-922F-EACE425ACF70}" type="datetimeFigureOut">
              <a:rPr lang="nl-NL" smtClean="0"/>
              <a:t>28-6-2023</a:t>
            </a:fld>
            <a:endParaRPr lang="nl-NL"/>
          </a:p>
        </p:txBody>
      </p:sp>
      <p:sp>
        <p:nvSpPr>
          <p:cNvPr id="6" name="Footer Placeholder 5"/>
          <p:cNvSpPr>
            <a:spLocks noGrp="1"/>
          </p:cNvSpPr>
          <p:nvPr>
            <p:ph type="ftr" sz="quarter" idx="11"/>
          </p:nvPr>
        </p:nvSpPr>
        <p:spPr/>
        <p:txBody>
          <a:bodyPr/>
          <a:lstStyle/>
          <a:p>
            <a:endParaRPr lang="nl-N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BAE839D-CE34-4355-8137-8DE70271E174}" type="slidenum">
              <a:rPr lang="nl-NL" smtClean="0"/>
              <a:t>‹nr.›</a:t>
            </a:fld>
            <a:endParaRPr lang="nl-N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11810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774F8417-F31E-446F-922F-EACE425ACF70}" type="datetimeFigureOut">
              <a:rPr lang="nl-NL" smtClean="0"/>
              <a:t>28-6-2023</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1539150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74F8417-F31E-446F-922F-EACE425ACF70}" type="datetimeFigureOut">
              <a:rPr lang="nl-NL" smtClean="0"/>
              <a:t>28-6-2023</a:t>
            </a:fld>
            <a:endParaRPr lang="nl-NL"/>
          </a:p>
        </p:txBody>
      </p:sp>
      <p:sp>
        <p:nvSpPr>
          <p:cNvPr id="5" name="Footer Placeholder 4"/>
          <p:cNvSpPr>
            <a:spLocks noGrp="1"/>
          </p:cNvSpPr>
          <p:nvPr>
            <p:ph type="ftr" sz="quarter" idx="11"/>
          </p:nvPr>
        </p:nvSpPr>
        <p:spPr/>
        <p:txBody>
          <a:bodyPr/>
          <a:lstStyle/>
          <a:p>
            <a:endParaRPr lang="nl-N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1065301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74F8417-F31E-446F-922F-EACE425ACF70}" type="datetimeFigureOut">
              <a:rPr lang="nl-NL" smtClean="0"/>
              <a:t>28-6-2023</a:t>
            </a:fld>
            <a:endParaRPr lang="nl-NL"/>
          </a:p>
        </p:txBody>
      </p:sp>
      <p:sp>
        <p:nvSpPr>
          <p:cNvPr id="5" name="Footer Placeholder 4"/>
          <p:cNvSpPr>
            <a:spLocks noGrp="1"/>
          </p:cNvSpPr>
          <p:nvPr>
            <p:ph type="ftr" sz="quarter" idx="11"/>
          </p:nvPr>
        </p:nvSpPr>
        <p:spPr/>
        <p:txBody>
          <a:bodyPr/>
          <a:lstStyle/>
          <a:p>
            <a:endParaRPr lang="nl-N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339951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a:t>Klik om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74F8417-F31E-446F-922F-EACE425ACF70}" type="datetimeFigureOut">
              <a:rPr lang="nl-NL" smtClean="0"/>
              <a:t>28-6-2023</a:t>
            </a:fld>
            <a:endParaRPr lang="nl-NL"/>
          </a:p>
        </p:txBody>
      </p:sp>
      <p:sp>
        <p:nvSpPr>
          <p:cNvPr id="5" name="Footer Placeholder 4"/>
          <p:cNvSpPr>
            <a:spLocks noGrp="1"/>
          </p:cNvSpPr>
          <p:nvPr>
            <p:ph type="ftr" sz="quarter" idx="11"/>
          </p:nvPr>
        </p:nvSpPr>
        <p:spPr/>
        <p:txBody>
          <a:bodyPr/>
          <a:lstStyle/>
          <a:p>
            <a:endParaRPr lang="nl-N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175412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774F8417-F31E-446F-922F-EACE425ACF70}" type="datetimeFigureOut">
              <a:rPr lang="nl-NL" smtClean="0"/>
              <a:t>28-6-2023</a:t>
            </a:fld>
            <a:endParaRPr lang="nl-NL"/>
          </a:p>
        </p:txBody>
      </p:sp>
      <p:sp>
        <p:nvSpPr>
          <p:cNvPr id="5" name="Footer Placeholder 4"/>
          <p:cNvSpPr>
            <a:spLocks noGrp="1"/>
          </p:cNvSpPr>
          <p:nvPr>
            <p:ph type="ftr" sz="quarter" idx="11"/>
          </p:nvPr>
        </p:nvSpPr>
        <p:spPr/>
        <p:txBody>
          <a:bodyPr/>
          <a:lstStyle/>
          <a:p>
            <a:endParaRPr lang="nl-N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126568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774F8417-F31E-446F-922F-EACE425ACF70}" type="datetimeFigureOut">
              <a:rPr lang="nl-NL" smtClean="0"/>
              <a:t>28-6-2023</a:t>
            </a:fld>
            <a:endParaRPr lang="nl-NL"/>
          </a:p>
        </p:txBody>
      </p:sp>
      <p:sp>
        <p:nvSpPr>
          <p:cNvPr id="6" name="Footer Placeholder 5"/>
          <p:cNvSpPr>
            <a:spLocks noGrp="1"/>
          </p:cNvSpPr>
          <p:nvPr>
            <p:ph type="ftr" sz="quarter" idx="11"/>
          </p:nvPr>
        </p:nvSpPr>
        <p:spPr/>
        <p:txBody>
          <a:bodyPr/>
          <a:lstStyle/>
          <a:p>
            <a:endParaRPr lang="nl-N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336827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774F8417-F31E-446F-922F-EACE425ACF70}" type="datetimeFigureOut">
              <a:rPr lang="nl-NL" smtClean="0"/>
              <a:t>28-6-2023</a:t>
            </a:fld>
            <a:endParaRPr lang="nl-NL"/>
          </a:p>
        </p:txBody>
      </p:sp>
      <p:sp>
        <p:nvSpPr>
          <p:cNvPr id="8" name="Footer Placeholder 7"/>
          <p:cNvSpPr>
            <a:spLocks noGrp="1"/>
          </p:cNvSpPr>
          <p:nvPr>
            <p:ph type="ftr" sz="quarter" idx="11"/>
          </p:nvPr>
        </p:nvSpPr>
        <p:spPr/>
        <p:txBody>
          <a:bodyPr/>
          <a:lstStyle/>
          <a:p>
            <a:endParaRPr lang="nl-N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20052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774F8417-F31E-446F-922F-EACE425ACF70}" type="datetimeFigureOut">
              <a:rPr lang="nl-NL" smtClean="0"/>
              <a:t>28-6-2023</a:t>
            </a:fld>
            <a:endParaRPr lang="nl-NL"/>
          </a:p>
        </p:txBody>
      </p:sp>
      <p:sp>
        <p:nvSpPr>
          <p:cNvPr id="4" name="Footer Placeholder 3"/>
          <p:cNvSpPr>
            <a:spLocks noGrp="1"/>
          </p:cNvSpPr>
          <p:nvPr>
            <p:ph type="ftr" sz="quarter" idx="11"/>
          </p:nvPr>
        </p:nvSpPr>
        <p:spPr/>
        <p:txBody>
          <a:bodyPr/>
          <a:lstStyle/>
          <a:p>
            <a:endParaRPr lang="nl-N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117266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F8417-F31E-446F-922F-EACE425ACF70}" type="datetimeFigureOut">
              <a:rPr lang="nl-NL" smtClean="0"/>
              <a:t>28-6-2023</a:t>
            </a:fld>
            <a:endParaRPr lang="nl-NL"/>
          </a:p>
        </p:txBody>
      </p:sp>
      <p:sp>
        <p:nvSpPr>
          <p:cNvPr id="3" name="Footer Placeholder 2"/>
          <p:cNvSpPr>
            <a:spLocks noGrp="1"/>
          </p:cNvSpPr>
          <p:nvPr>
            <p:ph type="ftr" sz="quarter" idx="11"/>
          </p:nvPr>
        </p:nvSpPr>
        <p:spPr/>
        <p:txBody>
          <a:bodyPr/>
          <a:lstStyle/>
          <a:p>
            <a:endParaRPr lang="nl-N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189168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a:t>Klik om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74F8417-F31E-446F-922F-EACE425ACF70}" type="datetimeFigureOut">
              <a:rPr lang="nl-NL" smtClean="0"/>
              <a:t>28-6-2023</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136114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74F8417-F31E-446F-922F-EACE425ACF70}" type="datetimeFigureOut">
              <a:rPr lang="nl-NL" smtClean="0"/>
              <a:t>28-6-2023</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BAE839D-CE34-4355-8137-8DE70271E174}" type="slidenum">
              <a:rPr lang="nl-NL" smtClean="0"/>
              <a:t>‹nr.›</a:t>
            </a:fld>
            <a:endParaRPr lang="nl-NL"/>
          </a:p>
        </p:txBody>
      </p:sp>
    </p:spTree>
    <p:extLst>
      <p:ext uri="{BB962C8B-B14F-4D97-AF65-F5344CB8AC3E}">
        <p14:creationId xmlns:p14="http://schemas.microsoft.com/office/powerpoint/2010/main" val="13924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74F8417-F31E-446F-922F-EACE425ACF70}" type="datetimeFigureOut">
              <a:rPr lang="nl-NL" smtClean="0"/>
              <a:t>28-6-2023</a:t>
            </a:fld>
            <a:endParaRPr lang="nl-N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BAE839D-CE34-4355-8137-8DE70271E174}" type="slidenum">
              <a:rPr lang="nl-NL" smtClean="0"/>
              <a:t>‹nr.›</a:t>
            </a:fld>
            <a:endParaRPr lang="nl-NL"/>
          </a:p>
        </p:txBody>
      </p:sp>
    </p:spTree>
    <p:extLst>
      <p:ext uri="{BB962C8B-B14F-4D97-AF65-F5344CB8AC3E}">
        <p14:creationId xmlns:p14="http://schemas.microsoft.com/office/powerpoint/2010/main" val="3964117785"/>
      </p:ext>
    </p:extLst>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gif"/><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hyperlink" Target="https://www.youtube.com/watch?v=BWGSuXAjBVk" TargetMode="External"/><Relationship Id="rId4" Type="http://schemas.openxmlformats.org/officeDocument/2006/relationships/hyperlink" Target="https://www.youtube.com/watch?v=WgsyeqkQQR4"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jpeg"/><Relationship Id="rId11" Type="http://schemas.openxmlformats.org/officeDocument/2006/relationships/image" Target="../media/image43.jpeg"/><Relationship Id="rId5" Type="http://schemas.openxmlformats.org/officeDocument/2006/relationships/image" Target="../media/image39.jpeg"/><Relationship Id="rId10" Type="http://schemas.openxmlformats.org/officeDocument/2006/relationships/hyperlink" Target="https://www.youtube.com/watch?v=rBSnHvLnVLc" TargetMode="External"/><Relationship Id="rId4" Type="http://schemas.openxmlformats.org/officeDocument/2006/relationships/image" Target="../media/image38.png"/><Relationship Id="rId9" Type="http://schemas.openxmlformats.org/officeDocument/2006/relationships/hyperlink" Target="https://www.greelane.com/nl/geesteswetenschappen/geschiedenis--cultuur/famous-inventors-413330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lodewijkskerkje.nl/" TargetMode="External"/><Relationship Id="rId1" Type="http://schemas.openxmlformats.org/officeDocument/2006/relationships/slideLayout" Target="../slideLayouts/slideLayout7.xml"/><Relationship Id="rId5" Type="http://schemas.openxmlformats.org/officeDocument/2006/relationships/hyperlink" Target="https://www.youtube.com/watch?v=PFUEJ52aqYI&amp;t=34s" TargetMode="External"/><Relationship Id="rId4" Type="http://schemas.openxmlformats.org/officeDocument/2006/relationships/hyperlink" Target="https://www.canonvannederland.nl/nl/noord-brabant/meierijstad/lodewijkskerk-schijnde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16.xml"/><Relationship Id="rId1" Type="http://schemas.openxmlformats.org/officeDocument/2006/relationships/slideLayout" Target="../slideLayouts/slideLayout7.xml"/><Relationship Id="rId4" Type="http://schemas.openxmlformats.org/officeDocument/2006/relationships/hyperlink" Target="https://www.youtube.com/watch?v=jM54HdCCh5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sv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49.sv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mozesbrug.com/" TargetMode="Externa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allesopeenrij.nl/cultuur-2/hollanders/bijnamen-van-mensen-van-stad-of-streek/"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cubra.nl/drukkerij-jongensweeshuis/rk_jongensweeshuis_tilburg_jos_naaijkens_07_geef_acht_rekencursus.htm" TargetMode="External"/><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cubra.nl/drukkerij-jongensweeshuis/rk_jongensweeshuis_tilburg_jos_naaijkens_14_Echt_lezen.htm" TargetMode="Externa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hyperlink" Target="http://www.cubra.nl/drukkerij-jongensweeshuis/rk_jongensweeshuis_tilburg_jos_naaijkens_57_Leesmethode.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www.cubra.nl/jeroenvanwilgen/06duivelenschrift.htm" TargetMode="External"/><Relationship Id="rId13" Type="http://schemas.openxmlformats.org/officeDocument/2006/relationships/hyperlink" Target="http://www.cubra.nl/jeroenvanwilgen/11dekan.htm" TargetMode="External"/><Relationship Id="rId18" Type="http://schemas.openxmlformats.org/officeDocument/2006/relationships/hyperlink" Target="http://www.cubra.nl/jeroenvanwilgen/16fluitspeler.htm" TargetMode="External"/><Relationship Id="rId26" Type="http://schemas.openxmlformats.org/officeDocument/2006/relationships/image" Target="../media/image71.jpeg"/><Relationship Id="rId3" Type="http://schemas.openxmlformats.org/officeDocument/2006/relationships/hyperlink" Target="http://www.cubra.nl/jeroenvanwilgen/01metselaar.htm" TargetMode="External"/><Relationship Id="rId21" Type="http://schemas.openxmlformats.org/officeDocument/2006/relationships/hyperlink" Target="http://www.cubra.nl/jeroenvanwilgen/19vrek.htm" TargetMode="External"/><Relationship Id="rId7" Type="http://schemas.openxmlformats.org/officeDocument/2006/relationships/hyperlink" Target="http://www.cubra.nl/jeroenvanwilgen/05manmetdesteen.htm" TargetMode="External"/><Relationship Id="rId12" Type="http://schemas.openxmlformats.org/officeDocument/2006/relationships/hyperlink" Target="http://www.cubra.nl/jeroenvanwilgen/10verdoemde.htm" TargetMode="External"/><Relationship Id="rId17" Type="http://schemas.openxmlformats.org/officeDocument/2006/relationships/hyperlink" Target="http://www.cubra.nl/jeroenvanwilgen/15dwarsfluit.htm" TargetMode="External"/><Relationship Id="rId25" Type="http://schemas.openxmlformats.org/officeDocument/2006/relationships/image" Target="../media/image70.jpg"/><Relationship Id="rId2" Type="http://schemas.openxmlformats.org/officeDocument/2006/relationships/image" Target="../media/image68.jpeg"/><Relationship Id="rId16" Type="http://schemas.openxmlformats.org/officeDocument/2006/relationships/hyperlink" Target="http://www.cubra.nl/jeroenvanwilgen/14bierbrouwer.htm" TargetMode="External"/><Relationship Id="rId20" Type="http://schemas.openxmlformats.org/officeDocument/2006/relationships/hyperlink" Target="http://www.cubra.nl/jeroenvanwilgen/18overspelige.htm" TargetMode="External"/><Relationship Id="rId29"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cubra.nl/jeroenvanwilgen/04dwazemaagd.htm" TargetMode="External"/><Relationship Id="rId11" Type="http://schemas.openxmlformats.org/officeDocument/2006/relationships/hyperlink" Target="http://www.cubra.nl/jeroenvanwilgen/09kwaad.htm" TargetMode="External"/><Relationship Id="rId24" Type="http://schemas.openxmlformats.org/officeDocument/2006/relationships/image" Target="../media/image69.jpg"/><Relationship Id="rId5" Type="http://schemas.openxmlformats.org/officeDocument/2006/relationships/hyperlink" Target="http://www.cubra.nl/jeroenvanwilgen/03belleblaz.htm" TargetMode="External"/><Relationship Id="rId15" Type="http://schemas.openxmlformats.org/officeDocument/2006/relationships/hyperlink" Target="http://www.cubra.nl/jeroenvanwilgen/13bourgondische.htm" TargetMode="External"/><Relationship Id="rId23" Type="http://schemas.openxmlformats.org/officeDocument/2006/relationships/hyperlink" Target="http://www.cubra.nl/jeroenvanwilgen/21denker.htm" TargetMode="External"/><Relationship Id="rId28" Type="http://schemas.openxmlformats.org/officeDocument/2006/relationships/hyperlink" Target="http://www.cubra.nl/tonyzeeuwe/overzicht.htm" TargetMode="External"/><Relationship Id="rId10" Type="http://schemas.openxmlformats.org/officeDocument/2006/relationships/hyperlink" Target="http://www.cubra.nl/jeroenvanwilgen/08stroomgod.htm" TargetMode="External"/><Relationship Id="rId19" Type="http://schemas.openxmlformats.org/officeDocument/2006/relationships/hyperlink" Target="http://www.cubra.nl/jeroenvanwilgen/17rijkejongeling.htm" TargetMode="External"/><Relationship Id="rId4" Type="http://schemas.openxmlformats.org/officeDocument/2006/relationships/hyperlink" Target="http://www.cubra.nl/jeroenvanwilgen/02beeldhouw.htm" TargetMode="External"/><Relationship Id="rId9" Type="http://schemas.openxmlformats.org/officeDocument/2006/relationships/hyperlink" Target="http://www.cubra.nl/jeroenvanwilgen/07satanennar.htm" TargetMode="External"/><Relationship Id="rId14" Type="http://schemas.openxmlformats.org/officeDocument/2006/relationships/hyperlink" Target="http://www.cubra.nl/jeroenvanwilgen/12drinklied.htm" TargetMode="External"/><Relationship Id="rId22" Type="http://schemas.openxmlformats.org/officeDocument/2006/relationships/hyperlink" Target="http://www.cubra.nl/jeroenvanwilgen/20waaghals.htm" TargetMode="External"/><Relationship Id="rId27" Type="http://schemas.openxmlformats.org/officeDocument/2006/relationships/hyperlink" Target="http://www.cubra.nl/tonyzeeuwe/inhoudplattegrond.htm"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2.jpeg"/><Relationship Id="rId7" Type="http://schemas.openxmlformats.org/officeDocument/2006/relationships/hyperlink" Target="https://www.youtube.com/watch?v=fXYRuSWQEtc" TargetMode="External"/><Relationship Id="rId2" Type="http://schemas.openxmlformats.org/officeDocument/2006/relationships/hyperlink" Target="https://www.youtube.com/watch?v=Ad_WCUMC5ho&amp;t=2s" TargetMode="Externa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hyperlink" Target="https://www.youtube.com/watch?v=HpxfFxCf3EU" TargetMode="External"/><Relationship Id="rId4" Type="http://schemas.openxmlformats.org/officeDocument/2006/relationships/image" Target="../media/image73.jpeg"/><Relationship Id="rId9" Type="http://schemas.openxmlformats.org/officeDocument/2006/relationships/hyperlink" Target="https://wikikids.nl/Paard_van_Troj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La6QSrX9mlc" TargetMode="External"/><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9.gif"/><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hyperlink" Target="https://www.bing.com/videos/search?q=sint+joris+en+de+draak+legende&amp;&amp;view=detail&amp;mid=9CC97C0330D5DFBA3D0B9CC97C0330D5DFBA3D0B&amp;&amp;FORM=VDRVSR" TargetMode="External"/><Relationship Id="rId4" Type="http://schemas.openxmlformats.org/officeDocument/2006/relationships/hyperlink" Target="http://www.routenet.n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youtube.com/watch?v=PLb9pbP4C5Y&amp;t=191s" TargetMode="Externa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9.gif"/><Relationship Id="rId4" Type="http://schemas.openxmlformats.org/officeDocument/2006/relationships/hyperlink" Target="https://www.youtube.com/watch?v=5YNaG3l9PMY&amp;t=4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hyperlink" Target="https://www.youtube.com/watch?v=TI5chnNVofM&amp;t=317s" TargetMode="Externa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34CC2-D7C8-5827-89F0-5D9B17872EEC}"/>
              </a:ext>
            </a:extLst>
          </p:cNvPr>
          <p:cNvSpPr>
            <a:spLocks noGrp="1"/>
          </p:cNvSpPr>
          <p:nvPr>
            <p:ph type="ctrTitle"/>
          </p:nvPr>
        </p:nvSpPr>
        <p:spPr/>
        <p:txBody>
          <a:bodyPr/>
          <a:lstStyle/>
          <a:p>
            <a:r>
              <a:rPr lang="nl-NL" b="1" dirty="0">
                <a:solidFill>
                  <a:srgbClr val="FF0000"/>
                </a:solidFill>
              </a:rPr>
              <a:t>Brabant</a:t>
            </a:r>
          </a:p>
        </p:txBody>
      </p:sp>
      <p:sp>
        <p:nvSpPr>
          <p:cNvPr id="3" name="Ondertitel 2">
            <a:extLst>
              <a:ext uri="{FF2B5EF4-FFF2-40B4-BE49-F238E27FC236}">
                <a16:creationId xmlns:a16="http://schemas.microsoft.com/office/drawing/2014/main" id="{AA152460-4084-69AC-4D3A-9776D70A4B7B}"/>
              </a:ext>
            </a:extLst>
          </p:cNvPr>
          <p:cNvSpPr>
            <a:spLocks noGrp="1"/>
          </p:cNvSpPr>
          <p:nvPr>
            <p:ph type="subTitle" idx="1"/>
          </p:nvPr>
        </p:nvSpPr>
        <p:spPr/>
        <p:txBody>
          <a:bodyPr/>
          <a:lstStyle/>
          <a:p>
            <a:endParaRPr lang="nl-NL"/>
          </a:p>
        </p:txBody>
      </p:sp>
      <p:pic>
        <p:nvPicPr>
          <p:cNvPr id="4" name="Picture 4" descr="De bronafbeelding bekijken">
            <a:extLst>
              <a:ext uri="{FF2B5EF4-FFF2-40B4-BE49-F238E27FC236}">
                <a16:creationId xmlns:a16="http://schemas.microsoft.com/office/drawing/2014/main" id="{362040DC-0EBD-AEA6-1332-D1DC03D8F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391487" y="0"/>
            <a:ext cx="6156113" cy="6942985"/>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CBB8397F-FC95-6D2C-7515-429938C805D5}"/>
              </a:ext>
            </a:extLst>
          </p:cNvPr>
          <p:cNvSpPr/>
          <p:nvPr/>
        </p:nvSpPr>
        <p:spPr>
          <a:xfrm>
            <a:off x="844553" y="1788081"/>
            <a:ext cx="6797054"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Het leven is goed in</a:t>
            </a:r>
          </a:p>
        </p:txBody>
      </p:sp>
      <p:sp>
        <p:nvSpPr>
          <p:cNvPr id="6" name="Rechthoek 5">
            <a:extLst>
              <a:ext uri="{FF2B5EF4-FFF2-40B4-BE49-F238E27FC236}">
                <a16:creationId xmlns:a16="http://schemas.microsoft.com/office/drawing/2014/main" id="{FC337D13-6615-BF0F-A4B6-B74F8C25BE51}"/>
              </a:ext>
            </a:extLst>
          </p:cNvPr>
          <p:cNvSpPr/>
          <p:nvPr/>
        </p:nvSpPr>
        <p:spPr>
          <a:xfrm>
            <a:off x="363671" y="5503900"/>
            <a:ext cx="6683241"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Dus ik ga er fietsen!</a:t>
            </a:r>
          </a:p>
        </p:txBody>
      </p:sp>
    </p:spTree>
    <p:extLst>
      <p:ext uri="{BB962C8B-B14F-4D97-AF65-F5344CB8AC3E}">
        <p14:creationId xmlns:p14="http://schemas.microsoft.com/office/powerpoint/2010/main" val="2748804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ten voor koninklijke philips">
            <a:extLst>
              <a:ext uri="{FF2B5EF4-FFF2-40B4-BE49-F238E27FC236}">
                <a16:creationId xmlns:a16="http://schemas.microsoft.com/office/drawing/2014/main" id="{6920BB1A-3EFB-6E23-869C-52CD2B47E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99" y="3037419"/>
            <a:ext cx="1266825"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68940809-ED4B-DD67-D349-68482A9BEF49}"/>
              </a:ext>
            </a:extLst>
          </p:cNvPr>
          <p:cNvSpPr txBox="1"/>
          <p:nvPr/>
        </p:nvSpPr>
        <p:spPr>
          <a:xfrm>
            <a:off x="1740959" y="3037419"/>
            <a:ext cx="7289419" cy="2585323"/>
          </a:xfrm>
          <a:prstGeom prst="rect">
            <a:avLst/>
          </a:prstGeom>
          <a:noFill/>
        </p:spPr>
        <p:txBody>
          <a:bodyPr wrap="square" rtlCol="0">
            <a:spAutoFit/>
          </a:bodyPr>
          <a:lstStyle/>
          <a:p>
            <a:r>
              <a:rPr lang="nl-NL" b="1" dirty="0"/>
              <a:t>Over de hele wereld en in veel steden in Nederland kom je deze naam tegen. Je denkt misschien, dat het een Amerikaans bedrijf is, maar niets is minder waar. De naam Philips was van een familie in Eindhoven en de familie was een Nederlandse familie.  Het bedrijf werd opgericht om gloeilampen te maken. Dat gebeurde in de garage van het huis waar de familie toen woonde. Nu is het een wereldwijd verbreid bedrijf, maar… het is allemaal in Nederland begonnen!</a:t>
            </a:r>
            <a:br>
              <a:rPr lang="nl-NL" dirty="0"/>
            </a:br>
            <a:endParaRPr lang="nl-NL" dirty="0"/>
          </a:p>
        </p:txBody>
      </p:sp>
      <p:pic>
        <p:nvPicPr>
          <p:cNvPr id="1028" name="Picture 4" descr="Verkocht: Anton Philipslaan 167 5616 TW Eindhoven [funda]">
            <a:extLst>
              <a:ext uri="{FF2B5EF4-FFF2-40B4-BE49-F238E27FC236}">
                <a16:creationId xmlns:a16="http://schemas.microsoft.com/office/drawing/2014/main" id="{E720DE6A-D0F2-AC7B-B086-D95A2FC75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66" y="0"/>
            <a:ext cx="33147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angeboden door Business Website">
            <a:extLst>
              <a:ext uri="{FF2B5EF4-FFF2-40B4-BE49-F238E27FC236}">
                <a16:creationId xmlns:a16="http://schemas.microsoft.com/office/drawing/2014/main" id="{7F47C6D5-666C-3E6E-6345-F86D1F18F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9780" y="-593699"/>
            <a:ext cx="3774546" cy="28309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rkocht: Gerard Philipslaan 31 5616 TV Eindhoven [funda]">
            <a:extLst>
              <a:ext uri="{FF2B5EF4-FFF2-40B4-BE49-F238E27FC236}">
                <a16:creationId xmlns:a16="http://schemas.microsoft.com/office/drawing/2014/main" id="{BB0611D5-7BB8-2475-9B2B-3D12C0359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977" y="0"/>
            <a:ext cx="3355818" cy="223721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A5FCD01C-FDDA-7DB2-E447-8BFE0A8B9854}"/>
              </a:ext>
            </a:extLst>
          </p:cNvPr>
          <p:cNvSpPr txBox="1"/>
          <p:nvPr/>
        </p:nvSpPr>
        <p:spPr>
          <a:xfrm>
            <a:off x="338667" y="2396067"/>
            <a:ext cx="2954866" cy="646331"/>
          </a:xfrm>
          <a:prstGeom prst="rect">
            <a:avLst/>
          </a:prstGeom>
          <a:noFill/>
        </p:spPr>
        <p:txBody>
          <a:bodyPr wrap="square" rtlCol="0">
            <a:spAutoFit/>
          </a:bodyPr>
          <a:lstStyle/>
          <a:p>
            <a:r>
              <a:rPr lang="nl-NL" dirty="0"/>
              <a:t>Anton Philipsstraat Eindhoven</a:t>
            </a:r>
          </a:p>
        </p:txBody>
      </p:sp>
      <p:sp>
        <p:nvSpPr>
          <p:cNvPr id="4" name="Tekstvak 3">
            <a:extLst>
              <a:ext uri="{FF2B5EF4-FFF2-40B4-BE49-F238E27FC236}">
                <a16:creationId xmlns:a16="http://schemas.microsoft.com/office/drawing/2014/main" id="{89C56DBB-3F4B-8B1E-7C2A-8157566C0656}"/>
              </a:ext>
            </a:extLst>
          </p:cNvPr>
          <p:cNvSpPr txBox="1"/>
          <p:nvPr/>
        </p:nvSpPr>
        <p:spPr>
          <a:xfrm>
            <a:off x="4686977" y="2472267"/>
            <a:ext cx="3424090" cy="369332"/>
          </a:xfrm>
          <a:prstGeom prst="rect">
            <a:avLst/>
          </a:prstGeom>
          <a:noFill/>
        </p:spPr>
        <p:txBody>
          <a:bodyPr wrap="square" rtlCol="0">
            <a:spAutoFit/>
          </a:bodyPr>
          <a:lstStyle/>
          <a:p>
            <a:r>
              <a:rPr lang="nl-NL" dirty="0"/>
              <a:t>Gerard Philipsstraat</a:t>
            </a:r>
          </a:p>
        </p:txBody>
      </p:sp>
      <p:sp>
        <p:nvSpPr>
          <p:cNvPr id="5" name="Tekstvak 4">
            <a:extLst>
              <a:ext uri="{FF2B5EF4-FFF2-40B4-BE49-F238E27FC236}">
                <a16:creationId xmlns:a16="http://schemas.microsoft.com/office/drawing/2014/main" id="{703E0E3C-3641-3900-00CF-B1EB50BEF9DF}"/>
              </a:ext>
            </a:extLst>
          </p:cNvPr>
          <p:cNvSpPr txBox="1"/>
          <p:nvPr/>
        </p:nvSpPr>
        <p:spPr>
          <a:xfrm>
            <a:off x="8679780" y="2472267"/>
            <a:ext cx="3774546" cy="369332"/>
          </a:xfrm>
          <a:prstGeom prst="rect">
            <a:avLst/>
          </a:prstGeom>
          <a:noFill/>
        </p:spPr>
        <p:txBody>
          <a:bodyPr wrap="square" rtlCol="0">
            <a:spAutoFit/>
          </a:bodyPr>
          <a:lstStyle/>
          <a:p>
            <a:r>
              <a:rPr lang="nl-NL" dirty="0"/>
              <a:t>Frits Philips-lyceum</a:t>
            </a:r>
          </a:p>
        </p:txBody>
      </p:sp>
      <p:pic>
        <p:nvPicPr>
          <p:cNvPr id="6" name="Picture 2" descr="PSV Logo and symbol, meaning, history, PNG">
            <a:extLst>
              <a:ext uri="{FF2B5EF4-FFF2-40B4-BE49-F238E27FC236}">
                <a16:creationId xmlns:a16="http://schemas.microsoft.com/office/drawing/2014/main" id="{4B9EE7AC-04DC-38F2-12BB-027684DFCB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6624" y="3045944"/>
            <a:ext cx="3017690" cy="169745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5911AC91-7D7F-87F4-2B21-383DFEE88ADF}"/>
              </a:ext>
            </a:extLst>
          </p:cNvPr>
          <p:cNvSpPr txBox="1"/>
          <p:nvPr/>
        </p:nvSpPr>
        <p:spPr>
          <a:xfrm>
            <a:off x="8894911" y="3605049"/>
            <a:ext cx="3017690" cy="923330"/>
          </a:xfrm>
          <a:prstGeom prst="rect">
            <a:avLst/>
          </a:prstGeom>
          <a:noFill/>
        </p:spPr>
        <p:txBody>
          <a:bodyPr wrap="square" rtlCol="0">
            <a:spAutoFit/>
          </a:bodyPr>
          <a:lstStyle/>
          <a:p>
            <a:r>
              <a:rPr lang="nl-NL" b="1" dirty="0">
                <a:solidFill>
                  <a:srgbClr val="FF0000"/>
                </a:solidFill>
              </a:rPr>
              <a:t>P</a:t>
            </a:r>
            <a:r>
              <a:rPr lang="nl-NL" dirty="0"/>
              <a:t> </a:t>
            </a:r>
            <a:r>
              <a:rPr lang="nl-NL" dirty="0" err="1"/>
              <a:t>hilips</a:t>
            </a:r>
            <a:br>
              <a:rPr lang="nl-NL" dirty="0"/>
            </a:br>
            <a:r>
              <a:rPr lang="nl-NL" b="1" dirty="0">
                <a:solidFill>
                  <a:srgbClr val="FF0000"/>
                </a:solidFill>
              </a:rPr>
              <a:t>S</a:t>
            </a:r>
            <a:r>
              <a:rPr lang="nl-NL" b="1" dirty="0"/>
              <a:t> </a:t>
            </a:r>
            <a:r>
              <a:rPr lang="nl-NL" dirty="0"/>
              <a:t>port</a:t>
            </a:r>
            <a:br>
              <a:rPr lang="nl-NL" dirty="0"/>
            </a:br>
            <a:r>
              <a:rPr lang="nl-NL" b="1" dirty="0">
                <a:solidFill>
                  <a:srgbClr val="FF0000"/>
                </a:solidFill>
              </a:rPr>
              <a:t>V</a:t>
            </a:r>
            <a:r>
              <a:rPr lang="nl-NL" dirty="0"/>
              <a:t> </a:t>
            </a:r>
            <a:r>
              <a:rPr lang="nl-NL" dirty="0" err="1"/>
              <a:t>ereniging</a:t>
            </a:r>
            <a:endParaRPr lang="nl-NL" dirty="0"/>
          </a:p>
        </p:txBody>
      </p:sp>
      <p:sp>
        <p:nvSpPr>
          <p:cNvPr id="8" name="Tekstvak 7">
            <a:extLst>
              <a:ext uri="{FF2B5EF4-FFF2-40B4-BE49-F238E27FC236}">
                <a16:creationId xmlns:a16="http://schemas.microsoft.com/office/drawing/2014/main" id="{8381F9F2-B838-0E66-0EC8-7A0881CE6E63}"/>
              </a:ext>
            </a:extLst>
          </p:cNvPr>
          <p:cNvSpPr txBox="1"/>
          <p:nvPr/>
        </p:nvSpPr>
        <p:spPr>
          <a:xfrm>
            <a:off x="1647826" y="5380672"/>
            <a:ext cx="6836164" cy="1477328"/>
          </a:xfrm>
          <a:prstGeom prst="rect">
            <a:avLst/>
          </a:prstGeom>
          <a:noFill/>
        </p:spPr>
        <p:txBody>
          <a:bodyPr wrap="square" rtlCol="0">
            <a:spAutoFit/>
          </a:bodyPr>
          <a:lstStyle/>
          <a:p>
            <a:r>
              <a:rPr lang="nl-NL" b="1" dirty="0"/>
              <a:t>Toen ik door de straten fietste met de naam Philips, was dat best met een heel apart gevoel. Kun je dat voorstellen?</a:t>
            </a:r>
            <a:br>
              <a:rPr lang="nl-NL" b="1" dirty="0"/>
            </a:br>
            <a:br>
              <a:rPr lang="nl-NL" b="1" dirty="0"/>
            </a:br>
            <a:r>
              <a:rPr lang="nl-NL" b="1" dirty="0"/>
              <a:t>Er is nog zo’n straat in Brabant waar ik dat ook had: een heel apart gevoel. Dat was in St. Willebrord. Ik ga erheen!</a:t>
            </a:r>
          </a:p>
        </p:txBody>
      </p:sp>
      <p:pic>
        <p:nvPicPr>
          <p:cNvPr id="9" name="Picture 4" descr="De bronafbeelding bekijken">
            <a:extLst>
              <a:ext uri="{FF2B5EF4-FFF2-40B4-BE49-F238E27FC236}">
                <a16:creationId xmlns:a16="http://schemas.microsoft.com/office/drawing/2014/main" id="{F0FB6EAA-9231-E5B4-3A5A-31275E130B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225113" y="4751919"/>
            <a:ext cx="1846047" cy="191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645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6527D-BD91-9EDF-43C8-0E5EF0DF3740}"/>
              </a:ext>
            </a:extLst>
          </p:cNvPr>
          <p:cNvSpPr>
            <a:spLocks noChangeArrowheads="1"/>
          </p:cNvSpPr>
          <p:nvPr/>
        </p:nvSpPr>
        <p:spPr bwMode="auto">
          <a:xfrm>
            <a:off x="4292599" y="4187732"/>
            <a:ext cx="7831668"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400" b="1" i="0" u="none" strike="noStrike" cap="none" normalizeH="0" baseline="0" dirty="0">
                <a:ln>
                  <a:noFill/>
                </a:ln>
                <a:solidFill>
                  <a:schemeClr val="tx1"/>
                </a:solidFill>
                <a:effectLst/>
                <a:latin typeface="Arial" panose="020B0604020202020204" pitchFamily="34" charset="0"/>
              </a:rPr>
              <a:t>Persbericht</a:t>
            </a:r>
            <a:br>
              <a:rPr kumimoji="0" lang="nl-NL" altLang="nl-NL" sz="1400" b="0" i="0" u="none" strike="noStrike" cap="none" normalizeH="0" baseline="0" dirty="0">
                <a:ln>
                  <a:noFill/>
                </a:ln>
                <a:solidFill>
                  <a:srgbClr val="FFC000"/>
                </a:solidFill>
                <a:effectLst/>
                <a:latin typeface="Arial" panose="020B0604020202020204" pitchFamily="34" charset="0"/>
              </a:rPr>
            </a:br>
            <a:r>
              <a:rPr kumimoji="0" lang="nl-NL" altLang="nl-NL" sz="1100" b="1" i="0" u="none" strike="noStrike" cap="none" normalizeH="0" baseline="0" dirty="0">
                <a:ln>
                  <a:noFill/>
                </a:ln>
                <a:solidFill>
                  <a:srgbClr val="FFC000"/>
                </a:solidFill>
                <a:effectLst/>
                <a:latin typeface="Arial" panose="020B0604020202020204" pitchFamily="34" charset="0"/>
              </a:rPr>
              <a:t>08 dec 2001</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400" b="1" i="0" u="none" strike="noStrike" cap="none" normalizeH="0" baseline="0" dirty="0">
                <a:ln>
                  <a:noFill/>
                </a:ln>
                <a:solidFill>
                  <a:srgbClr val="FFC000"/>
                </a:solidFill>
                <a:effectLst/>
                <a:latin typeface="-apple-system"/>
              </a:rPr>
              <a:t>Wim van Est heeft zaterdag eindelijk zijn eigen straat in Sint-Willebrord gekregen. Dat is veertig jaar nadat toenmalig burgemeester Alberts de belofte deed.</a:t>
            </a:r>
            <a:endParaRPr kumimoji="0" lang="nl-NL" altLang="nl-NL" sz="1400" b="1" i="0" u="none" strike="noStrike" cap="none" normalizeH="0" baseline="0" dirty="0">
              <a:ln>
                <a:noFill/>
              </a:ln>
              <a:solidFill>
                <a:srgbClr val="FFC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400" b="1" i="0" u="none" strike="noStrike" cap="none" normalizeH="0" baseline="0" dirty="0">
                <a:ln>
                  <a:noFill/>
                </a:ln>
                <a:solidFill>
                  <a:srgbClr val="FFC000"/>
                </a:solidFill>
                <a:effectLst/>
                <a:latin typeface="-apple-system"/>
              </a:rPr>
              <a:t>De 78-jarige oud-wielrenner onthulde met assistentie van KNWU-voorzitter Joop Atsma en huidig burgemeester </a:t>
            </a:r>
            <a:r>
              <a:rPr kumimoji="0" lang="nl-NL" altLang="nl-NL" sz="1400" b="1" i="0" u="none" strike="noStrike" cap="none" normalizeH="0" baseline="0" dirty="0" err="1">
                <a:ln>
                  <a:noFill/>
                </a:ln>
                <a:solidFill>
                  <a:srgbClr val="FFC000"/>
                </a:solidFill>
                <a:effectLst/>
                <a:latin typeface="-apple-system"/>
              </a:rPr>
              <a:t>Everaers</a:t>
            </a:r>
            <a:r>
              <a:rPr kumimoji="0" lang="nl-NL" altLang="nl-NL" sz="1400" b="1" i="0" u="none" strike="noStrike" cap="none" normalizeH="0" baseline="0" dirty="0">
                <a:ln>
                  <a:noFill/>
                </a:ln>
                <a:solidFill>
                  <a:srgbClr val="FFC000"/>
                </a:solidFill>
                <a:effectLst/>
                <a:latin typeface="-apple-system"/>
              </a:rPr>
              <a:t> het straatnaambord. De Wim van </a:t>
            </a:r>
            <a:r>
              <a:rPr kumimoji="0" lang="nl-NL" altLang="nl-NL" sz="1400" b="1" i="0" u="none" strike="noStrike" cap="none" normalizeH="0" baseline="0" dirty="0" err="1">
                <a:ln>
                  <a:noFill/>
                </a:ln>
                <a:solidFill>
                  <a:srgbClr val="FFC000"/>
                </a:solidFill>
                <a:effectLst/>
                <a:latin typeface="-apple-system"/>
              </a:rPr>
              <a:t>Eststraat</a:t>
            </a:r>
            <a:r>
              <a:rPr kumimoji="0" lang="nl-NL" altLang="nl-NL" sz="1400" b="1" i="0" u="none" strike="noStrike" cap="none" normalizeH="0" baseline="0" dirty="0">
                <a:ln>
                  <a:noFill/>
                </a:ln>
                <a:solidFill>
                  <a:srgbClr val="FFC000"/>
                </a:solidFill>
                <a:effectLst/>
                <a:latin typeface="-apple-system"/>
              </a:rPr>
              <a:t> kwam er destijds niet, omdat de regels voorschreven dat straten pas naar personen worden genoemd als ze langer dan tien jaar dood zijn. Oud-renner Rini Wagtmans overtuigde het huidige gemeentebestuur dat Van Est een uitzondering op de regel waard is.</a:t>
            </a:r>
            <a:endParaRPr kumimoji="0" lang="nl-NL" altLang="nl-NL" sz="1400" b="1" i="0" u="none" strike="noStrike" cap="none" normalizeH="0" baseline="0" dirty="0">
              <a:ln>
                <a:noFill/>
              </a:ln>
              <a:solidFill>
                <a:srgbClr val="FFC000"/>
              </a:solidFill>
              <a:effectLst/>
            </a:endParaRPr>
          </a:p>
        </p:txBody>
      </p:sp>
      <p:pic>
        <p:nvPicPr>
          <p:cNvPr id="4" name="Afbeelding 3">
            <a:extLst>
              <a:ext uri="{FF2B5EF4-FFF2-40B4-BE49-F238E27FC236}">
                <a16:creationId xmlns:a16="http://schemas.microsoft.com/office/drawing/2014/main" id="{E9FE302A-7040-7853-464F-72D2142EE596}"/>
              </a:ext>
            </a:extLst>
          </p:cNvPr>
          <p:cNvPicPr>
            <a:picLocks noChangeAspect="1"/>
          </p:cNvPicPr>
          <p:nvPr/>
        </p:nvPicPr>
        <p:blipFill>
          <a:blip r:embed="rId2"/>
          <a:stretch>
            <a:fillRect/>
          </a:stretch>
        </p:blipFill>
        <p:spPr>
          <a:xfrm>
            <a:off x="5575959" y="41757"/>
            <a:ext cx="4914933" cy="871361"/>
          </a:xfrm>
          <a:prstGeom prst="rect">
            <a:avLst/>
          </a:prstGeom>
        </p:spPr>
      </p:pic>
      <p:pic>
        <p:nvPicPr>
          <p:cNvPr id="1029" name="Picture 5" descr="St. Willebrord (Noord-Brabant)">
            <a:extLst>
              <a:ext uri="{FF2B5EF4-FFF2-40B4-BE49-F238E27FC236}">
                <a16:creationId xmlns:a16="http://schemas.microsoft.com/office/drawing/2014/main" id="{A3807E2F-D521-78D9-FF38-C255D4A02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33" y="64161"/>
            <a:ext cx="3322937" cy="190032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38E8DBC-AA59-D479-4C7D-F65019B28992}"/>
              </a:ext>
            </a:extLst>
          </p:cNvPr>
          <p:cNvSpPr txBox="1"/>
          <p:nvPr/>
        </p:nvSpPr>
        <p:spPr>
          <a:xfrm>
            <a:off x="821268" y="1103501"/>
            <a:ext cx="2235200" cy="246221"/>
          </a:xfrm>
          <a:prstGeom prst="rect">
            <a:avLst/>
          </a:prstGeom>
          <a:noFill/>
        </p:spPr>
        <p:txBody>
          <a:bodyPr wrap="square" rtlCol="0">
            <a:spAutoFit/>
          </a:bodyPr>
          <a:lstStyle/>
          <a:p>
            <a:r>
              <a:rPr lang="nl-NL" sz="1000" dirty="0" err="1">
                <a:latin typeface="Arial Black" panose="020B0A04020102020204" pitchFamily="34" charset="0"/>
              </a:rPr>
              <a:t>St.Willebrord</a:t>
            </a:r>
            <a:endParaRPr lang="nl-NL" sz="1000" dirty="0">
              <a:latin typeface="Arial Black" panose="020B0A04020102020204" pitchFamily="34" charset="0"/>
            </a:endParaRPr>
          </a:p>
        </p:txBody>
      </p:sp>
      <p:sp>
        <p:nvSpPr>
          <p:cNvPr id="6" name="Tekstvak 5">
            <a:extLst>
              <a:ext uri="{FF2B5EF4-FFF2-40B4-BE49-F238E27FC236}">
                <a16:creationId xmlns:a16="http://schemas.microsoft.com/office/drawing/2014/main" id="{383CAF5C-531B-AF7E-59F2-6DE2B01A11EE}"/>
              </a:ext>
            </a:extLst>
          </p:cNvPr>
          <p:cNvSpPr txBox="1"/>
          <p:nvPr/>
        </p:nvSpPr>
        <p:spPr>
          <a:xfrm>
            <a:off x="160868" y="1955236"/>
            <a:ext cx="3691469" cy="1200329"/>
          </a:xfrm>
          <a:prstGeom prst="rect">
            <a:avLst/>
          </a:prstGeom>
          <a:noFill/>
        </p:spPr>
        <p:txBody>
          <a:bodyPr wrap="square">
            <a:spAutoFit/>
          </a:bodyPr>
          <a:lstStyle/>
          <a:p>
            <a:r>
              <a:rPr lang="nl-NL" sz="1200" b="1" i="0" dirty="0">
                <a:solidFill>
                  <a:srgbClr val="0F0F0F"/>
                </a:solidFill>
                <a:effectLst/>
                <a:latin typeface="Roboto" panose="02000000000000000000" pitchFamily="2" charset="0"/>
              </a:rPr>
              <a:t>Woutje Wagtmans en Wim van Est zingen -Tour de France - 1958. De wielrenners Wout Wagtmans (St. Willebrord 1929, overleden 1994) en Wim van Est (Fijnaart 1923, overleden 2003). Op de </a:t>
            </a:r>
            <a:r>
              <a:rPr lang="nl-NL" sz="1200" b="1" i="0" dirty="0" err="1">
                <a:solidFill>
                  <a:srgbClr val="0F0F0F"/>
                </a:solidFill>
                <a:effectLst/>
                <a:latin typeface="Roboto" panose="02000000000000000000" pitchFamily="2" charset="0"/>
              </a:rPr>
              <a:t>b-kant</a:t>
            </a:r>
            <a:r>
              <a:rPr lang="nl-NL" sz="1200" b="1" i="0" dirty="0">
                <a:solidFill>
                  <a:srgbClr val="0F0F0F"/>
                </a:solidFill>
                <a:effectLst/>
                <a:latin typeface="Roboto" panose="02000000000000000000" pitchFamily="2" charset="0"/>
              </a:rPr>
              <a:t> wielrenner Gerrit Voorting (Velsen 1923, overleden 2015).</a:t>
            </a:r>
            <a:endParaRPr lang="nl-NL" sz="1200" b="1" dirty="0"/>
          </a:p>
        </p:txBody>
      </p:sp>
      <p:sp>
        <p:nvSpPr>
          <p:cNvPr id="8" name="Tekstvak 7">
            <a:extLst>
              <a:ext uri="{FF2B5EF4-FFF2-40B4-BE49-F238E27FC236}">
                <a16:creationId xmlns:a16="http://schemas.microsoft.com/office/drawing/2014/main" id="{7992755E-36C6-1C7F-6C4D-6FE8780DE15F}"/>
              </a:ext>
            </a:extLst>
          </p:cNvPr>
          <p:cNvSpPr txBox="1"/>
          <p:nvPr/>
        </p:nvSpPr>
        <p:spPr>
          <a:xfrm>
            <a:off x="160868" y="3190882"/>
            <a:ext cx="3187043" cy="430887"/>
          </a:xfrm>
          <a:prstGeom prst="rect">
            <a:avLst/>
          </a:prstGeom>
          <a:noFill/>
        </p:spPr>
        <p:txBody>
          <a:bodyPr wrap="square">
            <a:spAutoFit/>
          </a:bodyPr>
          <a:lstStyle/>
          <a:p>
            <a:r>
              <a:rPr lang="nl-NL" sz="1100" b="1" dirty="0">
                <a:hlinkClick r:id="rId4"/>
              </a:rPr>
              <a:t>Woutje Wagtmans &amp; Wim van Est zingen -Tour de Frans - 1958. - YouTube</a:t>
            </a:r>
            <a:endParaRPr lang="nl-NL" sz="1100" b="1" dirty="0"/>
          </a:p>
        </p:txBody>
      </p:sp>
      <p:sp>
        <p:nvSpPr>
          <p:cNvPr id="9" name="Rechthoek 8">
            <a:extLst>
              <a:ext uri="{FF2B5EF4-FFF2-40B4-BE49-F238E27FC236}">
                <a16:creationId xmlns:a16="http://schemas.microsoft.com/office/drawing/2014/main" id="{3C0F9CB6-D97E-3581-48BE-58D7DC967D98}"/>
              </a:ext>
            </a:extLst>
          </p:cNvPr>
          <p:cNvSpPr/>
          <p:nvPr/>
        </p:nvSpPr>
        <p:spPr>
          <a:xfrm>
            <a:off x="4077359" y="955342"/>
            <a:ext cx="8046908" cy="2893100"/>
          </a:xfrm>
          <a:prstGeom prst="rect">
            <a:avLst/>
          </a:prstGeom>
          <a:noFill/>
        </p:spPr>
        <p:txBody>
          <a:bodyPr wrap="square" lIns="91440" tIns="45720" rIns="91440" bIns="45720">
            <a:spAutoFit/>
          </a:bodyPr>
          <a:lstStyle/>
          <a:p>
            <a:pPr algn="ctr"/>
            <a:r>
              <a:rPr lang="nl-NL" sz="1200" b="1" cap="none" spc="0" dirty="0">
                <a:ln/>
                <a:solidFill>
                  <a:srgbClr val="FFC000"/>
                </a:solidFill>
                <a:effectLst>
                  <a:outerShdw blurRad="38100" dist="19050" dir="2700000" algn="tl" rotWithShape="0">
                    <a:schemeClr val="dk1">
                      <a:lumMod val="50000"/>
                      <a:alpha val="40000"/>
                    </a:schemeClr>
                  </a:outerShdw>
                </a:effectLst>
              </a:rPr>
              <a:t>Waarom heb ik een speciaal gevoel bij de naam </a:t>
            </a:r>
            <a:br>
              <a:rPr lang="nl-NL" sz="1200" b="1" cap="none" spc="0" dirty="0">
                <a:ln/>
                <a:solidFill>
                  <a:srgbClr val="FFC000"/>
                </a:solidFill>
                <a:effectLst>
                  <a:outerShdw blurRad="38100" dist="19050" dir="2700000" algn="tl" rotWithShape="0">
                    <a:schemeClr val="dk1">
                      <a:lumMod val="50000"/>
                      <a:alpha val="40000"/>
                    </a:schemeClr>
                  </a:outerShdw>
                </a:effectLst>
              </a:rPr>
            </a:br>
            <a:r>
              <a:rPr lang="nl-NL" sz="1600" b="1" cap="none" spc="0" dirty="0">
                <a:ln/>
                <a:solidFill>
                  <a:srgbClr val="FFC000"/>
                </a:solidFill>
                <a:effectLst>
                  <a:outerShdw blurRad="38100" dist="19050" dir="2700000" algn="tl" rotWithShape="0">
                    <a:schemeClr val="dk1">
                      <a:lumMod val="50000"/>
                      <a:alpha val="40000"/>
                    </a:schemeClr>
                  </a:outerShdw>
                </a:effectLst>
              </a:rPr>
              <a:t>Wim van Est?</a:t>
            </a:r>
            <a:br>
              <a:rPr lang="nl-NL" sz="1200" b="1" cap="none" spc="0" dirty="0">
                <a:ln/>
                <a:solidFill>
                  <a:srgbClr val="FFC000"/>
                </a:solidFill>
                <a:effectLst>
                  <a:outerShdw blurRad="38100" dist="19050" dir="2700000" algn="tl" rotWithShape="0">
                    <a:schemeClr val="dk1">
                      <a:lumMod val="50000"/>
                      <a:alpha val="40000"/>
                    </a:schemeClr>
                  </a:outerShdw>
                </a:effectLst>
              </a:rPr>
            </a:br>
            <a:r>
              <a:rPr lang="nl-NL" sz="1200" b="1" cap="none" spc="0" dirty="0">
                <a:ln/>
                <a:solidFill>
                  <a:srgbClr val="FFC000"/>
                </a:solidFill>
                <a:effectLst>
                  <a:outerShdw blurRad="38100" dist="19050" dir="2700000" algn="tl" rotWithShape="0">
                    <a:schemeClr val="dk1">
                      <a:lumMod val="50000"/>
                      <a:alpha val="40000"/>
                    </a:schemeClr>
                  </a:outerShdw>
                </a:effectLst>
              </a:rPr>
              <a:t>Ik heb hem één keer gesproken, maar dat is het niet alleen.</a:t>
            </a:r>
            <a:br>
              <a:rPr lang="nl-NL" sz="1200" b="1" cap="none" spc="0" dirty="0">
                <a:ln/>
                <a:solidFill>
                  <a:srgbClr val="FFC000"/>
                </a:solidFill>
                <a:effectLst>
                  <a:outerShdw blurRad="38100" dist="19050" dir="2700000" algn="tl" rotWithShape="0">
                    <a:schemeClr val="dk1">
                      <a:lumMod val="50000"/>
                      <a:alpha val="40000"/>
                    </a:schemeClr>
                  </a:outerShdw>
                </a:effectLst>
              </a:rPr>
            </a:br>
            <a:r>
              <a:rPr lang="nl-NL" sz="1200" b="1" cap="none" spc="0" dirty="0">
                <a:ln/>
                <a:solidFill>
                  <a:srgbClr val="FFC000"/>
                </a:solidFill>
                <a:effectLst>
                  <a:outerShdw blurRad="38100" dist="19050" dir="2700000" algn="tl" rotWithShape="0">
                    <a:schemeClr val="dk1">
                      <a:lumMod val="50000"/>
                      <a:alpha val="40000"/>
                    </a:schemeClr>
                  </a:outerShdw>
                </a:effectLst>
              </a:rPr>
              <a:t>Hij was de eerste Nederlander ooit die in de Tour de France de gele trui droeg. Dat was in 1951.</a:t>
            </a:r>
            <a:br>
              <a:rPr lang="nl-NL" sz="1200" b="1" cap="none" spc="0" dirty="0">
                <a:ln/>
                <a:solidFill>
                  <a:srgbClr val="FFC000"/>
                </a:solidFill>
                <a:effectLst>
                  <a:outerShdw blurRad="38100" dist="19050" dir="2700000" algn="tl" rotWithShape="0">
                    <a:schemeClr val="dk1">
                      <a:lumMod val="50000"/>
                      <a:alpha val="40000"/>
                    </a:schemeClr>
                  </a:outerShdw>
                </a:effectLst>
              </a:rPr>
            </a:br>
            <a:r>
              <a:rPr lang="nl-NL" sz="1200" b="1" cap="none" spc="0" dirty="0">
                <a:ln/>
                <a:solidFill>
                  <a:srgbClr val="FFC000"/>
                </a:solidFill>
                <a:effectLst>
                  <a:outerShdw blurRad="38100" dist="19050" dir="2700000" algn="tl" rotWithShape="0">
                    <a:schemeClr val="dk1">
                      <a:lumMod val="50000"/>
                      <a:alpha val="40000"/>
                    </a:schemeClr>
                  </a:outerShdw>
                </a:effectLst>
              </a:rPr>
              <a:t>Eén dag later (17 juli 1951) raakte hij de trui alweer kwijt. Niet omdat hij de wedstrijd verloor, maar hij viel. Die val was niet gewoon. Hij viel in een ravijn en tuimelde 70 meter naar beneden.</a:t>
            </a:r>
            <a:br>
              <a:rPr lang="nl-NL" sz="1200" b="1" cap="none" spc="0" dirty="0">
                <a:ln/>
                <a:solidFill>
                  <a:srgbClr val="FFC000"/>
                </a:solidFill>
                <a:effectLst>
                  <a:outerShdw blurRad="38100" dist="19050" dir="2700000" algn="tl" rotWithShape="0">
                    <a:schemeClr val="dk1">
                      <a:lumMod val="50000"/>
                      <a:alpha val="40000"/>
                    </a:schemeClr>
                  </a:outerShdw>
                </a:effectLst>
              </a:rPr>
            </a:br>
            <a:r>
              <a:rPr lang="nl-NL" sz="1200" b="1" cap="none" spc="0" dirty="0">
                <a:ln/>
                <a:solidFill>
                  <a:srgbClr val="FFC000"/>
                </a:solidFill>
                <a:effectLst>
                  <a:outerShdw blurRad="38100" dist="19050" dir="2700000" algn="tl" rotWithShape="0">
                    <a:schemeClr val="dk1">
                      <a:lumMod val="50000"/>
                      <a:alpha val="40000"/>
                    </a:schemeClr>
                  </a:outerShdw>
                </a:effectLst>
              </a:rPr>
              <a:t>Daar lag hij als een gele boterbloem op de rotsige grond. Toch was hij niet heel ernstig </a:t>
            </a:r>
            <a:r>
              <a:rPr lang="nl-NL" sz="1200" b="1" cap="none" spc="0" dirty="0" err="1">
                <a:ln/>
                <a:solidFill>
                  <a:srgbClr val="FFC000"/>
                </a:solidFill>
                <a:effectLst>
                  <a:outerShdw blurRad="38100" dist="19050" dir="2700000" algn="tl" rotWithShape="0">
                    <a:schemeClr val="dk1">
                      <a:lumMod val="50000"/>
                      <a:alpha val="40000"/>
                    </a:schemeClr>
                  </a:outerShdw>
                </a:effectLst>
              </a:rPr>
              <a:t>gebleseerd</a:t>
            </a:r>
            <a:r>
              <a:rPr lang="nl-NL" sz="1200" b="1" cap="none" spc="0" dirty="0">
                <a:ln/>
                <a:solidFill>
                  <a:srgbClr val="FFC000"/>
                </a:solidFill>
                <a:effectLst>
                  <a:outerShdw blurRad="38100" dist="19050" dir="2700000" algn="tl" rotWithShape="0">
                    <a:schemeClr val="dk1">
                      <a:lumMod val="50000"/>
                      <a:alpha val="40000"/>
                    </a:schemeClr>
                  </a:outerShdw>
                </a:effectLst>
              </a:rPr>
              <a:t> en kon hij o.a. met aan elkaar geknoopte fietsbanden uit het ravijn worden gehaald.</a:t>
            </a:r>
            <a:br>
              <a:rPr lang="nl-NL" sz="1200" b="1" cap="none" spc="0" dirty="0">
                <a:ln/>
                <a:solidFill>
                  <a:srgbClr val="FFC000"/>
                </a:solidFill>
                <a:effectLst>
                  <a:outerShdw blurRad="38100" dist="19050" dir="2700000" algn="tl" rotWithShape="0">
                    <a:schemeClr val="dk1">
                      <a:lumMod val="50000"/>
                      <a:alpha val="40000"/>
                    </a:schemeClr>
                  </a:outerShdw>
                </a:effectLst>
              </a:rPr>
            </a:br>
            <a:r>
              <a:rPr lang="nl-NL" sz="1200" b="1" cap="none" spc="0" dirty="0">
                <a:ln/>
                <a:solidFill>
                  <a:srgbClr val="FFC000"/>
                </a:solidFill>
                <a:effectLst>
                  <a:outerShdw blurRad="38100" dist="19050" dir="2700000" algn="tl" rotWithShape="0">
                    <a:schemeClr val="dk1">
                      <a:lumMod val="50000"/>
                      <a:alpha val="40000"/>
                    </a:schemeClr>
                  </a:outerShdw>
                </a:effectLst>
              </a:rPr>
              <a:t>Het hele verhaal kun je lezen door op de link te klikken.</a:t>
            </a:r>
            <a:br>
              <a:rPr lang="nl-NL" sz="1600" b="1" cap="none" spc="0" dirty="0">
                <a:ln/>
                <a:solidFill>
                  <a:srgbClr val="FFC000"/>
                </a:solidFill>
                <a:effectLst>
                  <a:outerShdw blurRad="38100" dist="19050" dir="2700000" algn="tl" rotWithShape="0">
                    <a:schemeClr val="dk1">
                      <a:lumMod val="50000"/>
                      <a:alpha val="40000"/>
                    </a:schemeClr>
                  </a:outerShdw>
                </a:effectLst>
              </a:rPr>
            </a:br>
            <a:endParaRPr lang="nl-NL" sz="1600" b="1" cap="none" spc="0" dirty="0">
              <a:ln/>
              <a:solidFill>
                <a:srgbClr val="FFC000"/>
              </a:solidFill>
              <a:effectLst>
                <a:outerShdw blurRad="38100" dist="19050" dir="2700000" algn="tl" rotWithShape="0">
                  <a:schemeClr val="dk1">
                    <a:lumMod val="50000"/>
                    <a:alpha val="40000"/>
                  </a:schemeClr>
                </a:outerShdw>
              </a:effectLst>
            </a:endParaRPr>
          </a:p>
          <a:p>
            <a:pPr algn="ctr"/>
            <a:r>
              <a:rPr lang="nl-NL" sz="1400" b="1" dirty="0">
                <a:ln/>
                <a:solidFill>
                  <a:srgbClr val="FFC000"/>
                </a:solidFill>
                <a:effectLst>
                  <a:outerShdw blurRad="38100" dist="19050" dir="2700000" algn="tl" rotWithShape="0">
                    <a:schemeClr val="dk1">
                      <a:lumMod val="50000"/>
                      <a:alpha val="40000"/>
                    </a:schemeClr>
                  </a:outerShdw>
                </a:effectLst>
              </a:rPr>
              <a:t>Geen wonder dat het een apart gevoel geeft als je in</a:t>
            </a:r>
            <a:br>
              <a:rPr lang="nl-NL" sz="1400" b="1" dirty="0">
                <a:ln/>
                <a:solidFill>
                  <a:srgbClr val="FFC000"/>
                </a:solidFill>
                <a:effectLst>
                  <a:outerShdw blurRad="38100" dist="19050" dir="2700000" algn="tl" rotWithShape="0">
                    <a:schemeClr val="dk1">
                      <a:lumMod val="50000"/>
                      <a:alpha val="40000"/>
                    </a:schemeClr>
                  </a:outerShdw>
                </a:effectLst>
              </a:rPr>
            </a:br>
            <a:r>
              <a:rPr lang="nl-NL" sz="1400" b="1" dirty="0">
                <a:ln/>
                <a:solidFill>
                  <a:srgbClr val="FFC000"/>
                </a:solidFill>
                <a:effectLst>
                  <a:outerShdw blurRad="38100" dist="19050" dir="2700000" algn="tl" rotWithShape="0">
                    <a:schemeClr val="dk1">
                      <a:lumMod val="50000"/>
                      <a:alpha val="40000"/>
                    </a:schemeClr>
                  </a:outerShdw>
                </a:effectLst>
              </a:rPr>
              <a:t>ST. Willebrord door de Wim van </a:t>
            </a:r>
            <a:r>
              <a:rPr lang="nl-NL" sz="1400" b="1" dirty="0" err="1">
                <a:ln/>
                <a:solidFill>
                  <a:srgbClr val="FFC000"/>
                </a:solidFill>
                <a:effectLst>
                  <a:outerShdw blurRad="38100" dist="19050" dir="2700000" algn="tl" rotWithShape="0">
                    <a:schemeClr val="dk1">
                      <a:lumMod val="50000"/>
                      <a:alpha val="40000"/>
                    </a:schemeClr>
                  </a:outerShdw>
                </a:effectLst>
              </a:rPr>
              <a:t>Eststraat</a:t>
            </a:r>
            <a:r>
              <a:rPr lang="nl-NL" sz="1400" b="1" dirty="0">
                <a:ln/>
                <a:solidFill>
                  <a:srgbClr val="FFC000"/>
                </a:solidFill>
                <a:effectLst>
                  <a:outerShdw blurRad="38100" dist="19050" dir="2700000" algn="tl" rotWithShape="0">
                    <a:schemeClr val="dk1">
                      <a:lumMod val="50000"/>
                      <a:alpha val="40000"/>
                    </a:schemeClr>
                  </a:outerShdw>
                </a:effectLst>
              </a:rPr>
              <a:t> rijdt…</a:t>
            </a:r>
            <a:br>
              <a:rPr lang="nl-NL"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br>
            <a:br>
              <a:rPr lang="nl-NL"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br>
            <a:r>
              <a:rPr lang="nl-NL" sz="1200" b="1" dirty="0">
                <a:hlinkClick r:id="rId5"/>
              </a:rPr>
              <a:t>Wim Van Est Crasht/Valt 70m Down below/neer(Tour de France 1951) - YouTube</a:t>
            </a:r>
            <a:endParaRPr lang="nl-NL" sz="1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0" name="Tekstvak 9">
            <a:extLst>
              <a:ext uri="{FF2B5EF4-FFF2-40B4-BE49-F238E27FC236}">
                <a16:creationId xmlns:a16="http://schemas.microsoft.com/office/drawing/2014/main" id="{202B2363-F86E-346E-7876-9D4B5D1B22CF}"/>
              </a:ext>
            </a:extLst>
          </p:cNvPr>
          <p:cNvSpPr txBox="1"/>
          <p:nvPr/>
        </p:nvSpPr>
        <p:spPr>
          <a:xfrm>
            <a:off x="-12698" y="5165330"/>
            <a:ext cx="4953000" cy="1148374"/>
          </a:xfrm>
          <a:prstGeom prst="rect">
            <a:avLst/>
          </a:prstGeom>
          <a:noFill/>
        </p:spPr>
        <p:txBody>
          <a:bodyPr wrap="square" rtlCol="0">
            <a:spAutoFit/>
          </a:bodyPr>
          <a:lstStyle/>
          <a:p>
            <a:endParaRPr lang="nl-NL" dirty="0"/>
          </a:p>
        </p:txBody>
      </p:sp>
      <p:sp>
        <p:nvSpPr>
          <p:cNvPr id="11" name="Tekstvak 10">
            <a:extLst>
              <a:ext uri="{FF2B5EF4-FFF2-40B4-BE49-F238E27FC236}">
                <a16:creationId xmlns:a16="http://schemas.microsoft.com/office/drawing/2014/main" id="{A023B32D-2BD9-4B83-EAAE-90EB7722564E}"/>
              </a:ext>
            </a:extLst>
          </p:cNvPr>
          <p:cNvSpPr txBox="1"/>
          <p:nvPr/>
        </p:nvSpPr>
        <p:spPr>
          <a:xfrm>
            <a:off x="160868" y="5123702"/>
            <a:ext cx="3581404" cy="938719"/>
          </a:xfrm>
          <a:prstGeom prst="rect">
            <a:avLst/>
          </a:prstGeom>
          <a:noFill/>
        </p:spPr>
        <p:txBody>
          <a:bodyPr wrap="square" rtlCol="0">
            <a:spAutoFit/>
          </a:bodyPr>
          <a:lstStyle/>
          <a:p>
            <a:r>
              <a:rPr lang="nl-NL" sz="1100" b="1" dirty="0"/>
              <a:t>Kijk op deze pagina Creatief met Fietsen hoe je zelf een peloton kunt maken,</a:t>
            </a:r>
            <a:br>
              <a:rPr lang="nl-NL" sz="1100" b="1" dirty="0"/>
            </a:br>
            <a:r>
              <a:rPr lang="nl-NL" sz="1100" b="1" dirty="0"/>
              <a:t>Compleet met alle truien en ploegen die deelnemen aan de grootste wielerwedstrijd ter wereld!</a:t>
            </a:r>
          </a:p>
        </p:txBody>
      </p:sp>
      <p:sp>
        <p:nvSpPr>
          <p:cNvPr id="3" name="Tekstvak 2">
            <a:extLst>
              <a:ext uri="{FF2B5EF4-FFF2-40B4-BE49-F238E27FC236}">
                <a16:creationId xmlns:a16="http://schemas.microsoft.com/office/drawing/2014/main" id="{9FE2BED0-568D-BB6E-B967-2507D72453A1}"/>
              </a:ext>
            </a:extLst>
          </p:cNvPr>
          <p:cNvSpPr txBox="1"/>
          <p:nvPr/>
        </p:nvSpPr>
        <p:spPr>
          <a:xfrm>
            <a:off x="160868" y="3777675"/>
            <a:ext cx="3581404" cy="877163"/>
          </a:xfrm>
          <a:prstGeom prst="rect">
            <a:avLst/>
          </a:prstGeom>
          <a:noFill/>
        </p:spPr>
        <p:txBody>
          <a:bodyPr wrap="square" rtlCol="0">
            <a:spAutoFit/>
          </a:bodyPr>
          <a:lstStyle/>
          <a:p>
            <a:r>
              <a:rPr lang="nl-NL" sz="1100" b="1" dirty="0"/>
              <a:t>Feit: Wim van Est heeft, voor hij renner </a:t>
            </a:r>
            <a:r>
              <a:rPr lang="nl-NL" sz="1100" b="1"/>
              <a:t>werd, ooit </a:t>
            </a:r>
            <a:r>
              <a:rPr lang="nl-NL" sz="1100" b="1" dirty="0"/>
              <a:t>in de gevangenis gezeten</a:t>
            </a:r>
            <a:r>
              <a:rPr lang="nl-NL" sz="1600" b="1" dirty="0"/>
              <a:t>. </a:t>
            </a:r>
            <a:r>
              <a:rPr lang="nl-NL" sz="1100" b="1" dirty="0"/>
              <a:t>Reden: Hij smokkelde, zoals heel veel mensen toen in Brabant deden, boter over de grens met België!</a:t>
            </a:r>
            <a:endParaRPr lang="nl-NL" sz="1600" b="1" dirty="0"/>
          </a:p>
        </p:txBody>
      </p:sp>
    </p:spTree>
    <p:extLst>
      <p:ext uri="{BB962C8B-B14F-4D97-AF65-F5344CB8AC3E}">
        <p14:creationId xmlns:p14="http://schemas.microsoft.com/office/powerpoint/2010/main" val="89824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057F56-7EFD-C04A-E84D-BB3775456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00769" cy="280051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2CA93DDE-69D4-C2F3-09B2-4EA217972D54}"/>
              </a:ext>
            </a:extLst>
          </p:cNvPr>
          <p:cNvSpPr txBox="1"/>
          <p:nvPr/>
        </p:nvSpPr>
        <p:spPr>
          <a:xfrm>
            <a:off x="4400062" y="289169"/>
            <a:ext cx="7620000" cy="923330"/>
          </a:xfrm>
          <a:prstGeom prst="rect">
            <a:avLst/>
          </a:prstGeom>
          <a:noFill/>
        </p:spPr>
        <p:txBody>
          <a:bodyPr wrap="square" rtlCol="0">
            <a:spAutoFit/>
          </a:bodyPr>
          <a:lstStyle/>
          <a:p>
            <a:r>
              <a:rPr lang="nl-NL" b="1" dirty="0"/>
              <a:t>Brabant is van oudsher een echte wielrenprovincie.</a:t>
            </a:r>
            <a:br>
              <a:rPr lang="nl-NL" b="1" dirty="0"/>
            </a:br>
            <a:r>
              <a:rPr lang="nl-NL" b="1" dirty="0"/>
              <a:t>Veel bekende wielrenners komen er vandaan, of ze nu op de weg rijden, het veld of op de baan: veel komen uit Brabant.</a:t>
            </a:r>
          </a:p>
        </p:txBody>
      </p:sp>
      <p:sp>
        <p:nvSpPr>
          <p:cNvPr id="4" name="Tekstvak 3">
            <a:extLst>
              <a:ext uri="{FF2B5EF4-FFF2-40B4-BE49-F238E27FC236}">
                <a16:creationId xmlns:a16="http://schemas.microsoft.com/office/drawing/2014/main" id="{239F4A79-B9CA-36A8-AE7F-28B0C6937B1B}"/>
              </a:ext>
            </a:extLst>
          </p:cNvPr>
          <p:cNvSpPr txBox="1"/>
          <p:nvPr/>
        </p:nvSpPr>
        <p:spPr>
          <a:xfrm>
            <a:off x="4360986" y="1389836"/>
            <a:ext cx="7260493" cy="1477328"/>
          </a:xfrm>
          <a:prstGeom prst="rect">
            <a:avLst/>
          </a:prstGeom>
          <a:noFill/>
        </p:spPr>
        <p:txBody>
          <a:bodyPr wrap="square" rtlCol="0">
            <a:spAutoFit/>
          </a:bodyPr>
          <a:lstStyle/>
          <a:p>
            <a:r>
              <a:rPr lang="nl-NL" b="1" dirty="0"/>
              <a:t>Kijk nu eens naar deze </a:t>
            </a:r>
            <a:r>
              <a:rPr lang="nl-NL" b="1" dirty="0" err="1"/>
              <a:t>wielerenner</a:t>
            </a:r>
            <a:r>
              <a:rPr lang="nl-NL" b="1" dirty="0"/>
              <a:t>.</a:t>
            </a:r>
            <a:br>
              <a:rPr lang="nl-NL" b="1" dirty="0"/>
            </a:br>
            <a:r>
              <a:rPr lang="nl-NL" b="1" dirty="0"/>
              <a:t>Wat zie je?</a:t>
            </a:r>
            <a:br>
              <a:rPr lang="nl-NL" b="1" dirty="0"/>
            </a:br>
            <a:r>
              <a:rPr lang="nl-NL" b="1" dirty="0"/>
              <a:t>1. Hij draagt een bijzondere trui</a:t>
            </a:r>
            <a:br>
              <a:rPr lang="nl-NL" b="1" dirty="0"/>
            </a:br>
            <a:r>
              <a:rPr lang="nl-NL" b="1" dirty="0"/>
              <a:t>2. Hij draagt een helm</a:t>
            </a:r>
            <a:br>
              <a:rPr lang="nl-NL" b="1" dirty="0"/>
            </a:br>
            <a:r>
              <a:rPr lang="nl-NL" b="1" dirty="0"/>
              <a:t>3. Hij draagt een rugnummer</a:t>
            </a:r>
          </a:p>
        </p:txBody>
      </p:sp>
      <p:sp>
        <p:nvSpPr>
          <p:cNvPr id="6" name="Tekstvak 5">
            <a:extLst>
              <a:ext uri="{FF2B5EF4-FFF2-40B4-BE49-F238E27FC236}">
                <a16:creationId xmlns:a16="http://schemas.microsoft.com/office/drawing/2014/main" id="{43F49A0D-0051-30C9-62B0-B4DF6D967546}"/>
              </a:ext>
            </a:extLst>
          </p:cNvPr>
          <p:cNvSpPr txBox="1"/>
          <p:nvPr/>
        </p:nvSpPr>
        <p:spPr>
          <a:xfrm>
            <a:off x="226646" y="2994783"/>
            <a:ext cx="11895016" cy="461665"/>
          </a:xfrm>
          <a:prstGeom prst="rect">
            <a:avLst/>
          </a:prstGeom>
          <a:noFill/>
        </p:spPr>
        <p:txBody>
          <a:bodyPr wrap="square">
            <a:spAutoFit/>
          </a:bodyPr>
          <a:lstStyle/>
          <a:p>
            <a:r>
              <a:rPr lang="nl-NL" sz="1200" b="1" i="0" dirty="0">
                <a:solidFill>
                  <a:schemeClr val="accent3">
                    <a:lumMod val="20000"/>
                    <a:lumOff val="80000"/>
                  </a:schemeClr>
                </a:solidFill>
                <a:effectLst/>
                <a:latin typeface="Open Sans" panose="020B0606030504020204" pitchFamily="34" charset="0"/>
              </a:rPr>
              <a:t>De regenboogtrui is een zeer oude trui in het wielrennen. Hij bestaat al sinds 1927. Alle wereldkampioenen hebben hem sindsdien gedragen. Onder hen zijn ook veel Nederlanders. De eerste N</a:t>
            </a:r>
            <a:r>
              <a:rPr lang="nl-NL" sz="1200" b="1" dirty="0">
                <a:solidFill>
                  <a:schemeClr val="accent3">
                    <a:lumMod val="20000"/>
                    <a:lumOff val="80000"/>
                  </a:schemeClr>
                </a:solidFill>
                <a:latin typeface="Open Sans" panose="020B0606030504020204" pitchFamily="34" charset="0"/>
              </a:rPr>
              <a:t>ederlander</a:t>
            </a:r>
            <a:r>
              <a:rPr lang="nl-NL" sz="1200" b="1" i="0" dirty="0">
                <a:solidFill>
                  <a:schemeClr val="accent3">
                    <a:lumMod val="20000"/>
                    <a:lumOff val="80000"/>
                  </a:schemeClr>
                </a:solidFill>
                <a:effectLst/>
                <a:latin typeface="Open Sans" panose="020B0606030504020204" pitchFamily="34" charset="0"/>
              </a:rPr>
              <a:t> was de Zeeuw Theo Middelkamp in 1947. Hij werd wereldkampioen in het Franse Reims. </a:t>
            </a:r>
            <a:endParaRPr lang="nl-NL" sz="1200" b="1" dirty="0">
              <a:solidFill>
                <a:schemeClr val="accent3">
                  <a:lumMod val="20000"/>
                  <a:lumOff val="80000"/>
                </a:schemeClr>
              </a:solidFill>
            </a:endParaRPr>
          </a:p>
        </p:txBody>
      </p:sp>
      <p:sp>
        <p:nvSpPr>
          <p:cNvPr id="7" name="Tekstvak 6">
            <a:extLst>
              <a:ext uri="{FF2B5EF4-FFF2-40B4-BE49-F238E27FC236}">
                <a16:creationId xmlns:a16="http://schemas.microsoft.com/office/drawing/2014/main" id="{A02ACC7F-B5C9-D99C-1F90-DC0361046E7D}"/>
              </a:ext>
            </a:extLst>
          </p:cNvPr>
          <p:cNvSpPr txBox="1"/>
          <p:nvPr/>
        </p:nvSpPr>
        <p:spPr>
          <a:xfrm>
            <a:off x="171939" y="3386007"/>
            <a:ext cx="11535508" cy="461665"/>
          </a:xfrm>
          <a:prstGeom prst="rect">
            <a:avLst/>
          </a:prstGeom>
          <a:noFill/>
        </p:spPr>
        <p:txBody>
          <a:bodyPr wrap="square" rtlCol="0">
            <a:spAutoFit/>
          </a:bodyPr>
          <a:lstStyle/>
          <a:p>
            <a:r>
              <a:rPr lang="nl-NL" sz="1200" b="1" dirty="0">
                <a:solidFill>
                  <a:srgbClr val="FFFF00"/>
                </a:solidFill>
              </a:rPr>
              <a:t>De helm werd bij het wielrennen verplicht in 2003 nadat een renner ernstig op zijn hoofd was gevallen.                                                                                      De eerste renner met een zelfgemaakte helm was Jean </a:t>
            </a:r>
            <a:r>
              <a:rPr lang="nl-NL" sz="1200" b="1" dirty="0" err="1">
                <a:solidFill>
                  <a:srgbClr val="FFFF00"/>
                </a:solidFill>
              </a:rPr>
              <a:t>Robic</a:t>
            </a:r>
            <a:endParaRPr lang="nl-NL" sz="1200" b="1" dirty="0">
              <a:solidFill>
                <a:srgbClr val="FFFF00"/>
              </a:solidFill>
            </a:endParaRPr>
          </a:p>
        </p:txBody>
      </p:sp>
      <p:sp>
        <p:nvSpPr>
          <p:cNvPr id="8" name="Tekstvak 7">
            <a:extLst>
              <a:ext uri="{FF2B5EF4-FFF2-40B4-BE49-F238E27FC236}">
                <a16:creationId xmlns:a16="http://schemas.microsoft.com/office/drawing/2014/main" id="{94CB63FC-C0BD-D9DF-F6EC-18237F110F3B}"/>
              </a:ext>
            </a:extLst>
          </p:cNvPr>
          <p:cNvSpPr txBox="1"/>
          <p:nvPr/>
        </p:nvSpPr>
        <p:spPr>
          <a:xfrm>
            <a:off x="125047" y="3865952"/>
            <a:ext cx="11535508" cy="461665"/>
          </a:xfrm>
          <a:prstGeom prst="rect">
            <a:avLst/>
          </a:prstGeom>
          <a:noFill/>
        </p:spPr>
        <p:txBody>
          <a:bodyPr wrap="square" rtlCol="0">
            <a:spAutoFit/>
          </a:bodyPr>
          <a:lstStyle/>
          <a:p>
            <a:r>
              <a:rPr lang="nl-NL" sz="1200" b="1" dirty="0"/>
              <a:t>De renner draagt één rugnummer. Dat is alleen toegestaan bij tijdritten, anders dragen de renners er twee. Hij draagt nummer 1. </a:t>
            </a:r>
          </a:p>
          <a:p>
            <a:r>
              <a:rPr lang="nl-NL" sz="1200" b="1" dirty="0"/>
              <a:t>Dat betekent, dat hij de vorige wedstrijd heeft gewonnen. Dat kan de tijdrit zijn geweest waarin hij wereldkampioen tijdrijden werd.</a:t>
            </a:r>
          </a:p>
        </p:txBody>
      </p:sp>
      <p:sp>
        <p:nvSpPr>
          <p:cNvPr id="9" name="Tekstvak 8">
            <a:extLst>
              <a:ext uri="{FF2B5EF4-FFF2-40B4-BE49-F238E27FC236}">
                <a16:creationId xmlns:a16="http://schemas.microsoft.com/office/drawing/2014/main" id="{73DE639D-D5FB-AE5E-3C34-102830239A87}"/>
              </a:ext>
            </a:extLst>
          </p:cNvPr>
          <p:cNvSpPr txBox="1"/>
          <p:nvPr/>
        </p:nvSpPr>
        <p:spPr>
          <a:xfrm>
            <a:off x="125047" y="4318074"/>
            <a:ext cx="11629292" cy="461665"/>
          </a:xfrm>
          <a:prstGeom prst="rect">
            <a:avLst/>
          </a:prstGeom>
          <a:noFill/>
        </p:spPr>
        <p:txBody>
          <a:bodyPr wrap="square" rtlCol="0">
            <a:spAutoFit/>
          </a:bodyPr>
          <a:lstStyle/>
          <a:p>
            <a:r>
              <a:rPr lang="nl-NL" sz="1200" b="1" dirty="0"/>
              <a:t>Alles wat hij draagt en wat je ziet, is allemaal een keer bedacht. Zijn rugnummer zit vast </a:t>
            </a:r>
            <a:r>
              <a:rPr lang="nl-NL" sz="1200" b="1"/>
              <a:t>met 8 </a:t>
            </a:r>
            <a:r>
              <a:rPr lang="nl-NL" sz="1200" b="1" dirty="0"/>
              <a:t>veiligheidsspelden. Wie bedacht eigenlijk de veiligheidsspelden en wanneer was dat?</a:t>
            </a:r>
          </a:p>
        </p:txBody>
      </p:sp>
      <p:pic>
        <p:nvPicPr>
          <p:cNvPr id="13" name="Afbeelding 12">
            <a:extLst>
              <a:ext uri="{FF2B5EF4-FFF2-40B4-BE49-F238E27FC236}">
                <a16:creationId xmlns:a16="http://schemas.microsoft.com/office/drawing/2014/main" id="{0E5EFDA8-33BC-AD5A-199F-208A46377E71}"/>
              </a:ext>
            </a:extLst>
          </p:cNvPr>
          <p:cNvPicPr>
            <a:picLocks noChangeAspect="1"/>
          </p:cNvPicPr>
          <p:nvPr/>
        </p:nvPicPr>
        <p:blipFill>
          <a:blip r:embed="rId3"/>
          <a:stretch>
            <a:fillRect/>
          </a:stretch>
        </p:blipFill>
        <p:spPr>
          <a:xfrm>
            <a:off x="6095997" y="3428998"/>
            <a:ext cx="6" cy="4"/>
          </a:xfrm>
          <a:prstGeom prst="rect">
            <a:avLst/>
          </a:prstGeom>
        </p:spPr>
      </p:pic>
      <p:pic>
        <p:nvPicPr>
          <p:cNvPr id="15" name="Afbeelding 14">
            <a:extLst>
              <a:ext uri="{FF2B5EF4-FFF2-40B4-BE49-F238E27FC236}">
                <a16:creationId xmlns:a16="http://schemas.microsoft.com/office/drawing/2014/main" id="{DB2BB706-3987-3F0E-64AC-762C942C33F8}"/>
              </a:ext>
            </a:extLst>
          </p:cNvPr>
          <p:cNvPicPr>
            <a:picLocks noChangeAspect="1"/>
          </p:cNvPicPr>
          <p:nvPr/>
        </p:nvPicPr>
        <p:blipFill>
          <a:blip r:embed="rId3"/>
          <a:stretch>
            <a:fillRect/>
          </a:stretch>
        </p:blipFill>
        <p:spPr>
          <a:xfrm>
            <a:off x="6095997" y="3428998"/>
            <a:ext cx="6" cy="4"/>
          </a:xfrm>
          <a:prstGeom prst="rect">
            <a:avLst/>
          </a:prstGeom>
        </p:spPr>
      </p:pic>
      <p:pic>
        <p:nvPicPr>
          <p:cNvPr id="17" name="Afbeelding 16">
            <a:extLst>
              <a:ext uri="{FF2B5EF4-FFF2-40B4-BE49-F238E27FC236}">
                <a16:creationId xmlns:a16="http://schemas.microsoft.com/office/drawing/2014/main" id="{DF11695B-4A42-C63D-3FA7-92929305B790}"/>
              </a:ext>
            </a:extLst>
          </p:cNvPr>
          <p:cNvPicPr>
            <a:picLocks noChangeAspect="1"/>
          </p:cNvPicPr>
          <p:nvPr/>
        </p:nvPicPr>
        <p:blipFill>
          <a:blip r:embed="rId4"/>
          <a:stretch>
            <a:fillRect/>
          </a:stretch>
        </p:blipFill>
        <p:spPr>
          <a:xfrm>
            <a:off x="226646" y="5572125"/>
            <a:ext cx="1609725" cy="1285875"/>
          </a:xfrm>
          <a:prstGeom prst="rect">
            <a:avLst/>
          </a:prstGeom>
        </p:spPr>
      </p:pic>
      <p:pic>
        <p:nvPicPr>
          <p:cNvPr id="1030" name="Picture 6" descr="Het wilde repeteergeweer van de het westenperiode">
            <a:extLst>
              <a:ext uri="{FF2B5EF4-FFF2-40B4-BE49-F238E27FC236}">
                <a16:creationId xmlns:a16="http://schemas.microsoft.com/office/drawing/2014/main" id="{3E5A897E-A80C-3792-466D-62DF7C769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6371" y="5622525"/>
            <a:ext cx="1630417" cy="12003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3098A8C-061B-E307-CFCA-B878DADE02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9005" y="5621761"/>
            <a:ext cx="1981551" cy="11307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9FC80B2-F67A-D785-C6ED-2168D2A80C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2065" y="5621761"/>
            <a:ext cx="1008097" cy="1165518"/>
          </a:xfrm>
          <a:prstGeom prst="rect">
            <a:avLst/>
          </a:prstGeom>
          <a:noFill/>
          <a:extLst>
            <a:ext uri="{909E8E84-426E-40DD-AFC4-6F175D3DCCD1}">
              <a14:hiddenFill xmlns:a14="http://schemas.microsoft.com/office/drawing/2010/main">
                <a:solidFill>
                  <a:srgbClr val="FFFFFF"/>
                </a:solidFill>
              </a14:hiddenFill>
            </a:ext>
          </a:extLst>
        </p:spPr>
      </p:pic>
      <p:pic>
        <p:nvPicPr>
          <p:cNvPr id="20" name="Afbeelding 19">
            <a:extLst>
              <a:ext uri="{FF2B5EF4-FFF2-40B4-BE49-F238E27FC236}">
                <a16:creationId xmlns:a16="http://schemas.microsoft.com/office/drawing/2014/main" id="{053D5A61-766C-C621-65BE-519F3C6E82C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12864" y="5272083"/>
            <a:ext cx="1547691" cy="1569880"/>
          </a:xfrm>
          <a:prstGeom prst="rect">
            <a:avLst/>
          </a:prstGeom>
          <a:noFill/>
          <a:ln>
            <a:noFill/>
          </a:ln>
        </p:spPr>
      </p:pic>
      <p:sp>
        <p:nvSpPr>
          <p:cNvPr id="21" name="Tekstvak 20">
            <a:extLst>
              <a:ext uri="{FF2B5EF4-FFF2-40B4-BE49-F238E27FC236}">
                <a16:creationId xmlns:a16="http://schemas.microsoft.com/office/drawing/2014/main" id="{DEE7C470-4220-F03B-C1AB-B648BB157C2B}"/>
              </a:ext>
            </a:extLst>
          </p:cNvPr>
          <p:cNvSpPr txBox="1"/>
          <p:nvPr/>
        </p:nvSpPr>
        <p:spPr>
          <a:xfrm>
            <a:off x="125047" y="4859215"/>
            <a:ext cx="6119446" cy="367323"/>
          </a:xfrm>
          <a:prstGeom prst="rect">
            <a:avLst/>
          </a:prstGeom>
          <a:noFill/>
        </p:spPr>
        <p:txBody>
          <a:bodyPr wrap="square" rtlCol="0">
            <a:spAutoFit/>
          </a:bodyPr>
          <a:lstStyle/>
          <a:p>
            <a:r>
              <a:rPr lang="nl-NL" sz="1200" b="1" dirty="0"/>
              <a:t>Hij vond o.a. uit</a:t>
            </a:r>
            <a:r>
              <a:rPr lang="nl-NL" dirty="0"/>
              <a:t>:</a:t>
            </a:r>
          </a:p>
        </p:txBody>
      </p:sp>
      <p:sp>
        <p:nvSpPr>
          <p:cNvPr id="22" name="Tekstvak 21">
            <a:extLst>
              <a:ext uri="{FF2B5EF4-FFF2-40B4-BE49-F238E27FC236}">
                <a16:creationId xmlns:a16="http://schemas.microsoft.com/office/drawing/2014/main" id="{CE371496-06E1-5EF7-0F53-D63F2968578A}"/>
              </a:ext>
            </a:extLst>
          </p:cNvPr>
          <p:cNvSpPr txBox="1"/>
          <p:nvPr/>
        </p:nvSpPr>
        <p:spPr>
          <a:xfrm>
            <a:off x="165137" y="5293416"/>
            <a:ext cx="1547691" cy="276999"/>
          </a:xfrm>
          <a:prstGeom prst="rect">
            <a:avLst/>
          </a:prstGeom>
          <a:noFill/>
        </p:spPr>
        <p:txBody>
          <a:bodyPr wrap="square" rtlCol="0">
            <a:spAutoFit/>
          </a:bodyPr>
          <a:lstStyle/>
          <a:p>
            <a:r>
              <a:rPr lang="nl-NL" sz="1200" b="1" dirty="0"/>
              <a:t>De </a:t>
            </a:r>
            <a:r>
              <a:rPr lang="nl-NL" sz="1200" b="1" dirty="0" err="1"/>
              <a:t>naaiachine</a:t>
            </a:r>
            <a:endParaRPr lang="nl-NL" sz="1200" b="1" dirty="0"/>
          </a:p>
        </p:txBody>
      </p:sp>
      <p:sp>
        <p:nvSpPr>
          <p:cNvPr id="23" name="Tekstvak 22">
            <a:extLst>
              <a:ext uri="{FF2B5EF4-FFF2-40B4-BE49-F238E27FC236}">
                <a16:creationId xmlns:a16="http://schemas.microsoft.com/office/drawing/2014/main" id="{F71CC42C-7FEE-BBE4-9650-49C8677B657D}"/>
              </a:ext>
            </a:extLst>
          </p:cNvPr>
          <p:cNvSpPr txBox="1"/>
          <p:nvPr/>
        </p:nvSpPr>
        <p:spPr>
          <a:xfrm>
            <a:off x="1836371" y="5284778"/>
            <a:ext cx="1609725" cy="261610"/>
          </a:xfrm>
          <a:prstGeom prst="rect">
            <a:avLst/>
          </a:prstGeom>
          <a:noFill/>
        </p:spPr>
        <p:txBody>
          <a:bodyPr wrap="square" rtlCol="0">
            <a:spAutoFit/>
          </a:bodyPr>
          <a:lstStyle/>
          <a:p>
            <a:r>
              <a:rPr lang="nl-NL" sz="1100" b="1" dirty="0"/>
              <a:t>Het repeteergeweer</a:t>
            </a:r>
          </a:p>
        </p:txBody>
      </p:sp>
      <p:sp>
        <p:nvSpPr>
          <p:cNvPr id="24" name="Tekstvak 23">
            <a:extLst>
              <a:ext uri="{FF2B5EF4-FFF2-40B4-BE49-F238E27FC236}">
                <a16:creationId xmlns:a16="http://schemas.microsoft.com/office/drawing/2014/main" id="{3D4DF024-247C-9B00-8136-720C17F4A21E}"/>
              </a:ext>
            </a:extLst>
          </p:cNvPr>
          <p:cNvSpPr txBox="1"/>
          <p:nvPr/>
        </p:nvSpPr>
        <p:spPr>
          <a:xfrm>
            <a:off x="3569639" y="5312731"/>
            <a:ext cx="1972977" cy="276999"/>
          </a:xfrm>
          <a:prstGeom prst="rect">
            <a:avLst/>
          </a:prstGeom>
          <a:noFill/>
        </p:spPr>
        <p:txBody>
          <a:bodyPr wrap="square" rtlCol="0">
            <a:spAutoFit/>
          </a:bodyPr>
          <a:lstStyle/>
          <a:p>
            <a:r>
              <a:rPr lang="nl-NL" sz="1200" b="1" dirty="0"/>
              <a:t>De ijsbreker</a:t>
            </a:r>
          </a:p>
        </p:txBody>
      </p:sp>
      <p:sp>
        <p:nvSpPr>
          <p:cNvPr id="25" name="Tekstvak 24">
            <a:extLst>
              <a:ext uri="{FF2B5EF4-FFF2-40B4-BE49-F238E27FC236}">
                <a16:creationId xmlns:a16="http://schemas.microsoft.com/office/drawing/2014/main" id="{C129BC24-779E-81A5-0603-829C72ED1386}"/>
              </a:ext>
            </a:extLst>
          </p:cNvPr>
          <p:cNvSpPr txBox="1"/>
          <p:nvPr/>
        </p:nvSpPr>
        <p:spPr>
          <a:xfrm>
            <a:off x="5460556" y="5320425"/>
            <a:ext cx="1188830" cy="261610"/>
          </a:xfrm>
          <a:prstGeom prst="rect">
            <a:avLst/>
          </a:prstGeom>
          <a:noFill/>
        </p:spPr>
        <p:txBody>
          <a:bodyPr wrap="square" rtlCol="0">
            <a:spAutoFit/>
          </a:bodyPr>
          <a:lstStyle/>
          <a:p>
            <a:r>
              <a:rPr lang="nl-NL" sz="1100" b="1" dirty="0"/>
              <a:t>De vulpen</a:t>
            </a:r>
          </a:p>
        </p:txBody>
      </p:sp>
      <p:sp>
        <p:nvSpPr>
          <p:cNvPr id="26" name="Tekstvak 25">
            <a:extLst>
              <a:ext uri="{FF2B5EF4-FFF2-40B4-BE49-F238E27FC236}">
                <a16:creationId xmlns:a16="http://schemas.microsoft.com/office/drawing/2014/main" id="{D1D12BF5-AC45-D09A-D8AA-3F58C737CB4F}"/>
              </a:ext>
            </a:extLst>
          </p:cNvPr>
          <p:cNvSpPr txBox="1"/>
          <p:nvPr/>
        </p:nvSpPr>
        <p:spPr>
          <a:xfrm>
            <a:off x="6743924" y="4641090"/>
            <a:ext cx="2932276" cy="369332"/>
          </a:xfrm>
          <a:prstGeom prst="rect">
            <a:avLst/>
          </a:prstGeom>
          <a:noFill/>
        </p:spPr>
        <p:txBody>
          <a:bodyPr wrap="square" rtlCol="0">
            <a:spAutoFit/>
          </a:bodyPr>
          <a:lstStyle/>
          <a:p>
            <a:r>
              <a:rPr lang="nl-NL" sz="1200" b="1" dirty="0"/>
              <a:t>Maar ook</a:t>
            </a:r>
            <a:r>
              <a:rPr lang="nl-NL" dirty="0"/>
              <a:t>:</a:t>
            </a:r>
          </a:p>
        </p:txBody>
      </p:sp>
      <p:sp>
        <p:nvSpPr>
          <p:cNvPr id="27" name="Tekstvak 26">
            <a:extLst>
              <a:ext uri="{FF2B5EF4-FFF2-40B4-BE49-F238E27FC236}">
                <a16:creationId xmlns:a16="http://schemas.microsoft.com/office/drawing/2014/main" id="{9A5BBF8B-C79A-F364-91E0-8B5C8E22461A}"/>
              </a:ext>
            </a:extLst>
          </p:cNvPr>
          <p:cNvSpPr txBox="1"/>
          <p:nvPr/>
        </p:nvSpPr>
        <p:spPr>
          <a:xfrm>
            <a:off x="10348991" y="4981915"/>
            <a:ext cx="1446090" cy="276999"/>
          </a:xfrm>
          <a:prstGeom prst="rect">
            <a:avLst/>
          </a:prstGeom>
          <a:noFill/>
        </p:spPr>
        <p:txBody>
          <a:bodyPr wrap="square" rtlCol="0">
            <a:spAutoFit/>
          </a:bodyPr>
          <a:lstStyle/>
          <a:p>
            <a:r>
              <a:rPr lang="nl-NL" sz="1200" b="1" dirty="0"/>
              <a:t>Jean </a:t>
            </a:r>
            <a:r>
              <a:rPr lang="nl-NL" sz="1200" b="1" dirty="0" err="1"/>
              <a:t>Robic</a:t>
            </a:r>
            <a:endParaRPr lang="nl-NL" sz="1200" b="1" dirty="0"/>
          </a:p>
        </p:txBody>
      </p:sp>
      <p:sp>
        <p:nvSpPr>
          <p:cNvPr id="29" name="Tekstvak 28">
            <a:extLst>
              <a:ext uri="{FF2B5EF4-FFF2-40B4-BE49-F238E27FC236}">
                <a16:creationId xmlns:a16="http://schemas.microsoft.com/office/drawing/2014/main" id="{F6BA2AC0-8253-DF1F-CA1A-B081F6669307}"/>
              </a:ext>
            </a:extLst>
          </p:cNvPr>
          <p:cNvSpPr txBox="1"/>
          <p:nvPr/>
        </p:nvSpPr>
        <p:spPr>
          <a:xfrm>
            <a:off x="6800158" y="6525669"/>
            <a:ext cx="3079263" cy="261610"/>
          </a:xfrm>
          <a:prstGeom prst="rect">
            <a:avLst/>
          </a:prstGeom>
          <a:noFill/>
        </p:spPr>
        <p:txBody>
          <a:bodyPr wrap="square">
            <a:spAutoFit/>
          </a:bodyPr>
          <a:lstStyle/>
          <a:p>
            <a:r>
              <a:rPr lang="nl-NL" sz="1100" b="1" dirty="0">
                <a:hlinkClick r:id="rId9"/>
              </a:rPr>
              <a:t>Beroemde uitvinders (greelane.com)</a:t>
            </a:r>
            <a:endParaRPr lang="nl-NL" sz="1100" b="1" dirty="0"/>
          </a:p>
        </p:txBody>
      </p:sp>
      <p:sp>
        <p:nvSpPr>
          <p:cNvPr id="31" name="Tekstvak 30">
            <a:extLst>
              <a:ext uri="{FF2B5EF4-FFF2-40B4-BE49-F238E27FC236}">
                <a16:creationId xmlns:a16="http://schemas.microsoft.com/office/drawing/2014/main" id="{C55FAFCE-73DB-EBF1-7D62-66446F37CAF6}"/>
              </a:ext>
            </a:extLst>
          </p:cNvPr>
          <p:cNvSpPr txBox="1"/>
          <p:nvPr/>
        </p:nvSpPr>
        <p:spPr>
          <a:xfrm>
            <a:off x="6754658" y="5904419"/>
            <a:ext cx="2658231" cy="430887"/>
          </a:xfrm>
          <a:prstGeom prst="rect">
            <a:avLst/>
          </a:prstGeom>
          <a:noFill/>
        </p:spPr>
        <p:txBody>
          <a:bodyPr wrap="square">
            <a:spAutoFit/>
          </a:bodyPr>
          <a:lstStyle/>
          <a:p>
            <a:r>
              <a:rPr lang="nl-NL" sz="1100" b="1" dirty="0">
                <a:hlinkClick r:id="rId10"/>
              </a:rPr>
              <a:t>Uitvinder veiligheidsspeld | Welkom in de IJzeren Eeuw - YouTube</a:t>
            </a:r>
            <a:endParaRPr lang="nl-NL" sz="1100" b="1" dirty="0"/>
          </a:p>
        </p:txBody>
      </p:sp>
      <p:pic>
        <p:nvPicPr>
          <p:cNvPr id="2" name="Picture 2" descr="Mainit Veiligheidsspeld Recht Assorti 12ST">
            <a:extLst>
              <a:ext uri="{FF2B5EF4-FFF2-40B4-BE49-F238E27FC236}">
                <a16:creationId xmlns:a16="http://schemas.microsoft.com/office/drawing/2014/main" id="{DCDA3C54-8217-C5A0-2EF1-9D0824CE00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06280" y="4774114"/>
            <a:ext cx="1136977" cy="113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3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21" grpId="0"/>
      <p:bldP spid="22" grpId="0"/>
      <p:bldP spid="23" grpId="0"/>
      <p:bldP spid="24" grpId="0"/>
      <p:bldP spid="25" grpId="0"/>
      <p:bldP spid="26" grpId="0"/>
      <p:bldP spid="27" grpId="0"/>
      <p:bldP spid="29"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3D0339C-6E69-AA34-602A-5E3FA7622DE8}"/>
              </a:ext>
            </a:extLst>
          </p:cNvPr>
          <p:cNvSpPr/>
          <p:nvPr/>
        </p:nvSpPr>
        <p:spPr>
          <a:xfrm>
            <a:off x="1493884" y="114068"/>
            <a:ext cx="9424375" cy="923330"/>
          </a:xfrm>
          <a:prstGeom prst="rect">
            <a:avLst/>
          </a:prstGeom>
          <a:noFill/>
        </p:spPr>
        <p:txBody>
          <a:bodyPr wrap="none" lIns="91440" tIns="45720" rIns="91440" bIns="45720">
            <a:spAutoFit/>
          </a:bodyPr>
          <a:lstStyle/>
          <a:p>
            <a:pPr algn="ctr"/>
            <a: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nl-NL"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Iek</a:t>
            </a:r>
            <a: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ben konijn van Olland”</a:t>
            </a:r>
          </a:p>
        </p:txBody>
      </p:sp>
      <p:sp>
        <p:nvSpPr>
          <p:cNvPr id="4" name="Tekstvak 3">
            <a:extLst>
              <a:ext uri="{FF2B5EF4-FFF2-40B4-BE49-F238E27FC236}">
                <a16:creationId xmlns:a16="http://schemas.microsoft.com/office/drawing/2014/main" id="{BA065569-BF71-A667-0A1C-C4AAC1AEC3FB}"/>
              </a:ext>
            </a:extLst>
          </p:cNvPr>
          <p:cNvSpPr txBox="1"/>
          <p:nvPr/>
        </p:nvSpPr>
        <p:spPr>
          <a:xfrm>
            <a:off x="1874884" y="1041863"/>
            <a:ext cx="10574866" cy="369332"/>
          </a:xfrm>
          <a:prstGeom prst="rect">
            <a:avLst/>
          </a:prstGeom>
          <a:noFill/>
        </p:spPr>
        <p:txBody>
          <a:bodyPr wrap="square" rtlCol="0">
            <a:spAutoFit/>
          </a:bodyPr>
          <a:lstStyle/>
          <a:p>
            <a:r>
              <a:rPr lang="nl-NL" b="1" dirty="0"/>
              <a:t>Die uitspraak kon je in Brabant horen vanaf 13 april tot  19 mei in het jaar 1809</a:t>
            </a:r>
          </a:p>
        </p:txBody>
      </p:sp>
      <p:sp>
        <p:nvSpPr>
          <p:cNvPr id="5" name="Tekstvak 4">
            <a:extLst>
              <a:ext uri="{FF2B5EF4-FFF2-40B4-BE49-F238E27FC236}">
                <a16:creationId xmlns:a16="http://schemas.microsoft.com/office/drawing/2014/main" id="{913D0A3F-A4E5-487C-51DD-A178B1F8E412}"/>
              </a:ext>
            </a:extLst>
          </p:cNvPr>
          <p:cNvSpPr txBox="1"/>
          <p:nvPr/>
        </p:nvSpPr>
        <p:spPr>
          <a:xfrm>
            <a:off x="555164" y="1301383"/>
            <a:ext cx="11413067" cy="1754326"/>
          </a:xfrm>
          <a:prstGeom prst="rect">
            <a:avLst/>
          </a:prstGeom>
          <a:noFill/>
        </p:spPr>
        <p:txBody>
          <a:bodyPr wrap="square" rtlCol="0">
            <a:spAutoFit/>
          </a:bodyPr>
          <a:lstStyle/>
          <a:p>
            <a:r>
              <a:rPr lang="nl-NL" b="1" dirty="0"/>
              <a:t>                                                  Ik heb het even niet over fietsen, hoewel….</a:t>
            </a:r>
            <a:br>
              <a:rPr lang="nl-NL" b="1" dirty="0"/>
            </a:br>
            <a:r>
              <a:rPr lang="nl-NL" b="1" dirty="0"/>
              <a:t>                                          ik fiets langs een van de vele kerkjes in Brabant die </a:t>
            </a:r>
            <a:br>
              <a:rPr lang="nl-NL" b="1" dirty="0"/>
            </a:br>
            <a:r>
              <a:rPr lang="nl-NL" b="1" dirty="0"/>
              <a:t>                                                                           Lodewijkskerkjes </a:t>
            </a:r>
            <a:br>
              <a:rPr lang="nl-NL" b="1" dirty="0"/>
            </a:br>
            <a:r>
              <a:rPr lang="nl-NL" b="1" dirty="0"/>
              <a:t>                                                                           worden genoemd</a:t>
            </a:r>
            <a:br>
              <a:rPr lang="nl-NL" b="1" dirty="0"/>
            </a:br>
            <a:r>
              <a:rPr lang="nl-NL" b="1" dirty="0"/>
              <a:t>      Lodewijkskerkje? Wat is dat nu weer? Dat heeft te maken met de eerste Koning van Nederland</a:t>
            </a:r>
            <a:br>
              <a:rPr lang="nl-NL" b="1" dirty="0"/>
            </a:br>
            <a:r>
              <a:rPr lang="nl-NL" b="1" dirty="0"/>
              <a:t>          Wie was de eerste Koning van Nederland? Koning Willem I of Koning Willem Alexander?</a:t>
            </a:r>
          </a:p>
        </p:txBody>
      </p:sp>
      <p:sp>
        <p:nvSpPr>
          <p:cNvPr id="6" name="Tekstvak 5">
            <a:extLst>
              <a:ext uri="{FF2B5EF4-FFF2-40B4-BE49-F238E27FC236}">
                <a16:creationId xmlns:a16="http://schemas.microsoft.com/office/drawing/2014/main" id="{0FBA7C30-4672-312A-1971-2333A6E7CBB8}"/>
              </a:ext>
            </a:extLst>
          </p:cNvPr>
          <p:cNvSpPr txBox="1"/>
          <p:nvPr/>
        </p:nvSpPr>
        <p:spPr>
          <a:xfrm>
            <a:off x="668868" y="3055709"/>
            <a:ext cx="8212666" cy="830997"/>
          </a:xfrm>
          <a:prstGeom prst="rect">
            <a:avLst/>
          </a:prstGeom>
          <a:noFill/>
        </p:spPr>
        <p:txBody>
          <a:bodyPr wrap="square" rtlCol="0">
            <a:spAutoFit/>
          </a:bodyPr>
          <a:lstStyle/>
          <a:p>
            <a:r>
              <a:rPr lang="nl-NL" sz="1600" b="1" dirty="0">
                <a:solidFill>
                  <a:srgbClr val="FFFF00"/>
                </a:solidFill>
              </a:rPr>
              <a:t>                                                                        Antwoord: geen van beiden! </a:t>
            </a:r>
            <a:br>
              <a:rPr lang="nl-NL" sz="1600" b="1" dirty="0">
                <a:solidFill>
                  <a:srgbClr val="FFFF00"/>
                </a:solidFill>
              </a:rPr>
            </a:br>
            <a:r>
              <a:rPr lang="nl-NL" sz="1600" b="1" dirty="0">
                <a:solidFill>
                  <a:srgbClr val="FFFF00"/>
                </a:solidFill>
              </a:rPr>
              <a:t>                                                                 De eerste koning van Nederland was </a:t>
            </a:r>
            <a:br>
              <a:rPr lang="nl-NL" sz="1600" b="1" dirty="0">
                <a:solidFill>
                  <a:srgbClr val="FFFF00"/>
                </a:solidFill>
              </a:rPr>
            </a:br>
            <a:r>
              <a:rPr lang="nl-NL" sz="1600" b="1" dirty="0">
                <a:solidFill>
                  <a:srgbClr val="FFFF00"/>
                </a:solidFill>
              </a:rPr>
              <a:t>                                                                                  Louis Napoleon </a:t>
            </a:r>
          </a:p>
        </p:txBody>
      </p:sp>
      <p:sp>
        <p:nvSpPr>
          <p:cNvPr id="7" name="Tekstvak 6">
            <a:extLst>
              <a:ext uri="{FF2B5EF4-FFF2-40B4-BE49-F238E27FC236}">
                <a16:creationId xmlns:a16="http://schemas.microsoft.com/office/drawing/2014/main" id="{732CBFD4-23C8-241C-65FB-71CD6DC93FD4}"/>
              </a:ext>
            </a:extLst>
          </p:cNvPr>
          <p:cNvSpPr txBox="1"/>
          <p:nvPr/>
        </p:nvSpPr>
        <p:spPr>
          <a:xfrm>
            <a:off x="425196" y="3802292"/>
            <a:ext cx="7721599" cy="830997"/>
          </a:xfrm>
          <a:prstGeom prst="rect">
            <a:avLst/>
          </a:prstGeom>
          <a:noFill/>
        </p:spPr>
        <p:txBody>
          <a:bodyPr wrap="square" rtlCol="0">
            <a:spAutoFit/>
          </a:bodyPr>
          <a:lstStyle/>
          <a:p>
            <a:pPr algn="ctr"/>
            <a:r>
              <a:rPr lang="nl-NL" sz="1200" b="1" dirty="0"/>
              <a:t>En…dat zie je al aan de naam: Hij kwam uit Frankrijk en was de broer van Keizer Napoleon Bonaparte</a:t>
            </a:r>
            <a:br>
              <a:rPr lang="nl-NL" sz="1200" b="1" dirty="0"/>
            </a:br>
            <a:r>
              <a:rPr lang="nl-NL" sz="1200" b="1" dirty="0"/>
              <a:t>Die had de gewoonte zijn hele familie zoveel mogelijk op hoge posten te benoemen als koning of een andere mooie titel. </a:t>
            </a:r>
            <a:br>
              <a:rPr lang="nl-NL" sz="1200" b="1" dirty="0"/>
            </a:br>
            <a:r>
              <a:rPr lang="nl-NL" sz="1200" b="1" dirty="0"/>
              <a:t>Je hoefde dat niet goed te kunnen, als je maar van de familie Bonaparte was.</a:t>
            </a:r>
          </a:p>
        </p:txBody>
      </p:sp>
      <p:sp>
        <p:nvSpPr>
          <p:cNvPr id="3" name="Tekstvak 2">
            <a:extLst>
              <a:ext uri="{FF2B5EF4-FFF2-40B4-BE49-F238E27FC236}">
                <a16:creationId xmlns:a16="http://schemas.microsoft.com/office/drawing/2014/main" id="{E1949737-F763-0C6D-AF68-D6A0DB9DED62}"/>
              </a:ext>
            </a:extLst>
          </p:cNvPr>
          <p:cNvSpPr txBox="1"/>
          <p:nvPr/>
        </p:nvSpPr>
        <p:spPr>
          <a:xfrm>
            <a:off x="651763" y="4585367"/>
            <a:ext cx="7569200" cy="2215991"/>
          </a:xfrm>
          <a:prstGeom prst="rect">
            <a:avLst/>
          </a:prstGeom>
          <a:noFill/>
        </p:spPr>
        <p:txBody>
          <a:bodyPr wrap="square" rtlCol="0">
            <a:spAutoFit/>
          </a:bodyPr>
          <a:lstStyle/>
          <a:p>
            <a:r>
              <a:rPr lang="nl-NL" sz="1200" b="1" dirty="0">
                <a:solidFill>
                  <a:srgbClr val="FFC000"/>
                </a:solidFill>
              </a:rPr>
              <a:t>Nederland was toen (1806-1810) een onderdeel van Frankrijk als koninkrijk met als Koning Louis Napoleon. Zijn naam werd Nederlands gemaakt tot Lodewijk.</a:t>
            </a:r>
            <a:br>
              <a:rPr lang="nl-NL" sz="1200" b="1" dirty="0">
                <a:solidFill>
                  <a:srgbClr val="FFC000"/>
                </a:solidFill>
              </a:rPr>
            </a:br>
            <a:r>
              <a:rPr lang="nl-NL" sz="1200" b="1" dirty="0">
                <a:solidFill>
                  <a:srgbClr val="FFC000"/>
                </a:solidFill>
              </a:rPr>
              <a:t>Lodewijk Napoleon bleek een koning te zijn die goed was voor de Nederlanden. Hij wilde zelfs de taal leren spreken en dat was een moeilijke taal voor hem. </a:t>
            </a:r>
            <a:br>
              <a:rPr lang="nl-NL" sz="1200" b="1" dirty="0">
                <a:solidFill>
                  <a:srgbClr val="FFC000"/>
                </a:solidFill>
              </a:rPr>
            </a:br>
            <a:r>
              <a:rPr lang="nl-NL" sz="1200" b="1" dirty="0">
                <a:solidFill>
                  <a:srgbClr val="FFC000"/>
                </a:solidFill>
              </a:rPr>
              <a:t>Als hij zei: Ik ben koning van Holland, dan klonk dat als: “</a:t>
            </a:r>
            <a:r>
              <a:rPr lang="nl-NL" sz="1200" b="1" dirty="0" err="1">
                <a:solidFill>
                  <a:srgbClr val="FFC000"/>
                </a:solidFill>
              </a:rPr>
              <a:t>Iek</a:t>
            </a:r>
            <a:r>
              <a:rPr lang="nl-NL" sz="1200" b="1" dirty="0">
                <a:solidFill>
                  <a:srgbClr val="FFC000"/>
                </a:solidFill>
              </a:rPr>
              <a:t> ben konijn van Olland”. Omgekeerd moesten de Nederlanders zijn broer Napoleon Bonaparte in de Franse taal begroeten toen hij in Nederland op bezoek kwam. De mensen moesten roepen: “leve de keizer!”, maar dan in het Frans. Dus:</a:t>
            </a:r>
            <a:br>
              <a:rPr lang="nl-NL" sz="1200" b="1" dirty="0">
                <a:solidFill>
                  <a:srgbClr val="FFC000"/>
                </a:solidFill>
              </a:rPr>
            </a:br>
            <a:r>
              <a:rPr lang="nl-NL" sz="1200" b="1" dirty="0">
                <a:solidFill>
                  <a:srgbClr val="FFC000"/>
                </a:solidFill>
              </a:rPr>
              <a:t>“</a:t>
            </a:r>
            <a:r>
              <a:rPr lang="nl-NL" sz="1200" b="1" dirty="0" err="1">
                <a:solidFill>
                  <a:srgbClr val="FFC000"/>
                </a:solidFill>
              </a:rPr>
              <a:t>Vive</a:t>
            </a:r>
            <a:r>
              <a:rPr lang="nl-NL" sz="1200" b="1" dirty="0">
                <a:solidFill>
                  <a:srgbClr val="FFC000"/>
                </a:solidFill>
              </a:rPr>
              <a:t> </a:t>
            </a:r>
            <a:r>
              <a:rPr lang="nl-NL" sz="1200" b="1" dirty="0" err="1">
                <a:solidFill>
                  <a:srgbClr val="FFC000"/>
                </a:solidFill>
              </a:rPr>
              <a:t>l’empereur</a:t>
            </a:r>
            <a:r>
              <a:rPr lang="nl-NL" sz="1200" b="1" dirty="0">
                <a:solidFill>
                  <a:srgbClr val="FFC000"/>
                </a:solidFill>
              </a:rPr>
              <a:t>!   Wie zit er thuis? WIEVEN (Vrouwen) Wat hangt aan het plafond? LAMPE (lampen)           Waarmee rook je tabak? REUR (pijp).</a:t>
            </a:r>
            <a:br>
              <a:rPr lang="nl-NL" sz="1200" b="1" dirty="0"/>
            </a:br>
            <a:r>
              <a:rPr lang="nl-NL" b="1" dirty="0"/>
              <a:t>                                               </a:t>
            </a:r>
            <a:r>
              <a:rPr lang="nl-NL" b="1" dirty="0" err="1">
                <a:solidFill>
                  <a:srgbClr val="FF0000"/>
                </a:solidFill>
              </a:rPr>
              <a:t>Wievenlampereur</a:t>
            </a:r>
            <a:r>
              <a:rPr lang="nl-NL" b="1" dirty="0">
                <a:solidFill>
                  <a:srgbClr val="FF0000"/>
                </a:solidFill>
              </a:rPr>
              <a:t> !! (Leve de keizer!)</a:t>
            </a:r>
            <a:endParaRPr lang="nl-NL" sz="1200" b="1" dirty="0">
              <a:solidFill>
                <a:srgbClr val="FF0000"/>
              </a:solidFill>
            </a:endParaRPr>
          </a:p>
        </p:txBody>
      </p:sp>
      <p:pic>
        <p:nvPicPr>
          <p:cNvPr id="1026" name="Picture 2" descr="Une famille comblée par l’Empereur">
            <a:extLst>
              <a:ext uri="{FF2B5EF4-FFF2-40B4-BE49-F238E27FC236}">
                <a16:creationId xmlns:a16="http://schemas.microsoft.com/office/drawing/2014/main" id="{83A09BCF-10DE-4DA7-26BF-AD4A2B591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740" y="3261001"/>
            <a:ext cx="1854113" cy="2648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26 1805 - Napoleon Bonaparte is crowned king of Italy - On this day ...">
            <a:extLst>
              <a:ext uri="{FF2B5EF4-FFF2-40B4-BE49-F238E27FC236}">
                <a16:creationId xmlns:a16="http://schemas.microsoft.com/office/drawing/2014/main" id="{ED30A1AF-9A30-AD96-F3E0-35D97DDA7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0219" y="3261001"/>
            <a:ext cx="1588012" cy="264873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06C99895-9692-9565-E88A-8AA52F30FD08}"/>
              </a:ext>
            </a:extLst>
          </p:cNvPr>
          <p:cNvSpPr txBox="1"/>
          <p:nvPr/>
        </p:nvSpPr>
        <p:spPr>
          <a:xfrm>
            <a:off x="8763001" y="5906531"/>
            <a:ext cx="2032173" cy="507831"/>
          </a:xfrm>
          <a:prstGeom prst="rect">
            <a:avLst/>
          </a:prstGeom>
          <a:noFill/>
        </p:spPr>
        <p:txBody>
          <a:bodyPr wrap="square" rtlCol="0">
            <a:spAutoFit/>
          </a:bodyPr>
          <a:lstStyle/>
          <a:p>
            <a:r>
              <a:rPr lang="nl-NL" sz="900" b="1" dirty="0"/>
              <a:t>         Koning</a:t>
            </a:r>
            <a:br>
              <a:rPr lang="nl-NL" sz="900" b="1" dirty="0"/>
            </a:br>
            <a:r>
              <a:rPr lang="nl-NL" sz="900" b="1" dirty="0"/>
              <a:t>Lodewijk Napoleon</a:t>
            </a:r>
            <a:br>
              <a:rPr lang="nl-NL" sz="900" b="1" dirty="0"/>
            </a:br>
            <a:r>
              <a:rPr lang="nl-NL" sz="900" b="1" dirty="0"/>
              <a:t>        1778-1846</a:t>
            </a:r>
          </a:p>
        </p:txBody>
      </p:sp>
      <p:sp>
        <p:nvSpPr>
          <p:cNvPr id="9" name="Tekstvak 8">
            <a:extLst>
              <a:ext uri="{FF2B5EF4-FFF2-40B4-BE49-F238E27FC236}">
                <a16:creationId xmlns:a16="http://schemas.microsoft.com/office/drawing/2014/main" id="{EDF2A0FA-B43A-959C-B25F-02022D025F3D}"/>
              </a:ext>
            </a:extLst>
          </p:cNvPr>
          <p:cNvSpPr txBox="1"/>
          <p:nvPr/>
        </p:nvSpPr>
        <p:spPr>
          <a:xfrm>
            <a:off x="10558279" y="5909733"/>
            <a:ext cx="1811781" cy="507831"/>
          </a:xfrm>
          <a:prstGeom prst="rect">
            <a:avLst/>
          </a:prstGeom>
          <a:noFill/>
        </p:spPr>
        <p:txBody>
          <a:bodyPr wrap="square" rtlCol="0">
            <a:spAutoFit/>
          </a:bodyPr>
          <a:lstStyle/>
          <a:p>
            <a:r>
              <a:rPr lang="nl-NL" sz="900" b="1" dirty="0"/>
              <a:t>           Keizer</a:t>
            </a:r>
          </a:p>
          <a:p>
            <a:r>
              <a:rPr lang="nl-NL" sz="900" b="1" dirty="0"/>
              <a:t>Napoleon Bonaparte </a:t>
            </a:r>
            <a:br>
              <a:rPr lang="nl-NL" sz="900" b="1" dirty="0"/>
            </a:br>
            <a:r>
              <a:rPr lang="nl-NL" sz="900" b="1" dirty="0"/>
              <a:t>           1769-1821</a:t>
            </a:r>
          </a:p>
        </p:txBody>
      </p:sp>
    </p:spTree>
    <p:extLst>
      <p:ext uri="{BB962C8B-B14F-4D97-AF65-F5344CB8AC3E}">
        <p14:creationId xmlns:p14="http://schemas.microsoft.com/office/powerpoint/2010/main" val="338492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9EA5869-D9BF-FD14-A9CF-E0907BA2F780}"/>
              </a:ext>
            </a:extLst>
          </p:cNvPr>
          <p:cNvSpPr txBox="1"/>
          <p:nvPr/>
        </p:nvSpPr>
        <p:spPr>
          <a:xfrm>
            <a:off x="1066800" y="0"/>
            <a:ext cx="9829800" cy="923330"/>
          </a:xfrm>
          <a:prstGeom prst="rect">
            <a:avLst/>
          </a:prstGeom>
          <a:noFill/>
        </p:spPr>
        <p:txBody>
          <a:bodyPr wrap="square">
            <a:spAutoFit/>
          </a:bodyPr>
          <a:lstStyle/>
          <a:p>
            <a:pPr algn="ctr"/>
            <a: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nl-NL"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Iek</a:t>
            </a:r>
            <a: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ben konijn van Olland”</a:t>
            </a:r>
          </a:p>
        </p:txBody>
      </p:sp>
      <p:sp>
        <p:nvSpPr>
          <p:cNvPr id="4" name="Tekstvak 3">
            <a:extLst>
              <a:ext uri="{FF2B5EF4-FFF2-40B4-BE49-F238E27FC236}">
                <a16:creationId xmlns:a16="http://schemas.microsoft.com/office/drawing/2014/main" id="{A130BFF3-EEBE-9918-00F7-82A3E5FC24CD}"/>
              </a:ext>
            </a:extLst>
          </p:cNvPr>
          <p:cNvSpPr txBox="1"/>
          <p:nvPr/>
        </p:nvSpPr>
        <p:spPr>
          <a:xfrm>
            <a:off x="1481666" y="1022030"/>
            <a:ext cx="11472333" cy="369332"/>
          </a:xfrm>
          <a:prstGeom prst="rect">
            <a:avLst/>
          </a:prstGeom>
          <a:noFill/>
        </p:spPr>
        <p:txBody>
          <a:bodyPr wrap="square" rtlCol="0">
            <a:spAutoFit/>
          </a:bodyPr>
          <a:lstStyle/>
          <a:p>
            <a:r>
              <a:rPr lang="nl-NL" dirty="0"/>
              <a:t>      </a:t>
            </a:r>
            <a:r>
              <a:rPr lang="nl-NL" sz="1400" b="1" dirty="0"/>
              <a:t>Om te begrijpen waarom de kerkjes Lodewijkskerkjes heten, moet je het volgende weten:</a:t>
            </a:r>
            <a:endParaRPr lang="nl-NL" b="1" dirty="0"/>
          </a:p>
        </p:txBody>
      </p:sp>
      <p:sp>
        <p:nvSpPr>
          <p:cNvPr id="5" name="Tekstvak 4">
            <a:extLst>
              <a:ext uri="{FF2B5EF4-FFF2-40B4-BE49-F238E27FC236}">
                <a16:creationId xmlns:a16="http://schemas.microsoft.com/office/drawing/2014/main" id="{1559DAD1-E8F9-A09A-BA4F-C4AB50439D66}"/>
              </a:ext>
            </a:extLst>
          </p:cNvPr>
          <p:cNvSpPr txBox="1"/>
          <p:nvPr/>
        </p:nvSpPr>
        <p:spPr>
          <a:xfrm>
            <a:off x="1388533" y="1460500"/>
            <a:ext cx="10972800" cy="954107"/>
          </a:xfrm>
          <a:prstGeom prst="rect">
            <a:avLst/>
          </a:prstGeom>
          <a:noFill/>
        </p:spPr>
        <p:txBody>
          <a:bodyPr wrap="square" rtlCol="0">
            <a:spAutoFit/>
          </a:bodyPr>
          <a:lstStyle/>
          <a:p>
            <a:r>
              <a:rPr lang="nl-NL" sz="1400" b="1" dirty="0"/>
              <a:t>1568-1648 Tachtigjarige Oorlog De Spanjaarden zijn lange tijd de baas in Nederland en vinden</a:t>
            </a:r>
            <a:br>
              <a:rPr lang="nl-NL" sz="1400" b="1" dirty="0"/>
            </a:br>
            <a:r>
              <a:rPr lang="nl-NL" sz="1400" b="1" dirty="0"/>
              <a:t>                  dat alle inwoners katholiek moeten worden.</a:t>
            </a:r>
            <a:br>
              <a:rPr lang="nl-NL" sz="1400" b="1" dirty="0"/>
            </a:br>
            <a:r>
              <a:rPr lang="nl-NL" sz="1400" b="1" dirty="0"/>
              <a:t>                  In dezelfde tijd zijn er veel mensen die juist protestant willen zijn en vragen om vrijheid </a:t>
            </a:r>
          </a:p>
          <a:p>
            <a:r>
              <a:rPr lang="nl-NL" sz="1400" b="1" dirty="0"/>
              <a:t>                  van godsdienst.</a:t>
            </a:r>
          </a:p>
        </p:txBody>
      </p:sp>
      <p:sp>
        <p:nvSpPr>
          <p:cNvPr id="6" name="Tekstvak 5">
            <a:extLst>
              <a:ext uri="{FF2B5EF4-FFF2-40B4-BE49-F238E27FC236}">
                <a16:creationId xmlns:a16="http://schemas.microsoft.com/office/drawing/2014/main" id="{0B81D4C7-DD88-8F31-3747-F0614038C697}"/>
              </a:ext>
            </a:extLst>
          </p:cNvPr>
          <p:cNvSpPr txBox="1"/>
          <p:nvPr/>
        </p:nvSpPr>
        <p:spPr>
          <a:xfrm>
            <a:off x="1388533" y="2414607"/>
            <a:ext cx="10621433" cy="523220"/>
          </a:xfrm>
          <a:prstGeom prst="rect">
            <a:avLst/>
          </a:prstGeom>
          <a:noFill/>
        </p:spPr>
        <p:txBody>
          <a:bodyPr wrap="square" rtlCol="0">
            <a:spAutoFit/>
          </a:bodyPr>
          <a:lstStyle/>
          <a:p>
            <a:r>
              <a:rPr lang="nl-NL" sz="1400" b="1" dirty="0"/>
              <a:t>Na 1648 werden veel katholieke kerken in Brabant afgepakt en omgevormd tot protestantse</a:t>
            </a:r>
            <a:br>
              <a:rPr lang="nl-NL" sz="1400" b="1" dirty="0"/>
            </a:br>
            <a:r>
              <a:rPr lang="nl-NL" sz="1400" b="1" dirty="0"/>
              <a:t>                kerken. Het katholiek-zijn werd verboden. Staatsgodsdienst werd het protestantisme.</a:t>
            </a:r>
          </a:p>
        </p:txBody>
      </p:sp>
      <p:sp>
        <p:nvSpPr>
          <p:cNvPr id="7" name="Tekstvak 6">
            <a:extLst>
              <a:ext uri="{FF2B5EF4-FFF2-40B4-BE49-F238E27FC236}">
                <a16:creationId xmlns:a16="http://schemas.microsoft.com/office/drawing/2014/main" id="{6EA02975-9A7C-E86B-90EB-77794D6004A0}"/>
              </a:ext>
            </a:extLst>
          </p:cNvPr>
          <p:cNvSpPr txBox="1"/>
          <p:nvPr/>
        </p:nvSpPr>
        <p:spPr>
          <a:xfrm>
            <a:off x="1295399" y="3105442"/>
            <a:ext cx="10621433" cy="1600438"/>
          </a:xfrm>
          <a:prstGeom prst="rect">
            <a:avLst/>
          </a:prstGeom>
          <a:noFill/>
        </p:spPr>
        <p:txBody>
          <a:bodyPr wrap="square" rtlCol="0">
            <a:spAutoFit/>
          </a:bodyPr>
          <a:lstStyle/>
          <a:p>
            <a:r>
              <a:rPr lang="nl-NL" sz="1400" b="1" dirty="0"/>
              <a:t>1806-1810 Toen de Fransen Nederland hadden veroverd werden we een deel van Frankrijk.</a:t>
            </a:r>
            <a:br>
              <a:rPr lang="nl-NL" sz="1400" b="1" dirty="0"/>
            </a:br>
            <a:r>
              <a:rPr lang="nl-NL" sz="1400" b="1" dirty="0"/>
              <a:t>Napoleon Bonaparte werd de baas in Europa en hij had als motto: Vrijheid, Gelijkheid en Broederschap.</a:t>
            </a:r>
            <a:br>
              <a:rPr lang="nl-NL" sz="1400" b="1" dirty="0"/>
            </a:br>
            <a:r>
              <a:rPr lang="nl-NL" sz="1400" b="1" dirty="0"/>
              <a:t>Hij gaf aan zijn broer de opdracht dat de protestanten in Holland de kerk weer moesten teruggeven aan de katholieken. De protestanten hadden dus geen kerkgebouw meer. Dan gaf Lodewijk Napoleon aan de dominee geld, waarmee een nieuwe, vaak kleine kerk kon worden gebouwd. Iedereen blij: allemaal gelijk. De katholieken mochten weer openlijk katholiek zijn en hun schuurkerken verlaten. Die nieuw gebouwde kerkjes werden de (protestantse) Lodewijkskerkjes genoemd.</a:t>
            </a:r>
          </a:p>
        </p:txBody>
      </p:sp>
      <p:sp>
        <p:nvSpPr>
          <p:cNvPr id="9" name="Tekstvak 8">
            <a:extLst>
              <a:ext uri="{FF2B5EF4-FFF2-40B4-BE49-F238E27FC236}">
                <a16:creationId xmlns:a16="http://schemas.microsoft.com/office/drawing/2014/main" id="{88681A66-9C78-65E6-7866-583894B7806B}"/>
              </a:ext>
            </a:extLst>
          </p:cNvPr>
          <p:cNvSpPr txBox="1"/>
          <p:nvPr/>
        </p:nvSpPr>
        <p:spPr>
          <a:xfrm>
            <a:off x="2491316" y="4477861"/>
            <a:ext cx="7886700" cy="369332"/>
          </a:xfrm>
          <a:prstGeom prst="rect">
            <a:avLst/>
          </a:prstGeom>
          <a:noFill/>
        </p:spPr>
        <p:txBody>
          <a:bodyPr wrap="square">
            <a:spAutoFit/>
          </a:bodyPr>
          <a:lstStyle/>
          <a:p>
            <a:r>
              <a:rPr lang="nl-NL" b="1" dirty="0">
                <a:hlinkClick r:id="rId2"/>
              </a:rPr>
              <a:t>Lodewijkskerkje - Historie met een heden en een toekomst</a:t>
            </a:r>
            <a:endParaRPr lang="nl-NL" b="1" dirty="0"/>
          </a:p>
        </p:txBody>
      </p:sp>
      <p:pic>
        <p:nvPicPr>
          <p:cNvPr id="2052" name="Picture 4" descr="Lodewijkskerkje - Historie met een heden en een toekomst">
            <a:extLst>
              <a:ext uri="{FF2B5EF4-FFF2-40B4-BE49-F238E27FC236}">
                <a16:creationId xmlns:a16="http://schemas.microsoft.com/office/drawing/2014/main" id="{8AE23F2C-FFD3-CE1F-DADF-D5EB7481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059" y="923330"/>
            <a:ext cx="1872907" cy="232833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BCA9F61B-C3DB-D334-DA87-4A3AF6784AB9}"/>
              </a:ext>
            </a:extLst>
          </p:cNvPr>
          <p:cNvSpPr txBox="1"/>
          <p:nvPr/>
        </p:nvSpPr>
        <p:spPr>
          <a:xfrm>
            <a:off x="3367615" y="4917017"/>
            <a:ext cx="6477000" cy="369332"/>
          </a:xfrm>
          <a:prstGeom prst="rect">
            <a:avLst/>
          </a:prstGeom>
          <a:noFill/>
        </p:spPr>
        <p:txBody>
          <a:bodyPr wrap="square">
            <a:spAutoFit/>
          </a:bodyPr>
          <a:lstStyle/>
          <a:p>
            <a:r>
              <a:rPr lang="nl-NL" b="1" dirty="0">
                <a:hlinkClick r:id="rId4"/>
              </a:rPr>
              <a:t>Lodewijkskerkje - Canon van Nederland</a:t>
            </a:r>
            <a:endParaRPr lang="nl-NL" b="1" dirty="0"/>
          </a:p>
        </p:txBody>
      </p:sp>
      <p:sp>
        <p:nvSpPr>
          <p:cNvPr id="15" name="Tekstvak 14">
            <a:extLst>
              <a:ext uri="{FF2B5EF4-FFF2-40B4-BE49-F238E27FC236}">
                <a16:creationId xmlns:a16="http://schemas.microsoft.com/office/drawing/2014/main" id="{001AFA75-3886-EAAD-53E0-DB324F4C2579}"/>
              </a:ext>
            </a:extLst>
          </p:cNvPr>
          <p:cNvSpPr txBox="1"/>
          <p:nvPr/>
        </p:nvSpPr>
        <p:spPr>
          <a:xfrm>
            <a:off x="1388532" y="5358916"/>
            <a:ext cx="10092267" cy="954107"/>
          </a:xfrm>
          <a:prstGeom prst="rect">
            <a:avLst/>
          </a:prstGeom>
          <a:noFill/>
        </p:spPr>
        <p:txBody>
          <a:bodyPr wrap="square" rtlCol="0">
            <a:spAutoFit/>
          </a:bodyPr>
          <a:lstStyle/>
          <a:p>
            <a:r>
              <a:rPr lang="nl-NL" sz="1400" b="1" dirty="0"/>
              <a:t>Eén ding weet ik zeker: als je fietst zie je meer, veel meer, dan wanneer je in een auto door de provincies rijdt. Lodewijkskerkje. Ik had er nog nooit van gehoord. Nu wel, dank zij mijn fietstocht naar Veghel, Schijndel en St. Oedenrode. Zoek eens uit waar nog meer van deze kerkjes staan. Teken ze in op de kaart van Brabant en … fiets er ook eens langs.</a:t>
            </a:r>
          </a:p>
        </p:txBody>
      </p:sp>
      <p:sp>
        <p:nvSpPr>
          <p:cNvPr id="17" name="Tekstvak 16">
            <a:extLst>
              <a:ext uri="{FF2B5EF4-FFF2-40B4-BE49-F238E27FC236}">
                <a16:creationId xmlns:a16="http://schemas.microsoft.com/office/drawing/2014/main" id="{2177570E-9F63-2826-5DC0-6E6EBA82E078}"/>
              </a:ext>
            </a:extLst>
          </p:cNvPr>
          <p:cNvSpPr txBox="1"/>
          <p:nvPr/>
        </p:nvSpPr>
        <p:spPr>
          <a:xfrm>
            <a:off x="2508247" y="6313023"/>
            <a:ext cx="7336368" cy="369332"/>
          </a:xfrm>
          <a:prstGeom prst="rect">
            <a:avLst/>
          </a:prstGeom>
          <a:noFill/>
        </p:spPr>
        <p:txBody>
          <a:bodyPr wrap="square">
            <a:spAutoFit/>
          </a:bodyPr>
          <a:lstStyle/>
          <a:p>
            <a:r>
              <a:rPr lang="nl-NL" b="1" dirty="0">
                <a:hlinkClick r:id="rId5"/>
              </a:rPr>
              <a:t>De Canon van Lammers - item 14 Lodewijk Napoleon - YouTube</a:t>
            </a:r>
            <a:endParaRPr lang="nl-NL" b="1" dirty="0"/>
          </a:p>
        </p:txBody>
      </p:sp>
    </p:spTree>
    <p:extLst>
      <p:ext uri="{BB962C8B-B14F-4D97-AF65-F5344CB8AC3E}">
        <p14:creationId xmlns:p14="http://schemas.microsoft.com/office/powerpoint/2010/main" val="16515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ak kaartjes met woorden erop (woorden van VLL, woorden van de ...">
            <a:hlinkClick r:id="rId2" action="ppaction://hlinksldjump"/>
            <a:extLst>
              <a:ext uri="{FF2B5EF4-FFF2-40B4-BE49-F238E27FC236}">
                <a16:creationId xmlns:a16="http://schemas.microsoft.com/office/drawing/2014/main" id="{92AB655C-3D30-844D-7A21-F7D69D6FD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965" y="1750483"/>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Maak kaartjes met woorden erop (woorden van VLL, woorden van de ...">
            <a:extLst>
              <a:ext uri="{FF2B5EF4-FFF2-40B4-BE49-F238E27FC236}">
                <a16:creationId xmlns:a16="http://schemas.microsoft.com/office/drawing/2014/main" id="{3258A6A3-690E-E37A-C974-AFCC47338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650" y="3735918"/>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aak kaartjes met woorden erop (woorden van VLL, woorden van de ...">
            <a:extLst>
              <a:ext uri="{FF2B5EF4-FFF2-40B4-BE49-F238E27FC236}">
                <a16:creationId xmlns:a16="http://schemas.microsoft.com/office/drawing/2014/main" id="{EABA81F0-783B-66BF-BD1F-149C7BC86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121" y="248707"/>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ak kaartjes met woorden erop (woorden van VLL, woorden van de ...">
            <a:extLst>
              <a:ext uri="{FF2B5EF4-FFF2-40B4-BE49-F238E27FC236}">
                <a16:creationId xmlns:a16="http://schemas.microsoft.com/office/drawing/2014/main" id="{3BA51729-9022-381C-6AE1-6E4074100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4901141"/>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ak kaartjes met woorden erop (woorden van VLL, woorden van de ...">
            <a:extLst>
              <a:ext uri="{FF2B5EF4-FFF2-40B4-BE49-F238E27FC236}">
                <a16:creationId xmlns:a16="http://schemas.microsoft.com/office/drawing/2014/main" id="{30DA2005-E51A-21A0-D646-2C2CD0C35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430" y="3323166"/>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ak kaartjes met woorden erop (woorden van VLL, woorden van de ...">
            <a:extLst>
              <a:ext uri="{FF2B5EF4-FFF2-40B4-BE49-F238E27FC236}">
                <a16:creationId xmlns:a16="http://schemas.microsoft.com/office/drawing/2014/main" id="{2F4307A2-C48D-DB2D-CE5D-9DA879770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900" y="407458"/>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aak kaartjes met woorden erop (woorden van VLL, woorden van de ...">
            <a:hlinkClick r:id="rId4"/>
            <a:extLst>
              <a:ext uri="{FF2B5EF4-FFF2-40B4-BE49-F238E27FC236}">
                <a16:creationId xmlns:a16="http://schemas.microsoft.com/office/drawing/2014/main" id="{E0211134-21F0-C423-AAE4-B042CE630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551" y="339725"/>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ak kaartjes met woorden erop (woorden van VLL, woorden van de ...">
            <a:extLst>
              <a:ext uri="{FF2B5EF4-FFF2-40B4-BE49-F238E27FC236}">
                <a16:creationId xmlns:a16="http://schemas.microsoft.com/office/drawing/2014/main" id="{FCB18372-4396-B238-7520-8F8525E84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6208" y="2522008"/>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aak kaartjes met woorden erop (woorden van VLL, woorden van de ...">
            <a:extLst>
              <a:ext uri="{FF2B5EF4-FFF2-40B4-BE49-F238E27FC236}">
                <a16:creationId xmlns:a16="http://schemas.microsoft.com/office/drawing/2014/main" id="{2EC9F942-1136-6E3A-C906-38091C9F9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313" y="274108"/>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aak kaartjes met woorden erop (woorden van VLL, woorden van de ...">
            <a:extLst>
              <a:ext uri="{FF2B5EF4-FFF2-40B4-BE49-F238E27FC236}">
                <a16:creationId xmlns:a16="http://schemas.microsoft.com/office/drawing/2014/main" id="{61153DCF-381F-E0B0-0436-EA8639587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342" y="2522008"/>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aak kaartjes met woorden erop (woorden van VLL, woorden van de ...">
            <a:extLst>
              <a:ext uri="{FF2B5EF4-FFF2-40B4-BE49-F238E27FC236}">
                <a16:creationId xmlns:a16="http://schemas.microsoft.com/office/drawing/2014/main" id="{2DBEFC33-B117-A0F9-4F1E-E1A6F1755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598" y="4904319"/>
            <a:ext cx="18097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aak kaartjes met woorden erop (woorden van VLL, woorden van de ...">
            <a:extLst>
              <a:ext uri="{FF2B5EF4-FFF2-40B4-BE49-F238E27FC236}">
                <a16:creationId xmlns:a16="http://schemas.microsoft.com/office/drawing/2014/main" id="{E1E9F1B6-18C1-EECE-71B0-352714021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795" y="1988611"/>
            <a:ext cx="1809750" cy="180975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9103A91E-39B8-B5BC-2DFD-E73F904A9ED3}"/>
              </a:ext>
            </a:extLst>
          </p:cNvPr>
          <p:cNvSpPr txBox="1"/>
          <p:nvPr/>
        </p:nvSpPr>
        <p:spPr>
          <a:xfrm>
            <a:off x="2709333" y="339725"/>
            <a:ext cx="1635125" cy="1754326"/>
          </a:xfrm>
          <a:prstGeom prst="rect">
            <a:avLst/>
          </a:prstGeom>
          <a:noFill/>
        </p:spPr>
        <p:txBody>
          <a:bodyPr wrap="square" rtlCol="0">
            <a:spAutoFit/>
          </a:bodyPr>
          <a:lstStyle/>
          <a:p>
            <a:r>
              <a:rPr lang="nl-NL" dirty="0"/>
              <a:t>Klik op een van de knallen en vind een  bekende Brabander!</a:t>
            </a:r>
          </a:p>
        </p:txBody>
      </p:sp>
      <p:sp>
        <p:nvSpPr>
          <p:cNvPr id="14" name="Tekstvak 13">
            <a:extLst>
              <a:ext uri="{FF2B5EF4-FFF2-40B4-BE49-F238E27FC236}">
                <a16:creationId xmlns:a16="http://schemas.microsoft.com/office/drawing/2014/main" id="{C51637E2-5533-C7F4-054A-FA19A5FF598B}"/>
              </a:ext>
            </a:extLst>
          </p:cNvPr>
          <p:cNvSpPr txBox="1"/>
          <p:nvPr/>
        </p:nvSpPr>
        <p:spPr>
          <a:xfrm>
            <a:off x="9612313" y="4809067"/>
            <a:ext cx="2173287" cy="923330"/>
          </a:xfrm>
          <a:prstGeom prst="rect">
            <a:avLst/>
          </a:prstGeom>
          <a:noFill/>
        </p:spPr>
        <p:txBody>
          <a:bodyPr wrap="square" rtlCol="0">
            <a:spAutoFit/>
          </a:bodyPr>
          <a:lstStyle/>
          <a:p>
            <a:r>
              <a:rPr lang="nl-NL" dirty="0"/>
              <a:t>Hij is geboren in Halsteren bij </a:t>
            </a:r>
            <a:br>
              <a:rPr lang="nl-NL" dirty="0"/>
            </a:br>
            <a:r>
              <a:rPr lang="nl-NL" dirty="0"/>
              <a:t>Bergen op Zoom</a:t>
            </a:r>
          </a:p>
        </p:txBody>
      </p:sp>
      <p:sp>
        <p:nvSpPr>
          <p:cNvPr id="15" name="Tekstvak 14">
            <a:extLst>
              <a:ext uri="{FF2B5EF4-FFF2-40B4-BE49-F238E27FC236}">
                <a16:creationId xmlns:a16="http://schemas.microsoft.com/office/drawing/2014/main" id="{0707094B-B8BF-740D-F8C8-18C6B1303D57}"/>
              </a:ext>
            </a:extLst>
          </p:cNvPr>
          <p:cNvSpPr txBox="1"/>
          <p:nvPr/>
        </p:nvSpPr>
        <p:spPr>
          <a:xfrm>
            <a:off x="3386667" y="5545668"/>
            <a:ext cx="2410885" cy="646331"/>
          </a:xfrm>
          <a:prstGeom prst="rect">
            <a:avLst/>
          </a:prstGeom>
          <a:noFill/>
        </p:spPr>
        <p:txBody>
          <a:bodyPr wrap="square" rtlCol="0">
            <a:spAutoFit/>
          </a:bodyPr>
          <a:lstStyle/>
          <a:p>
            <a:r>
              <a:rPr lang="nl-NL" dirty="0"/>
              <a:t>Hij is wereldkampioen!</a:t>
            </a:r>
          </a:p>
        </p:txBody>
      </p:sp>
    </p:spTree>
    <p:extLst>
      <p:ext uri="{BB962C8B-B14F-4D97-AF65-F5344CB8AC3E}">
        <p14:creationId xmlns:p14="http://schemas.microsoft.com/office/powerpoint/2010/main" val="48660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aak kaartjes met woorden erop (woorden van VLL, woorden van de ...">
            <a:hlinkClick r:id="rId2" action="ppaction://hlinksldjump"/>
            <a:extLst>
              <a:ext uri="{FF2B5EF4-FFF2-40B4-BE49-F238E27FC236}">
                <a16:creationId xmlns:a16="http://schemas.microsoft.com/office/drawing/2014/main" id="{8A28C04D-7BBB-53B5-DCD7-EE23F21F8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834" y="257174"/>
            <a:ext cx="4681774" cy="4681774"/>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Oog">
            <a:extLst>
              <a:ext uri="{FF2B5EF4-FFF2-40B4-BE49-F238E27FC236}">
                <a16:creationId xmlns:a16="http://schemas.microsoft.com/office/drawing/2014/main" id="{3BDCB3BE-D714-02AD-50EA-E8B9CD31F8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5079" y="4461930"/>
            <a:ext cx="1756055" cy="1756055"/>
          </a:xfrm>
          <a:prstGeom prst="rect">
            <a:avLst/>
          </a:prstGeom>
        </p:spPr>
      </p:pic>
      <p:pic>
        <p:nvPicPr>
          <p:cNvPr id="2" name="Picture 2" descr="The 10+ Facts About Rico Verhoeven? His birthday, what he did before ...">
            <a:extLst>
              <a:ext uri="{FF2B5EF4-FFF2-40B4-BE49-F238E27FC236}">
                <a16:creationId xmlns:a16="http://schemas.microsoft.com/office/drawing/2014/main" id="{AAB9310A-CDF2-75BC-F7D3-C15E60A049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144" y="14052"/>
            <a:ext cx="4540454" cy="684394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ico Verhoeven: The Prince of Kickboxing (2015) - Photo Gallery - IMDb">
            <a:extLst>
              <a:ext uri="{FF2B5EF4-FFF2-40B4-BE49-F238E27FC236}">
                <a16:creationId xmlns:a16="http://schemas.microsoft.com/office/drawing/2014/main" id="{D975D104-8580-D9D6-5CE0-6D644A0A94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5406" y="14052"/>
            <a:ext cx="36004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Oog">
            <a:extLst>
              <a:ext uri="{FF2B5EF4-FFF2-40B4-BE49-F238E27FC236}">
                <a16:creationId xmlns:a16="http://schemas.microsoft.com/office/drawing/2014/main" id="{B8B3AB2F-0133-461E-E87A-D979DC825A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154" y="4485773"/>
            <a:ext cx="1732212" cy="1732212"/>
          </a:xfrm>
          <a:prstGeom prst="rect">
            <a:avLst/>
          </a:prstGeom>
        </p:spPr>
      </p:pic>
      <p:sp>
        <p:nvSpPr>
          <p:cNvPr id="6" name="Tekstvak 5">
            <a:extLst>
              <a:ext uri="{FF2B5EF4-FFF2-40B4-BE49-F238E27FC236}">
                <a16:creationId xmlns:a16="http://schemas.microsoft.com/office/drawing/2014/main" id="{13FD436B-F219-DA01-5BC9-E185AEA5329A}"/>
              </a:ext>
            </a:extLst>
          </p:cNvPr>
          <p:cNvSpPr txBox="1"/>
          <p:nvPr/>
        </p:nvSpPr>
        <p:spPr>
          <a:xfrm>
            <a:off x="5035843" y="5983994"/>
            <a:ext cx="3855453" cy="369332"/>
          </a:xfrm>
          <a:prstGeom prst="rect">
            <a:avLst/>
          </a:prstGeom>
          <a:noFill/>
        </p:spPr>
        <p:txBody>
          <a:bodyPr wrap="square" rtlCol="0">
            <a:spAutoFit/>
          </a:bodyPr>
          <a:lstStyle/>
          <a:p>
            <a:r>
              <a:rPr lang="nl-NL" dirty="0"/>
              <a:t>Klik op een oog en ga door!</a:t>
            </a:r>
          </a:p>
        </p:txBody>
      </p:sp>
    </p:spTree>
    <p:extLst>
      <p:ext uri="{BB962C8B-B14F-4D97-AF65-F5344CB8AC3E}">
        <p14:creationId xmlns:p14="http://schemas.microsoft.com/office/powerpoint/2010/main" val="36910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7D11580-6BFC-0F9A-82F0-59E97751930B}"/>
              </a:ext>
            </a:extLst>
          </p:cNvPr>
          <p:cNvSpPr txBox="1"/>
          <p:nvPr/>
        </p:nvSpPr>
        <p:spPr>
          <a:xfrm>
            <a:off x="2032000" y="397933"/>
            <a:ext cx="9694333" cy="646331"/>
          </a:xfrm>
          <a:prstGeom prst="rect">
            <a:avLst/>
          </a:prstGeom>
          <a:noFill/>
        </p:spPr>
        <p:txBody>
          <a:bodyPr wrap="square" rtlCol="0">
            <a:spAutoFit/>
          </a:bodyPr>
          <a:lstStyle/>
          <a:p>
            <a:pPr algn="ctr"/>
            <a:r>
              <a:rPr lang="nl-NL" b="1" dirty="0"/>
              <a:t>Rico Verhoeven is geboren in Halsteren</a:t>
            </a:r>
            <a:br>
              <a:rPr lang="nl-NL" b="1" dirty="0"/>
            </a:br>
            <a:r>
              <a:rPr lang="nl-NL" b="1" dirty="0"/>
              <a:t>Als je daar in Halsteren over de Schansdijk fietst kom je een  bijzondere brug tegen:</a:t>
            </a:r>
          </a:p>
        </p:txBody>
      </p:sp>
      <p:sp>
        <p:nvSpPr>
          <p:cNvPr id="4" name="Rechthoek 3">
            <a:extLst>
              <a:ext uri="{FF2B5EF4-FFF2-40B4-BE49-F238E27FC236}">
                <a16:creationId xmlns:a16="http://schemas.microsoft.com/office/drawing/2014/main" id="{AA252FF8-C40A-537F-8096-02FB572C8D33}"/>
              </a:ext>
            </a:extLst>
          </p:cNvPr>
          <p:cNvSpPr/>
          <p:nvPr/>
        </p:nvSpPr>
        <p:spPr>
          <a:xfrm>
            <a:off x="2327664" y="1037020"/>
            <a:ext cx="8095486" cy="923330"/>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De Mozesbrug</a:t>
            </a:r>
          </a:p>
        </p:txBody>
      </p:sp>
      <p:pic>
        <p:nvPicPr>
          <p:cNvPr id="1026" name="Picture 2" descr="모세tv - YouTube">
            <a:extLst>
              <a:ext uri="{FF2B5EF4-FFF2-40B4-BE49-F238E27FC236}">
                <a16:creationId xmlns:a16="http://schemas.microsoft.com/office/drawing/2014/main" id="{10519F0F-518E-E193-63CE-A929C1FC3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3799" y="4688824"/>
            <a:ext cx="2004079" cy="200407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0A1627C-448B-B106-F4A3-3F2D95F4954C}"/>
              </a:ext>
            </a:extLst>
          </p:cNvPr>
          <p:cNvSpPr txBox="1"/>
          <p:nvPr/>
        </p:nvSpPr>
        <p:spPr>
          <a:xfrm>
            <a:off x="4536423" y="2015067"/>
            <a:ext cx="7645400" cy="3170099"/>
          </a:xfrm>
          <a:prstGeom prst="rect">
            <a:avLst/>
          </a:prstGeom>
          <a:noFill/>
        </p:spPr>
        <p:txBody>
          <a:bodyPr wrap="square" rtlCol="0">
            <a:spAutoFit/>
          </a:bodyPr>
          <a:lstStyle/>
          <a:p>
            <a:r>
              <a:rPr lang="nl-NL" sz="1400" b="1" dirty="0"/>
              <a:t>Waarom heet deze brug de Mozesbrug?</a:t>
            </a:r>
          </a:p>
          <a:p>
            <a:r>
              <a:rPr lang="nl-NL" sz="1400" b="1" dirty="0"/>
              <a:t>Mozes is een figuur uit de Bijbel. </a:t>
            </a:r>
            <a:br>
              <a:rPr lang="nl-NL" sz="1400" b="1" dirty="0"/>
            </a:br>
            <a:r>
              <a:rPr lang="nl-NL" sz="1400" b="1" dirty="0"/>
              <a:t>De Bijbel is een heilig boek voor mensen met een christelijke achtergrond.</a:t>
            </a:r>
          </a:p>
          <a:p>
            <a:r>
              <a:rPr lang="nl-NL" sz="1400" b="1" dirty="0"/>
              <a:t>Mozes wordt in die Bijbel genoemd. Zijn ouders waren slaven in Egypte, maar de farao vond dat er teveel slavenkinderen werden geboren. Hij gaf het bevel hen in de rivier De Nijl te gooien, zodat ze zouden verdrinken. Mozes werd echter door zijn moeder in een mandje van papyrus in De Nijl gelegd en gevonden door de dochter van de farao. (De farao = de koning van Egypte)</a:t>
            </a:r>
            <a:br>
              <a:rPr lang="nl-NL" sz="1400" b="1" dirty="0"/>
            </a:br>
            <a:r>
              <a:rPr lang="nl-NL" sz="1400" b="1" dirty="0"/>
              <a:t>Om een lang verhaal kort te maken: Uiteindelijk wilde Mozes toen hij groot was, toch zijn volk, de Israëlieten, in opdracht van God naar een goed land voeren. Dat teken werd hem met een brandende braamstruik gegeven.</a:t>
            </a:r>
            <a:br>
              <a:rPr lang="nl-NL" sz="1400" b="1" dirty="0"/>
            </a:br>
            <a:r>
              <a:rPr lang="nl-NL" sz="1400" b="1" dirty="0"/>
              <a:t>Echter de Rode Zee versperde zijn weg en die van het volk dat met hem meeliep door de woestijn. Maar toen….</a:t>
            </a:r>
            <a:br>
              <a:rPr lang="nl-NL" dirty="0"/>
            </a:br>
            <a:endParaRPr lang="nl-NL" dirty="0"/>
          </a:p>
        </p:txBody>
      </p:sp>
      <p:pic>
        <p:nvPicPr>
          <p:cNvPr id="1028" name="Picture 4" descr="Het verhaal van Mozes - Wereldgodsdiensten">
            <a:extLst>
              <a:ext uri="{FF2B5EF4-FFF2-40B4-BE49-F238E27FC236}">
                <a16:creationId xmlns:a16="http://schemas.microsoft.com/office/drawing/2014/main" id="{8676A518-BF27-29F2-B03D-36A460ADC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449" y="1284028"/>
            <a:ext cx="3010430" cy="22807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6. Desde la esclavitud del desierto | A traves de las Escrituras">
            <a:extLst>
              <a:ext uri="{FF2B5EF4-FFF2-40B4-BE49-F238E27FC236}">
                <a16:creationId xmlns:a16="http://schemas.microsoft.com/office/drawing/2014/main" id="{9673CBA3-39DF-BDCD-D0C6-F1B021E58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721" y="3681709"/>
            <a:ext cx="2403351" cy="3184135"/>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Oog">
            <a:hlinkClick r:id="rId5"/>
            <a:extLst>
              <a:ext uri="{FF2B5EF4-FFF2-40B4-BE49-F238E27FC236}">
                <a16:creationId xmlns:a16="http://schemas.microsoft.com/office/drawing/2014/main" id="{AC02DC53-7417-3616-00DF-37E6B9C8AF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91788" y="4688824"/>
            <a:ext cx="1756055" cy="1756055"/>
          </a:xfrm>
          <a:prstGeom prst="rect">
            <a:avLst/>
          </a:prstGeom>
        </p:spPr>
      </p:pic>
      <p:sp>
        <p:nvSpPr>
          <p:cNvPr id="6" name="Tekstvak 5">
            <a:extLst>
              <a:ext uri="{FF2B5EF4-FFF2-40B4-BE49-F238E27FC236}">
                <a16:creationId xmlns:a16="http://schemas.microsoft.com/office/drawing/2014/main" id="{683D6901-2DA0-ACC5-474C-D26C78F6B26C}"/>
              </a:ext>
            </a:extLst>
          </p:cNvPr>
          <p:cNvSpPr txBox="1"/>
          <p:nvPr/>
        </p:nvSpPr>
        <p:spPr>
          <a:xfrm>
            <a:off x="3832879" y="4967543"/>
            <a:ext cx="3402381" cy="1754326"/>
          </a:xfrm>
          <a:prstGeom prst="rect">
            <a:avLst/>
          </a:prstGeom>
          <a:noFill/>
        </p:spPr>
        <p:txBody>
          <a:bodyPr wrap="square" rtlCol="0">
            <a:spAutoFit/>
          </a:bodyPr>
          <a:lstStyle/>
          <a:p>
            <a:r>
              <a:rPr lang="nl-NL" b="1" dirty="0"/>
              <a:t>Ja…toen. Zoek eens uit wat er volgens het verhaal gebeurde met de Rode Zee en kijk op de link en je zult begrijpen waarom deze brug de Mozesbrug heet!</a:t>
            </a:r>
          </a:p>
        </p:txBody>
      </p:sp>
      <p:sp>
        <p:nvSpPr>
          <p:cNvPr id="7" name="Tekstvak 6">
            <a:extLst>
              <a:ext uri="{FF2B5EF4-FFF2-40B4-BE49-F238E27FC236}">
                <a16:creationId xmlns:a16="http://schemas.microsoft.com/office/drawing/2014/main" id="{F0C76FF8-C4A8-7C23-B422-353F118177AA}"/>
              </a:ext>
            </a:extLst>
          </p:cNvPr>
          <p:cNvSpPr txBox="1"/>
          <p:nvPr/>
        </p:nvSpPr>
        <p:spPr>
          <a:xfrm>
            <a:off x="8025992" y="5384800"/>
            <a:ext cx="1473608" cy="400110"/>
          </a:xfrm>
          <a:prstGeom prst="rect">
            <a:avLst/>
          </a:prstGeom>
          <a:noFill/>
        </p:spPr>
        <p:txBody>
          <a:bodyPr wrap="square" rtlCol="0">
            <a:spAutoFit/>
          </a:bodyPr>
          <a:lstStyle/>
          <a:p>
            <a:r>
              <a:rPr lang="nl-NL" sz="1000" b="1" dirty="0"/>
              <a:t>De link zit in </a:t>
            </a:r>
            <a:br>
              <a:rPr lang="nl-NL" sz="1000" b="1" dirty="0"/>
            </a:br>
            <a:r>
              <a:rPr lang="nl-NL" sz="1000" b="1" dirty="0"/>
              <a:t>het oog!</a:t>
            </a:r>
          </a:p>
        </p:txBody>
      </p:sp>
    </p:spTree>
    <p:extLst>
      <p:ext uri="{BB962C8B-B14F-4D97-AF65-F5344CB8AC3E}">
        <p14:creationId xmlns:p14="http://schemas.microsoft.com/office/powerpoint/2010/main" val="2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E7EBFAD-239B-A170-A64E-58070550F98F}"/>
              </a:ext>
            </a:extLst>
          </p:cNvPr>
          <p:cNvSpPr/>
          <p:nvPr/>
        </p:nvSpPr>
        <p:spPr>
          <a:xfrm>
            <a:off x="200509" y="80201"/>
            <a:ext cx="11960325" cy="1754326"/>
          </a:xfrm>
          <a:prstGeom prst="rect">
            <a:avLst/>
          </a:prstGeom>
          <a:noFill/>
        </p:spPr>
        <p:txBody>
          <a:bodyPr wrap="none" lIns="91440" tIns="45720" rIns="91440" bIns="45720">
            <a:spAutoFit/>
          </a:bodyPr>
          <a:lstStyle/>
          <a:p>
            <a:pPr algn="ctr"/>
            <a:r>
              <a:rPr lang="nl-NL" sz="5400" b="1" dirty="0">
                <a:ln w="0"/>
                <a:effectLst>
                  <a:outerShdw blurRad="38100" dist="19050" dir="2700000" algn="tl" rotWithShape="0">
                    <a:schemeClr val="dk1">
                      <a:alpha val="40000"/>
                    </a:schemeClr>
                  </a:outerShdw>
                </a:effectLst>
              </a:rPr>
              <a:t>Fietsen v</a:t>
            </a:r>
            <a:r>
              <a:rPr lang="nl-NL" sz="5400" b="1" cap="none" spc="0" dirty="0">
                <a:ln w="0"/>
                <a:solidFill>
                  <a:schemeClr val="tx1"/>
                </a:solidFill>
                <a:effectLst>
                  <a:outerShdw blurRad="38100" dist="19050" dir="2700000" algn="tl" rotWithShape="0">
                    <a:schemeClr val="dk1">
                      <a:alpha val="40000"/>
                    </a:schemeClr>
                  </a:outerShdw>
                </a:effectLst>
              </a:rPr>
              <a:t>an de Mozesbrug naar de </a:t>
            </a:r>
            <a:br>
              <a:rPr lang="nl-NL" sz="5400" b="1" cap="none" spc="0" dirty="0">
                <a:ln w="0"/>
                <a:solidFill>
                  <a:schemeClr val="tx1"/>
                </a:solidFill>
                <a:effectLst>
                  <a:outerShdw blurRad="38100" dist="19050" dir="2700000" algn="tl" rotWithShape="0">
                    <a:schemeClr val="dk1">
                      <a:alpha val="40000"/>
                    </a:schemeClr>
                  </a:outerShdw>
                </a:effectLst>
              </a:rPr>
            </a:br>
            <a:r>
              <a:rPr lang="nl-NL" sz="5400" b="1" cap="none" spc="0" dirty="0">
                <a:ln w="0"/>
                <a:solidFill>
                  <a:schemeClr val="tx1"/>
                </a:solidFill>
                <a:effectLst>
                  <a:outerShdw blurRad="38100" dist="19050" dir="2700000" algn="tl" rotWithShape="0">
                    <a:schemeClr val="dk1">
                      <a:alpha val="40000"/>
                    </a:schemeClr>
                  </a:outerShdw>
                </a:effectLst>
              </a:rPr>
              <a:t>Kruikenzeikers</a:t>
            </a:r>
          </a:p>
        </p:txBody>
      </p:sp>
      <p:pic>
        <p:nvPicPr>
          <p:cNvPr id="1026" name="Picture 2">
            <a:extLst>
              <a:ext uri="{FF2B5EF4-FFF2-40B4-BE49-F238E27FC236}">
                <a16:creationId xmlns:a16="http://schemas.microsoft.com/office/drawing/2014/main" id="{98E0369F-9830-3B14-2E62-09A043EF4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04" y="1936126"/>
            <a:ext cx="3208867" cy="441935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B0AA3277-FE38-8D38-FE8E-B37BB0FAF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393" y="2020794"/>
            <a:ext cx="3013198" cy="4419355"/>
          </a:xfrm>
          <a:prstGeom prst="rect">
            <a:avLst/>
          </a:prstGeom>
        </p:spPr>
      </p:pic>
      <p:sp>
        <p:nvSpPr>
          <p:cNvPr id="5" name="Tekstvak 4">
            <a:extLst>
              <a:ext uri="{FF2B5EF4-FFF2-40B4-BE49-F238E27FC236}">
                <a16:creationId xmlns:a16="http://schemas.microsoft.com/office/drawing/2014/main" id="{1330FA56-AD4D-F282-E362-993158053847}"/>
              </a:ext>
            </a:extLst>
          </p:cNvPr>
          <p:cNvSpPr txBox="1"/>
          <p:nvPr/>
        </p:nvSpPr>
        <p:spPr>
          <a:xfrm>
            <a:off x="3716871" y="3818563"/>
            <a:ext cx="4936066" cy="1477328"/>
          </a:xfrm>
          <a:prstGeom prst="rect">
            <a:avLst/>
          </a:prstGeom>
          <a:noFill/>
        </p:spPr>
        <p:txBody>
          <a:bodyPr wrap="square" rtlCol="0">
            <a:spAutoFit/>
          </a:bodyPr>
          <a:lstStyle/>
          <a:p>
            <a:r>
              <a:rPr lang="nl-NL" dirty="0"/>
              <a:t>Dit is een foto van de wielrenner Jan Pijnenburg. Hij kwam uit Tilburg, de stad van de Kruikenzeikers.</a:t>
            </a:r>
            <a:br>
              <a:rPr lang="nl-NL" dirty="0"/>
            </a:br>
            <a:r>
              <a:rPr lang="nl-NL" dirty="0"/>
              <a:t>Zoek eens op wat zijn bijnaam was en waarom hij die had!</a:t>
            </a:r>
          </a:p>
        </p:txBody>
      </p:sp>
      <p:sp>
        <p:nvSpPr>
          <p:cNvPr id="6" name="Tekstvak 5">
            <a:extLst>
              <a:ext uri="{FF2B5EF4-FFF2-40B4-BE49-F238E27FC236}">
                <a16:creationId xmlns:a16="http://schemas.microsoft.com/office/drawing/2014/main" id="{2B42F017-B1A5-CD6C-5B61-6E5C77C1C767}"/>
              </a:ext>
            </a:extLst>
          </p:cNvPr>
          <p:cNvSpPr txBox="1"/>
          <p:nvPr/>
        </p:nvSpPr>
        <p:spPr>
          <a:xfrm>
            <a:off x="3776133" y="2087881"/>
            <a:ext cx="4698998" cy="1477328"/>
          </a:xfrm>
          <a:prstGeom prst="rect">
            <a:avLst/>
          </a:prstGeom>
          <a:noFill/>
        </p:spPr>
        <p:txBody>
          <a:bodyPr wrap="square" rtlCol="0">
            <a:spAutoFit/>
          </a:bodyPr>
          <a:lstStyle/>
          <a:p>
            <a:r>
              <a:rPr lang="nl-NL" dirty="0"/>
              <a:t>Sjaak is aan het fietsen. Als ze hem vragen met wie hij fietst zegt hij: met mijn brommer….</a:t>
            </a:r>
            <a:br>
              <a:rPr lang="nl-NL" dirty="0"/>
            </a:br>
            <a:r>
              <a:rPr lang="nl-NL" dirty="0"/>
              <a:t>Wie of wat is zijn brommer en waarom noemt Sjaak dit zijn brommer?</a:t>
            </a:r>
          </a:p>
        </p:txBody>
      </p:sp>
      <p:sp>
        <p:nvSpPr>
          <p:cNvPr id="7" name="Rechthoek 6">
            <a:extLst>
              <a:ext uri="{FF2B5EF4-FFF2-40B4-BE49-F238E27FC236}">
                <a16:creationId xmlns:a16="http://schemas.microsoft.com/office/drawing/2014/main" id="{83C09FFA-A544-933E-AC8D-726E7C9998A8}"/>
              </a:ext>
            </a:extLst>
          </p:cNvPr>
          <p:cNvSpPr/>
          <p:nvPr/>
        </p:nvSpPr>
        <p:spPr>
          <a:xfrm>
            <a:off x="4762744" y="5360059"/>
            <a:ext cx="2613216" cy="646331"/>
          </a:xfrm>
          <a:prstGeom prst="rect">
            <a:avLst/>
          </a:prstGeom>
          <a:noFill/>
        </p:spPr>
        <p:txBody>
          <a:bodyPr wrap="none" lIns="91440" tIns="45720" rIns="91440" bIns="45720">
            <a:spAutoFit/>
          </a:bodyPr>
          <a:lstStyle/>
          <a:p>
            <a:pPr algn="ctr"/>
            <a:r>
              <a:rPr lang="nl-NL"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BIJNAMEN!</a:t>
            </a:r>
          </a:p>
        </p:txBody>
      </p:sp>
      <p:sp>
        <p:nvSpPr>
          <p:cNvPr id="9" name="Tekstvak 8">
            <a:extLst>
              <a:ext uri="{FF2B5EF4-FFF2-40B4-BE49-F238E27FC236}">
                <a16:creationId xmlns:a16="http://schemas.microsoft.com/office/drawing/2014/main" id="{3F6D66B2-4462-0EDE-6BAB-76E7A934289C}"/>
              </a:ext>
            </a:extLst>
          </p:cNvPr>
          <p:cNvSpPr txBox="1"/>
          <p:nvPr/>
        </p:nvSpPr>
        <p:spPr>
          <a:xfrm>
            <a:off x="4108667" y="5805689"/>
            <a:ext cx="4580464" cy="646331"/>
          </a:xfrm>
          <a:prstGeom prst="rect">
            <a:avLst/>
          </a:prstGeom>
          <a:noFill/>
        </p:spPr>
        <p:txBody>
          <a:bodyPr wrap="square" rtlCol="0">
            <a:spAutoFit/>
          </a:bodyPr>
          <a:lstStyle/>
          <a:p>
            <a:r>
              <a:rPr lang="nl-NL" dirty="0"/>
              <a:t>Veel wielrenners hebben bijnamen!</a:t>
            </a:r>
            <a:br>
              <a:rPr lang="nl-NL" dirty="0"/>
            </a:br>
            <a:r>
              <a:rPr lang="nl-NL" dirty="0"/>
              <a:t>            Klik om door te gaan!</a:t>
            </a:r>
          </a:p>
        </p:txBody>
      </p:sp>
    </p:spTree>
    <p:extLst>
      <p:ext uri="{BB962C8B-B14F-4D97-AF65-F5344CB8AC3E}">
        <p14:creationId xmlns:p14="http://schemas.microsoft.com/office/powerpoint/2010/main" val="4648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E665BBB-B8B5-39EC-9F49-304415249E22}"/>
              </a:ext>
            </a:extLst>
          </p:cNvPr>
          <p:cNvSpPr txBox="1"/>
          <p:nvPr/>
        </p:nvSpPr>
        <p:spPr>
          <a:xfrm>
            <a:off x="2912533" y="416467"/>
            <a:ext cx="8991600" cy="646331"/>
          </a:xfrm>
          <a:prstGeom prst="rect">
            <a:avLst/>
          </a:prstGeom>
          <a:noFill/>
        </p:spPr>
        <p:txBody>
          <a:bodyPr wrap="square" rtlCol="0">
            <a:spAutoFit/>
          </a:bodyPr>
          <a:lstStyle/>
          <a:p>
            <a:r>
              <a:rPr lang="nl-NL" dirty="0"/>
              <a:t>Deze renner won zoveel wedstrijden, dat hij de bijnaam </a:t>
            </a:r>
            <a:r>
              <a:rPr lang="nl-NL" b="1" dirty="0">
                <a:solidFill>
                  <a:srgbClr val="FFC000"/>
                </a:solidFill>
              </a:rPr>
              <a:t>DE KANNIBAAL </a:t>
            </a:r>
            <a:r>
              <a:rPr lang="nl-NL" dirty="0"/>
              <a:t>kreeg!</a:t>
            </a:r>
            <a:br>
              <a:rPr lang="nl-NL" dirty="0"/>
            </a:br>
            <a:r>
              <a:rPr lang="nl-NL" dirty="0"/>
              <a:t>Een kannibaal is iemand die …….</a:t>
            </a:r>
          </a:p>
        </p:txBody>
      </p:sp>
      <p:sp>
        <p:nvSpPr>
          <p:cNvPr id="3" name="Tekstvak 2">
            <a:extLst>
              <a:ext uri="{FF2B5EF4-FFF2-40B4-BE49-F238E27FC236}">
                <a16:creationId xmlns:a16="http://schemas.microsoft.com/office/drawing/2014/main" id="{E650130B-BC7A-947B-7159-44D8C58EBC7F}"/>
              </a:ext>
            </a:extLst>
          </p:cNvPr>
          <p:cNvSpPr txBox="1"/>
          <p:nvPr/>
        </p:nvSpPr>
        <p:spPr>
          <a:xfrm>
            <a:off x="2912533" y="1295400"/>
            <a:ext cx="3522133" cy="369332"/>
          </a:xfrm>
          <a:prstGeom prst="rect">
            <a:avLst/>
          </a:prstGeom>
          <a:noFill/>
        </p:spPr>
        <p:txBody>
          <a:bodyPr wrap="square" rtlCol="0">
            <a:spAutoFit/>
          </a:bodyPr>
          <a:lstStyle/>
          <a:p>
            <a:r>
              <a:rPr lang="nl-NL" dirty="0"/>
              <a:t>Dit is zijn naam:</a:t>
            </a:r>
          </a:p>
        </p:txBody>
      </p:sp>
      <p:sp>
        <p:nvSpPr>
          <p:cNvPr id="4" name="Tekstvak 3">
            <a:extLst>
              <a:ext uri="{FF2B5EF4-FFF2-40B4-BE49-F238E27FC236}">
                <a16:creationId xmlns:a16="http://schemas.microsoft.com/office/drawing/2014/main" id="{3A133826-1C13-3E25-4E84-78AAEDAD4102}"/>
              </a:ext>
            </a:extLst>
          </p:cNvPr>
          <p:cNvSpPr txBox="1"/>
          <p:nvPr/>
        </p:nvSpPr>
        <p:spPr>
          <a:xfrm>
            <a:off x="4978401" y="1320800"/>
            <a:ext cx="5461000" cy="369332"/>
          </a:xfrm>
          <a:prstGeom prst="rect">
            <a:avLst/>
          </a:prstGeom>
          <a:noFill/>
        </p:spPr>
        <p:txBody>
          <a:bodyPr wrap="square" rtlCol="0">
            <a:spAutoFit/>
          </a:bodyPr>
          <a:lstStyle/>
          <a:p>
            <a:r>
              <a:rPr lang="nl-NL" b="1" dirty="0">
                <a:solidFill>
                  <a:srgbClr val="FFFF00"/>
                </a:solidFill>
              </a:rPr>
              <a:t>EDDIE MERCKX </a:t>
            </a:r>
            <a:r>
              <a:rPr lang="nl-NL" dirty="0"/>
              <a:t>– hij komt uit België</a:t>
            </a:r>
          </a:p>
        </p:txBody>
      </p:sp>
      <p:pic>
        <p:nvPicPr>
          <p:cNvPr id="2050" name="Picture 2" descr="Eddy Merckx Cannibale: biografia vittorie palmarès ciclista belga">
            <a:extLst>
              <a:ext uri="{FF2B5EF4-FFF2-40B4-BE49-F238E27FC236}">
                <a16:creationId xmlns:a16="http://schemas.microsoft.com/office/drawing/2014/main" id="{5AE9A9B3-BB29-37ED-C8BF-73BCEF7F8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966" y="392668"/>
            <a:ext cx="1180532" cy="11805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rnard Hinault's quotes, famous and not much - Sualci Quotes 2019">
            <a:extLst>
              <a:ext uri="{FF2B5EF4-FFF2-40B4-BE49-F238E27FC236}">
                <a16:creationId xmlns:a16="http://schemas.microsoft.com/office/drawing/2014/main" id="{547243F4-9CE7-81BA-1597-9ADC6149B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475" y="1855836"/>
            <a:ext cx="925513" cy="1412298"/>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199AE64-D1C9-8002-DDBC-D142381BE34E}"/>
              </a:ext>
            </a:extLst>
          </p:cNvPr>
          <p:cNvSpPr txBox="1"/>
          <p:nvPr/>
        </p:nvSpPr>
        <p:spPr>
          <a:xfrm>
            <a:off x="2912533" y="2023533"/>
            <a:ext cx="8720667" cy="646331"/>
          </a:xfrm>
          <a:prstGeom prst="rect">
            <a:avLst/>
          </a:prstGeom>
          <a:noFill/>
        </p:spPr>
        <p:txBody>
          <a:bodyPr wrap="square" rtlCol="0">
            <a:spAutoFit/>
          </a:bodyPr>
          <a:lstStyle/>
          <a:p>
            <a:r>
              <a:rPr lang="nl-NL" dirty="0"/>
              <a:t>Deze renner won 5x de Ronde van Frankrijk  - De Tour de France</a:t>
            </a:r>
            <a:br>
              <a:rPr lang="nl-NL" dirty="0"/>
            </a:br>
            <a:r>
              <a:rPr lang="nl-NL" dirty="0"/>
              <a:t>Hij kreeg als bijnaam LE BLAIREAU – </a:t>
            </a:r>
            <a:r>
              <a:rPr lang="nl-NL" b="1" dirty="0">
                <a:solidFill>
                  <a:srgbClr val="FFC000"/>
                </a:solidFill>
              </a:rPr>
              <a:t>DE SCHEERKWAST </a:t>
            </a:r>
            <a:r>
              <a:rPr lang="nl-NL" dirty="0"/>
              <a:t>– Kijk naar zijn haar!</a:t>
            </a:r>
          </a:p>
        </p:txBody>
      </p:sp>
      <p:sp>
        <p:nvSpPr>
          <p:cNvPr id="7" name="Tekstvak 6">
            <a:extLst>
              <a:ext uri="{FF2B5EF4-FFF2-40B4-BE49-F238E27FC236}">
                <a16:creationId xmlns:a16="http://schemas.microsoft.com/office/drawing/2014/main" id="{554AEAED-E4BC-C49A-CC0B-651B7825C6AF}"/>
              </a:ext>
            </a:extLst>
          </p:cNvPr>
          <p:cNvSpPr txBox="1"/>
          <p:nvPr/>
        </p:nvSpPr>
        <p:spPr>
          <a:xfrm>
            <a:off x="2912533" y="2843999"/>
            <a:ext cx="6096000" cy="369332"/>
          </a:xfrm>
          <a:prstGeom prst="rect">
            <a:avLst/>
          </a:prstGeom>
          <a:noFill/>
        </p:spPr>
        <p:txBody>
          <a:bodyPr wrap="square">
            <a:spAutoFit/>
          </a:bodyPr>
          <a:lstStyle/>
          <a:p>
            <a:r>
              <a:rPr lang="nl-NL" dirty="0"/>
              <a:t>Dit is zijn naam:</a:t>
            </a:r>
          </a:p>
        </p:txBody>
      </p:sp>
      <p:sp>
        <p:nvSpPr>
          <p:cNvPr id="8" name="Tekstvak 7">
            <a:extLst>
              <a:ext uri="{FF2B5EF4-FFF2-40B4-BE49-F238E27FC236}">
                <a16:creationId xmlns:a16="http://schemas.microsoft.com/office/drawing/2014/main" id="{EF2AB207-0400-339C-FB8A-359C58D06579}"/>
              </a:ext>
            </a:extLst>
          </p:cNvPr>
          <p:cNvSpPr txBox="1"/>
          <p:nvPr/>
        </p:nvSpPr>
        <p:spPr>
          <a:xfrm>
            <a:off x="5071534" y="2860131"/>
            <a:ext cx="4893733" cy="369332"/>
          </a:xfrm>
          <a:prstGeom prst="rect">
            <a:avLst/>
          </a:prstGeom>
          <a:noFill/>
        </p:spPr>
        <p:txBody>
          <a:bodyPr wrap="square" rtlCol="0">
            <a:spAutoFit/>
          </a:bodyPr>
          <a:lstStyle/>
          <a:p>
            <a:r>
              <a:rPr lang="nl-NL" b="1" dirty="0">
                <a:solidFill>
                  <a:srgbClr val="FFFF00"/>
                </a:solidFill>
              </a:rPr>
              <a:t>BERNARD HINAULT </a:t>
            </a:r>
            <a:r>
              <a:rPr lang="nl-NL" dirty="0"/>
              <a:t>– hij komt uit Frankrijk</a:t>
            </a:r>
          </a:p>
        </p:txBody>
      </p:sp>
      <p:pic>
        <p:nvPicPr>
          <p:cNvPr id="12" name="Afbeelding 11">
            <a:extLst>
              <a:ext uri="{FF2B5EF4-FFF2-40B4-BE49-F238E27FC236}">
                <a16:creationId xmlns:a16="http://schemas.microsoft.com/office/drawing/2014/main" id="{66478706-805D-4A09-5CE1-21B1983A9CAF}"/>
              </a:ext>
            </a:extLst>
          </p:cNvPr>
          <p:cNvPicPr>
            <a:picLocks noChangeAspect="1"/>
          </p:cNvPicPr>
          <p:nvPr/>
        </p:nvPicPr>
        <p:blipFill>
          <a:blip r:embed="rId4"/>
          <a:stretch>
            <a:fillRect/>
          </a:stretch>
        </p:blipFill>
        <p:spPr>
          <a:xfrm>
            <a:off x="1210702" y="3550770"/>
            <a:ext cx="1443058" cy="2456577"/>
          </a:xfrm>
          <a:prstGeom prst="rect">
            <a:avLst/>
          </a:prstGeom>
        </p:spPr>
      </p:pic>
      <p:sp>
        <p:nvSpPr>
          <p:cNvPr id="13" name="Tekstvak 12">
            <a:extLst>
              <a:ext uri="{FF2B5EF4-FFF2-40B4-BE49-F238E27FC236}">
                <a16:creationId xmlns:a16="http://schemas.microsoft.com/office/drawing/2014/main" id="{EF3271D6-F33A-80A8-E7C8-E4F1B22156EC}"/>
              </a:ext>
            </a:extLst>
          </p:cNvPr>
          <p:cNvSpPr txBox="1"/>
          <p:nvPr/>
        </p:nvSpPr>
        <p:spPr>
          <a:xfrm>
            <a:off x="2937964" y="3545540"/>
            <a:ext cx="8043334" cy="646331"/>
          </a:xfrm>
          <a:prstGeom prst="rect">
            <a:avLst/>
          </a:prstGeom>
          <a:noFill/>
        </p:spPr>
        <p:txBody>
          <a:bodyPr wrap="square" rtlCol="0">
            <a:spAutoFit/>
          </a:bodyPr>
          <a:lstStyle/>
          <a:p>
            <a:r>
              <a:rPr lang="nl-NL" dirty="0"/>
              <a:t>Deze renner werd  6 x tweede in de Ronde van Frankrijk, Hij won hen ook één keer. Zijn bijnaam bleef toch </a:t>
            </a:r>
            <a:r>
              <a:rPr lang="nl-NL" b="1" dirty="0">
                <a:solidFill>
                  <a:srgbClr val="FFC000"/>
                </a:solidFill>
              </a:rPr>
              <a:t>DE EEUWIGE TWEEDE</a:t>
            </a:r>
          </a:p>
        </p:txBody>
      </p:sp>
      <p:sp>
        <p:nvSpPr>
          <p:cNvPr id="14" name="Tekstvak 13">
            <a:extLst>
              <a:ext uri="{FF2B5EF4-FFF2-40B4-BE49-F238E27FC236}">
                <a16:creationId xmlns:a16="http://schemas.microsoft.com/office/drawing/2014/main" id="{CA640B34-3EB1-247A-276C-360916D515EA}"/>
              </a:ext>
            </a:extLst>
          </p:cNvPr>
          <p:cNvSpPr txBox="1"/>
          <p:nvPr/>
        </p:nvSpPr>
        <p:spPr>
          <a:xfrm>
            <a:off x="3081867" y="4656667"/>
            <a:ext cx="8136466" cy="369332"/>
          </a:xfrm>
          <a:prstGeom prst="rect">
            <a:avLst/>
          </a:prstGeom>
          <a:noFill/>
        </p:spPr>
        <p:txBody>
          <a:bodyPr wrap="square" rtlCol="0">
            <a:spAutoFit/>
          </a:bodyPr>
          <a:lstStyle/>
          <a:p>
            <a:r>
              <a:rPr lang="nl-NL" dirty="0"/>
              <a:t>Dit is zijn naam: </a:t>
            </a:r>
          </a:p>
        </p:txBody>
      </p:sp>
      <p:sp>
        <p:nvSpPr>
          <p:cNvPr id="15" name="Tekstvak 14">
            <a:extLst>
              <a:ext uri="{FF2B5EF4-FFF2-40B4-BE49-F238E27FC236}">
                <a16:creationId xmlns:a16="http://schemas.microsoft.com/office/drawing/2014/main" id="{CDF1FB93-60FD-6C94-8A7B-F3463A280EA9}"/>
              </a:ext>
            </a:extLst>
          </p:cNvPr>
          <p:cNvSpPr txBox="1"/>
          <p:nvPr/>
        </p:nvSpPr>
        <p:spPr>
          <a:xfrm>
            <a:off x="5266267" y="4656667"/>
            <a:ext cx="5850466" cy="369332"/>
          </a:xfrm>
          <a:prstGeom prst="rect">
            <a:avLst/>
          </a:prstGeom>
          <a:noFill/>
        </p:spPr>
        <p:txBody>
          <a:bodyPr wrap="square" rtlCol="0">
            <a:spAutoFit/>
          </a:bodyPr>
          <a:lstStyle/>
          <a:p>
            <a:r>
              <a:rPr lang="nl-NL" b="1" dirty="0">
                <a:solidFill>
                  <a:srgbClr val="FFFF00"/>
                </a:solidFill>
              </a:rPr>
              <a:t>JOOP ZOETEMELK </a:t>
            </a:r>
            <a:r>
              <a:rPr lang="nl-NL" dirty="0"/>
              <a:t>– hij komt uit Nederland</a:t>
            </a:r>
          </a:p>
        </p:txBody>
      </p:sp>
      <p:sp>
        <p:nvSpPr>
          <p:cNvPr id="16" name="Tekstvak 15">
            <a:extLst>
              <a:ext uri="{FF2B5EF4-FFF2-40B4-BE49-F238E27FC236}">
                <a16:creationId xmlns:a16="http://schemas.microsoft.com/office/drawing/2014/main" id="{33FCD3D5-5C28-9272-AE00-CCF49C53A91A}"/>
              </a:ext>
            </a:extLst>
          </p:cNvPr>
          <p:cNvSpPr txBox="1"/>
          <p:nvPr/>
        </p:nvSpPr>
        <p:spPr>
          <a:xfrm>
            <a:off x="4326467" y="5257800"/>
            <a:ext cx="5283200" cy="923330"/>
          </a:xfrm>
          <a:prstGeom prst="rect">
            <a:avLst/>
          </a:prstGeom>
          <a:noFill/>
        </p:spPr>
        <p:txBody>
          <a:bodyPr wrap="square" rtlCol="0">
            <a:spAutoFit/>
          </a:bodyPr>
          <a:lstStyle/>
          <a:p>
            <a:r>
              <a:rPr lang="nl-NL" dirty="0"/>
              <a:t>Ken jij ook iemand met een bijnaam?</a:t>
            </a:r>
            <a:br>
              <a:rPr lang="nl-NL" dirty="0"/>
            </a:br>
            <a:r>
              <a:rPr lang="nl-NL" dirty="0"/>
              <a:t>Voetballers en wielrenners hebben die vaak</a:t>
            </a:r>
          </a:p>
          <a:p>
            <a:r>
              <a:rPr lang="nl-NL" dirty="0"/>
              <a:t>en welke bijnaam zou bij jou passen?</a:t>
            </a:r>
          </a:p>
        </p:txBody>
      </p:sp>
    </p:spTree>
    <p:extLst>
      <p:ext uri="{BB962C8B-B14F-4D97-AF65-F5344CB8AC3E}">
        <p14:creationId xmlns:p14="http://schemas.microsoft.com/office/powerpoint/2010/main" val="223951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eteldonk - YouTube">
            <a:extLst>
              <a:ext uri="{FF2B5EF4-FFF2-40B4-BE49-F238E27FC236}">
                <a16:creationId xmlns:a16="http://schemas.microsoft.com/office/drawing/2014/main" id="{6E13FCFF-8737-B98B-0D4F-142F617CF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6845" y="703332"/>
            <a:ext cx="1425544" cy="14255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mpegat sinds wanneer is Eindhoven tijdens carnaval Lampegat">
            <a:extLst>
              <a:ext uri="{FF2B5EF4-FFF2-40B4-BE49-F238E27FC236}">
                <a16:creationId xmlns:a16="http://schemas.microsoft.com/office/drawing/2014/main" id="{C78EEE59-71A1-7A45-BA2E-9BFF92004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980" y="740674"/>
            <a:ext cx="1272152" cy="14716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bleem Geboren en getogen Kruikenzeiker - PW Hoofs">
            <a:extLst>
              <a:ext uri="{FF2B5EF4-FFF2-40B4-BE49-F238E27FC236}">
                <a16:creationId xmlns:a16="http://schemas.microsoft.com/office/drawing/2014/main" id="{5CF49F88-80DF-2E99-095B-3DCE14AA6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132" y="757337"/>
            <a:ext cx="1055127" cy="136428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C433AC15-EAC5-BF89-D790-D65687F5D154}"/>
              </a:ext>
            </a:extLst>
          </p:cNvPr>
          <p:cNvPicPr>
            <a:picLocks noChangeAspect="1"/>
          </p:cNvPicPr>
          <p:nvPr/>
        </p:nvPicPr>
        <p:blipFill>
          <a:blip r:embed="rId5"/>
          <a:stretch>
            <a:fillRect/>
          </a:stretch>
        </p:blipFill>
        <p:spPr>
          <a:xfrm>
            <a:off x="6095988" y="3428988"/>
            <a:ext cx="24" cy="24"/>
          </a:xfrm>
          <a:prstGeom prst="rect">
            <a:avLst/>
          </a:prstGeom>
        </p:spPr>
      </p:pic>
      <p:pic>
        <p:nvPicPr>
          <p:cNvPr id="7" name="Afbeelding 6">
            <a:extLst>
              <a:ext uri="{FF2B5EF4-FFF2-40B4-BE49-F238E27FC236}">
                <a16:creationId xmlns:a16="http://schemas.microsoft.com/office/drawing/2014/main" id="{120163F1-FF6F-791E-8527-F849EA2CBB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4939" y="4525584"/>
            <a:ext cx="1686387" cy="1638685"/>
          </a:xfrm>
          <a:prstGeom prst="rect">
            <a:avLst/>
          </a:prstGeom>
          <a:noFill/>
          <a:ln>
            <a:noFill/>
          </a:ln>
        </p:spPr>
      </p:pic>
      <p:sp>
        <p:nvSpPr>
          <p:cNvPr id="5" name="Rechthoek 4">
            <a:extLst>
              <a:ext uri="{FF2B5EF4-FFF2-40B4-BE49-F238E27FC236}">
                <a16:creationId xmlns:a16="http://schemas.microsoft.com/office/drawing/2014/main" id="{EE53F98C-5EB3-400E-FAEE-62B08F2CB47E}"/>
              </a:ext>
            </a:extLst>
          </p:cNvPr>
          <p:cNvSpPr/>
          <p:nvPr/>
        </p:nvSpPr>
        <p:spPr>
          <a:xfrm>
            <a:off x="-681037" y="2086802"/>
            <a:ext cx="14944697" cy="3139321"/>
          </a:xfrm>
          <a:prstGeom prst="rect">
            <a:avLst/>
          </a:prstGeom>
          <a:noFill/>
        </p:spPr>
        <p:txBody>
          <a:bodyPr wrap="square" lIns="91440" tIns="45720" rIns="91440" bIns="45720">
            <a:spAutoFit/>
          </a:bodyPr>
          <a:lstStyle/>
          <a:p>
            <a:pPr algn="ctr"/>
            <a:r>
              <a:rPr lang="nl-NL" sz="4800" b="1" cap="none" spc="0" dirty="0">
                <a:ln w="0"/>
                <a:solidFill>
                  <a:schemeClr val="tx1"/>
                </a:solidFill>
                <a:effectLst>
                  <a:outerShdw blurRad="38100" dist="19050" dir="2700000" algn="tl" rotWithShape="0">
                    <a:schemeClr val="dk1">
                      <a:alpha val="40000"/>
                    </a:schemeClr>
                  </a:outerShdw>
                </a:effectLst>
              </a:rPr>
              <a:t>Ik fiets </a:t>
            </a:r>
            <a:r>
              <a:rPr lang="nl-NL" sz="4800" b="1" dirty="0">
                <a:ln w="0"/>
                <a:effectLst>
                  <a:outerShdw blurRad="38100" dist="19050" dir="2700000" algn="tl" rotWithShape="0">
                    <a:schemeClr val="dk1">
                      <a:alpha val="40000"/>
                    </a:schemeClr>
                  </a:outerShdw>
                </a:effectLst>
              </a:rPr>
              <a:t>v</a:t>
            </a:r>
            <a:r>
              <a:rPr lang="nl-NL" sz="4800" b="1" cap="none" spc="0" dirty="0">
                <a:ln w="0"/>
                <a:solidFill>
                  <a:schemeClr val="tx1"/>
                </a:solidFill>
                <a:effectLst>
                  <a:outerShdw blurRad="38100" dist="19050" dir="2700000" algn="tl" rotWithShape="0">
                    <a:schemeClr val="dk1">
                      <a:alpha val="40000"/>
                    </a:schemeClr>
                  </a:outerShdw>
                </a:effectLst>
              </a:rPr>
              <a:t>an Het </a:t>
            </a:r>
            <a:r>
              <a:rPr lang="nl-NL" sz="4800" b="1" cap="none" spc="0" dirty="0" err="1">
                <a:ln w="0"/>
                <a:solidFill>
                  <a:schemeClr val="tx1"/>
                </a:solidFill>
                <a:effectLst>
                  <a:outerShdw blurRad="38100" dist="19050" dir="2700000" algn="tl" rotWithShape="0">
                    <a:schemeClr val="dk1">
                      <a:alpha val="40000"/>
                    </a:schemeClr>
                  </a:outerShdw>
                </a:effectLst>
              </a:rPr>
              <a:t>Lampegat</a:t>
            </a:r>
            <a:r>
              <a:rPr lang="nl-NL" sz="4800" b="1" cap="none" spc="0" dirty="0">
                <a:ln w="0"/>
                <a:solidFill>
                  <a:schemeClr val="tx1"/>
                </a:solidFill>
                <a:effectLst>
                  <a:outerShdw blurRad="38100" dist="19050" dir="2700000" algn="tl" rotWithShape="0">
                    <a:schemeClr val="dk1">
                      <a:alpha val="40000"/>
                    </a:schemeClr>
                  </a:outerShdw>
                </a:effectLst>
              </a:rPr>
              <a:t> naar</a:t>
            </a:r>
            <a:br>
              <a:rPr lang="nl-NL" sz="4800" b="1" cap="none" spc="0" dirty="0">
                <a:ln w="0"/>
                <a:solidFill>
                  <a:schemeClr val="tx1"/>
                </a:solidFill>
                <a:effectLst>
                  <a:outerShdw blurRad="38100" dist="19050" dir="2700000" algn="tl" rotWithShape="0">
                    <a:schemeClr val="dk1">
                      <a:alpha val="40000"/>
                    </a:schemeClr>
                  </a:outerShdw>
                </a:effectLst>
              </a:rPr>
            </a:br>
            <a:r>
              <a:rPr lang="nl-NL" sz="4800" b="1" cap="none" spc="0" dirty="0">
                <a:ln w="0"/>
                <a:solidFill>
                  <a:schemeClr val="tx1"/>
                </a:solidFill>
                <a:effectLst>
                  <a:outerShdw blurRad="38100" dist="19050" dir="2700000" algn="tl" rotWithShape="0">
                    <a:schemeClr val="dk1">
                      <a:alpha val="40000"/>
                    </a:schemeClr>
                  </a:outerShdw>
                </a:effectLst>
              </a:rPr>
              <a:t> De Kruikenzeikers, De </a:t>
            </a:r>
            <a:r>
              <a:rPr lang="nl-NL" sz="4800" b="1" cap="none" spc="0" dirty="0" err="1">
                <a:ln w="0"/>
                <a:solidFill>
                  <a:schemeClr val="tx1"/>
                </a:solidFill>
                <a:effectLst>
                  <a:outerShdw blurRad="38100" dist="19050" dir="2700000" algn="tl" rotWithShape="0">
                    <a:schemeClr val="dk1">
                      <a:alpha val="40000"/>
                    </a:schemeClr>
                  </a:outerShdw>
                </a:effectLst>
              </a:rPr>
              <a:t>Oeteldonkers</a:t>
            </a:r>
            <a:r>
              <a:rPr lang="nl-NL" sz="4800" b="1" cap="none" spc="0" dirty="0">
                <a:ln w="0"/>
                <a:solidFill>
                  <a:schemeClr val="tx1"/>
                </a:solidFill>
                <a:effectLst>
                  <a:outerShdw blurRad="38100" dist="19050" dir="2700000" algn="tl" rotWithShape="0">
                    <a:schemeClr val="dk1">
                      <a:alpha val="40000"/>
                    </a:schemeClr>
                  </a:outerShdw>
                </a:effectLst>
              </a:rPr>
              <a:t>,</a:t>
            </a:r>
          </a:p>
          <a:p>
            <a:pPr algn="ctr"/>
            <a:r>
              <a:rPr lang="nl-NL" sz="4800" b="1" dirty="0">
                <a:ln w="0"/>
                <a:effectLst>
                  <a:outerShdw blurRad="38100" dist="19050" dir="2700000" algn="tl" rotWithShape="0">
                    <a:schemeClr val="dk1">
                      <a:alpha val="40000"/>
                    </a:schemeClr>
                  </a:outerShdw>
                </a:effectLst>
              </a:rPr>
              <a:t>Het </a:t>
            </a:r>
            <a:r>
              <a:rPr lang="nl-NL" sz="4800" b="1" dirty="0" err="1">
                <a:ln w="0"/>
                <a:effectLst>
                  <a:outerShdw blurRad="38100" dist="19050" dir="2700000" algn="tl" rotWithShape="0">
                    <a:schemeClr val="dk1">
                      <a:alpha val="40000"/>
                    </a:schemeClr>
                  </a:outerShdw>
                </a:effectLst>
              </a:rPr>
              <a:t>Krabbegat</a:t>
            </a:r>
            <a:r>
              <a:rPr lang="nl-NL" sz="4800" b="1" dirty="0">
                <a:ln w="0"/>
                <a:effectLst>
                  <a:outerShdw blurRad="38100" dist="19050" dir="2700000" algn="tl" rotWithShape="0">
                    <a:schemeClr val="dk1">
                      <a:alpha val="40000"/>
                    </a:schemeClr>
                  </a:outerShdw>
                </a:effectLst>
              </a:rPr>
              <a:t> en Het </a:t>
            </a:r>
            <a:r>
              <a:rPr lang="nl-NL" sz="4800" b="1" dirty="0" err="1">
                <a:ln w="0"/>
                <a:effectLst>
                  <a:outerShdw blurRad="38100" dist="19050" dir="2700000" algn="tl" rotWithShape="0">
                    <a:schemeClr val="dk1">
                      <a:alpha val="40000"/>
                    </a:schemeClr>
                  </a:outerShdw>
                </a:effectLst>
              </a:rPr>
              <a:t>Kielegat</a:t>
            </a:r>
            <a:br>
              <a:rPr lang="nl-NL" sz="5400" b="0" cap="none" spc="0" dirty="0">
                <a:ln w="0"/>
                <a:solidFill>
                  <a:schemeClr val="tx1"/>
                </a:solidFill>
                <a:effectLst>
                  <a:outerShdw blurRad="38100" dist="19050" dir="2700000" algn="tl" rotWithShape="0">
                    <a:schemeClr val="dk1">
                      <a:alpha val="40000"/>
                    </a:schemeClr>
                  </a:outerShdw>
                </a:effectLst>
              </a:rPr>
            </a:br>
            <a:endParaRPr lang="nl-NL" sz="5400" b="0" cap="none" spc="0" dirty="0">
              <a:ln w="0"/>
              <a:solidFill>
                <a:schemeClr val="tx1"/>
              </a:solidFill>
              <a:effectLst>
                <a:outerShdw blurRad="38100" dist="19050" dir="2700000" algn="tl" rotWithShape="0">
                  <a:schemeClr val="dk1">
                    <a:alpha val="40000"/>
                  </a:schemeClr>
                </a:outerShdw>
              </a:effectLst>
            </a:endParaRPr>
          </a:p>
        </p:txBody>
      </p:sp>
      <p:pic>
        <p:nvPicPr>
          <p:cNvPr id="8" name="Picture 2" descr="Allerhande opstrijk borduur of raam emblemen - Kielegatse webshop">
            <a:extLst>
              <a:ext uri="{FF2B5EF4-FFF2-40B4-BE49-F238E27FC236}">
                <a16:creationId xmlns:a16="http://schemas.microsoft.com/office/drawing/2014/main" id="{48D7A13F-DFFE-EA72-6927-40F55C8909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2379" y="4464572"/>
            <a:ext cx="1697880" cy="1760708"/>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A92143AC-D4BA-652F-2045-F04FD9888CCA}"/>
              </a:ext>
            </a:extLst>
          </p:cNvPr>
          <p:cNvSpPr/>
          <p:nvPr/>
        </p:nvSpPr>
        <p:spPr>
          <a:xfrm>
            <a:off x="5688489" y="118557"/>
            <a:ext cx="1542410" cy="523220"/>
          </a:xfrm>
          <a:prstGeom prst="rect">
            <a:avLst/>
          </a:prstGeom>
          <a:noFill/>
        </p:spPr>
        <p:txBody>
          <a:bodyPr wrap="none" lIns="91440" tIns="45720" rIns="91440" bIns="45720">
            <a:spAutoFit/>
          </a:bodyPr>
          <a:lstStyle/>
          <a:p>
            <a:pPr algn="ctr"/>
            <a:r>
              <a:rPr lang="nl-NL"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TILBURG</a:t>
            </a:r>
          </a:p>
        </p:txBody>
      </p:sp>
      <p:sp>
        <p:nvSpPr>
          <p:cNvPr id="10" name="Rechthoek 9">
            <a:extLst>
              <a:ext uri="{FF2B5EF4-FFF2-40B4-BE49-F238E27FC236}">
                <a16:creationId xmlns:a16="http://schemas.microsoft.com/office/drawing/2014/main" id="{6E51215D-690F-BC48-A256-15FC14D11452}"/>
              </a:ext>
            </a:extLst>
          </p:cNvPr>
          <p:cNvSpPr/>
          <p:nvPr/>
        </p:nvSpPr>
        <p:spPr>
          <a:xfrm>
            <a:off x="8007494" y="149334"/>
            <a:ext cx="3658373" cy="523220"/>
          </a:xfrm>
          <a:prstGeom prst="rect">
            <a:avLst/>
          </a:prstGeom>
          <a:noFill/>
        </p:spPr>
        <p:txBody>
          <a:bodyPr wrap="none" lIns="91440" tIns="45720" rIns="91440" bIns="45720">
            <a:spAutoFit/>
          </a:bodyPr>
          <a:lstStyle/>
          <a:p>
            <a:pPr algn="ctr"/>
            <a:r>
              <a:rPr lang="nl-NL" sz="28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‘s-HERTOGENBOSCH</a:t>
            </a:r>
            <a:endParaRPr lang="nl-NL"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2" name="Rechthoek 11">
            <a:extLst>
              <a:ext uri="{FF2B5EF4-FFF2-40B4-BE49-F238E27FC236}">
                <a16:creationId xmlns:a16="http://schemas.microsoft.com/office/drawing/2014/main" id="{C3A5EF2E-391D-6F6D-AE65-D7008AB4F4BF}"/>
              </a:ext>
            </a:extLst>
          </p:cNvPr>
          <p:cNvSpPr/>
          <p:nvPr/>
        </p:nvSpPr>
        <p:spPr>
          <a:xfrm>
            <a:off x="2220360" y="-197472"/>
            <a:ext cx="2432076"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 </a:t>
            </a:r>
            <a:r>
              <a:rPr lang="nl-NL" sz="2800" b="1" cap="none" spc="0" dirty="0">
                <a:ln w="22225">
                  <a:solidFill>
                    <a:schemeClr val="accent2"/>
                  </a:solidFill>
                  <a:prstDash val="solid"/>
                </a:ln>
                <a:solidFill>
                  <a:schemeClr val="accent2">
                    <a:lumMod val="40000"/>
                    <a:lumOff val="60000"/>
                  </a:schemeClr>
                </a:solidFill>
                <a:effectLst/>
              </a:rPr>
              <a:t>EINDHOVEN</a:t>
            </a:r>
            <a:endParaRPr lang="nl-NL" sz="5400" b="1" cap="none" spc="0" dirty="0">
              <a:ln w="22225">
                <a:solidFill>
                  <a:schemeClr val="accent2"/>
                </a:solidFill>
                <a:prstDash val="solid"/>
              </a:ln>
              <a:solidFill>
                <a:schemeClr val="accent2">
                  <a:lumMod val="40000"/>
                  <a:lumOff val="60000"/>
                </a:schemeClr>
              </a:solidFill>
              <a:effectLst/>
            </a:endParaRPr>
          </a:p>
        </p:txBody>
      </p:sp>
      <p:sp>
        <p:nvSpPr>
          <p:cNvPr id="13" name="Rechthoek 12">
            <a:extLst>
              <a:ext uri="{FF2B5EF4-FFF2-40B4-BE49-F238E27FC236}">
                <a16:creationId xmlns:a16="http://schemas.microsoft.com/office/drawing/2014/main" id="{E047FC19-3EAD-7E9F-41E2-A9122AC08C46}"/>
              </a:ext>
            </a:extLst>
          </p:cNvPr>
          <p:cNvSpPr/>
          <p:nvPr/>
        </p:nvSpPr>
        <p:spPr>
          <a:xfrm>
            <a:off x="2518566" y="6164269"/>
            <a:ext cx="3350596" cy="523220"/>
          </a:xfrm>
          <a:prstGeom prst="rect">
            <a:avLst/>
          </a:prstGeom>
          <a:noFill/>
        </p:spPr>
        <p:txBody>
          <a:bodyPr wrap="none" lIns="91440" tIns="45720" rIns="91440" bIns="45720">
            <a:spAutoFit/>
          </a:bodyPr>
          <a:lstStyle/>
          <a:p>
            <a:pPr algn="ctr"/>
            <a:r>
              <a:rPr lang="nl-NL"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BERGEN OP ZOOM</a:t>
            </a:r>
          </a:p>
        </p:txBody>
      </p:sp>
      <p:sp>
        <p:nvSpPr>
          <p:cNvPr id="14" name="Rechthoek 13">
            <a:extLst>
              <a:ext uri="{FF2B5EF4-FFF2-40B4-BE49-F238E27FC236}">
                <a16:creationId xmlns:a16="http://schemas.microsoft.com/office/drawing/2014/main" id="{AEF3C48C-2BAC-2090-88EC-C46DA3CBCA9E}"/>
              </a:ext>
            </a:extLst>
          </p:cNvPr>
          <p:cNvSpPr/>
          <p:nvPr/>
        </p:nvSpPr>
        <p:spPr>
          <a:xfrm>
            <a:off x="8434793" y="6225280"/>
            <a:ext cx="1465466" cy="584775"/>
          </a:xfrm>
          <a:prstGeom prst="rect">
            <a:avLst/>
          </a:prstGeom>
          <a:noFill/>
        </p:spPr>
        <p:txBody>
          <a:bodyPr wrap="none" lIns="91440" tIns="45720" rIns="91440" bIns="45720">
            <a:spAutoFit/>
          </a:bodyPr>
          <a:lstStyle/>
          <a:p>
            <a:pPr algn="ctr"/>
            <a:r>
              <a:rPr lang="nl-NL"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BREDA</a:t>
            </a:r>
          </a:p>
        </p:txBody>
      </p:sp>
    </p:spTree>
    <p:extLst>
      <p:ext uri="{BB962C8B-B14F-4D97-AF65-F5344CB8AC3E}">
        <p14:creationId xmlns:p14="http://schemas.microsoft.com/office/powerpoint/2010/main" val="13761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wheel(1)">
                                      <p:cBhvr>
                                        <p:cTn id="14" dur="20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anim calcmode="lin" valueType="num">
                                      <p:cBhvr>
                                        <p:cTn id="27" dur="2000" fill="hold"/>
                                        <p:tgtEl>
                                          <p:spTgt spid="7"/>
                                        </p:tgtEl>
                                        <p:attrNameLst>
                                          <p:attrName>ppt_w</p:attrName>
                                        </p:attrNameLst>
                                      </p:cBhvr>
                                      <p:tavLst>
                                        <p:tav tm="0" fmla="#ppt_w*sin(2.5*pi*$)">
                                          <p:val>
                                            <p:fltVal val="0"/>
                                          </p:val>
                                        </p:tav>
                                        <p:tav tm="100000">
                                          <p:val>
                                            <p:fltVal val="1"/>
                                          </p:val>
                                        </p:tav>
                                      </p:tavLst>
                                    </p:anim>
                                    <p:anim calcmode="lin" valueType="num">
                                      <p:cBhvr>
                                        <p:cTn id="28"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3C6ED90-C061-5FE2-82CB-CF6C0A3616FC}"/>
              </a:ext>
            </a:extLst>
          </p:cNvPr>
          <p:cNvSpPr/>
          <p:nvPr/>
        </p:nvSpPr>
        <p:spPr>
          <a:xfrm>
            <a:off x="4115840" y="122535"/>
            <a:ext cx="4129657" cy="923330"/>
          </a:xfrm>
          <a:prstGeom prst="rect">
            <a:avLst/>
          </a:prstGeom>
          <a:noFill/>
        </p:spPr>
        <p:txBody>
          <a:bodyPr wrap="none" lIns="91440" tIns="45720" rIns="91440" bIns="45720">
            <a:spAutoFit/>
          </a:bodyPr>
          <a:lstStyle/>
          <a:p>
            <a:pPr algn="ctr"/>
            <a:r>
              <a:rPr lang="nl-NL"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Maarrrrrr</a:t>
            </a:r>
            <a:r>
              <a:rPr lang="nl-NL"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3" name="Tekstvak 2">
            <a:extLst>
              <a:ext uri="{FF2B5EF4-FFF2-40B4-BE49-F238E27FC236}">
                <a16:creationId xmlns:a16="http://schemas.microsoft.com/office/drawing/2014/main" id="{BA071D8E-8435-6282-2646-6B005FB1B1FB}"/>
              </a:ext>
            </a:extLst>
          </p:cNvPr>
          <p:cNvSpPr txBox="1"/>
          <p:nvPr/>
        </p:nvSpPr>
        <p:spPr>
          <a:xfrm>
            <a:off x="457200" y="910398"/>
            <a:ext cx="11277600" cy="923330"/>
          </a:xfrm>
          <a:prstGeom prst="rect">
            <a:avLst/>
          </a:prstGeom>
          <a:noFill/>
        </p:spPr>
        <p:txBody>
          <a:bodyPr wrap="square" rtlCol="0">
            <a:spAutoFit/>
          </a:bodyPr>
          <a:lstStyle/>
          <a:p>
            <a:pPr algn="ctr"/>
            <a:r>
              <a:rPr lang="nl-NL" dirty="0"/>
              <a:t>Kruikenzeikers, </a:t>
            </a:r>
            <a:r>
              <a:rPr lang="nl-NL" dirty="0" err="1"/>
              <a:t>Oeteldonkers</a:t>
            </a:r>
            <a:r>
              <a:rPr lang="nl-NL" dirty="0"/>
              <a:t> zijn eigenlijk ook bijnamen. </a:t>
            </a:r>
            <a:br>
              <a:rPr lang="nl-NL" dirty="0"/>
            </a:br>
            <a:r>
              <a:rPr lang="nl-NL" dirty="0"/>
              <a:t>Het is niet alleen in Brabant dat mensen die wonen in bepaalde steden, </a:t>
            </a:r>
            <a:br>
              <a:rPr lang="nl-NL" dirty="0"/>
            </a:br>
            <a:r>
              <a:rPr lang="nl-NL" dirty="0"/>
              <a:t>dorpen een bijnaam hebben, omdat ze daar wonen.</a:t>
            </a:r>
          </a:p>
        </p:txBody>
      </p:sp>
      <p:sp>
        <p:nvSpPr>
          <p:cNvPr id="6" name="Tekstvak 5">
            <a:extLst>
              <a:ext uri="{FF2B5EF4-FFF2-40B4-BE49-F238E27FC236}">
                <a16:creationId xmlns:a16="http://schemas.microsoft.com/office/drawing/2014/main" id="{A06B3B04-BBE2-A3FA-CA29-6FFF5169EDA9}"/>
              </a:ext>
            </a:extLst>
          </p:cNvPr>
          <p:cNvSpPr txBox="1"/>
          <p:nvPr/>
        </p:nvSpPr>
        <p:spPr>
          <a:xfrm>
            <a:off x="457200" y="2125134"/>
            <a:ext cx="11607800" cy="2308324"/>
          </a:xfrm>
          <a:prstGeom prst="rect">
            <a:avLst/>
          </a:prstGeom>
          <a:noFill/>
        </p:spPr>
        <p:txBody>
          <a:bodyPr wrap="square" rtlCol="0">
            <a:spAutoFit/>
          </a:bodyPr>
          <a:lstStyle/>
          <a:p>
            <a:pPr algn="ctr"/>
            <a:r>
              <a:rPr lang="nl-NL" dirty="0"/>
              <a:t>Van de </a:t>
            </a:r>
            <a:r>
              <a:rPr lang="nl-NL" dirty="0" err="1"/>
              <a:t>Janneverzoepers</a:t>
            </a:r>
            <a:r>
              <a:rPr lang="nl-NL" dirty="0"/>
              <a:t> uit Aduard tot en met de Blauwvingers uit Zwolle, hier vind je ze allemaal!</a:t>
            </a:r>
            <a:br>
              <a:rPr lang="nl-NL" dirty="0"/>
            </a:br>
            <a:r>
              <a:rPr lang="nl-NL" dirty="0"/>
              <a:t>Staat jouw woonplaats erbij?</a:t>
            </a:r>
            <a:br>
              <a:rPr lang="nl-NL" dirty="0"/>
            </a:br>
            <a:r>
              <a:rPr lang="nl-NL" dirty="0"/>
              <a:t>Hoe komen de inwoners aan hun bijnaam?</a:t>
            </a:r>
            <a:br>
              <a:rPr lang="nl-NL" dirty="0"/>
            </a:br>
            <a:r>
              <a:rPr lang="nl-NL" dirty="0"/>
              <a:t>Als je woonplaats er niet bij staat, kies er dan één uit.</a:t>
            </a:r>
          </a:p>
          <a:p>
            <a:pPr algn="ctr"/>
            <a:r>
              <a:rPr lang="nl-NL" dirty="0"/>
              <a:t>Zoek uit waar de bijnaam vandaan komt</a:t>
            </a:r>
            <a:br>
              <a:rPr lang="nl-NL" dirty="0"/>
            </a:br>
            <a:r>
              <a:rPr lang="nl-NL" dirty="0"/>
              <a:t>EN….</a:t>
            </a:r>
            <a:br>
              <a:rPr lang="nl-NL" dirty="0"/>
            </a:br>
            <a:br>
              <a:rPr lang="nl-NL" dirty="0"/>
            </a:br>
            <a:r>
              <a:rPr lang="nl-NL" dirty="0"/>
              <a:t>Ga er een keertje heen, maar wel op de fiets!</a:t>
            </a:r>
          </a:p>
        </p:txBody>
      </p:sp>
      <p:pic>
        <p:nvPicPr>
          <p:cNvPr id="1028" name="Picture 4" descr="Fish Market. კრევეტი ვანამეი">
            <a:hlinkClick r:id="rId2"/>
            <a:extLst>
              <a:ext uri="{FF2B5EF4-FFF2-40B4-BE49-F238E27FC236}">
                <a16:creationId xmlns:a16="http://schemas.microsoft.com/office/drawing/2014/main" id="{D846441E-89E6-7C07-8B53-B1283D781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984" y="4724864"/>
            <a:ext cx="2276497" cy="1138249"/>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12BE665F-506D-BE51-A054-BEEC700EF90A}"/>
              </a:ext>
            </a:extLst>
          </p:cNvPr>
          <p:cNvSpPr txBox="1"/>
          <p:nvPr/>
        </p:nvSpPr>
        <p:spPr>
          <a:xfrm>
            <a:off x="4919133" y="6047779"/>
            <a:ext cx="7035800" cy="369332"/>
          </a:xfrm>
          <a:prstGeom prst="rect">
            <a:avLst/>
          </a:prstGeom>
          <a:noFill/>
        </p:spPr>
        <p:txBody>
          <a:bodyPr wrap="square" rtlCol="0">
            <a:spAutoFit/>
          </a:bodyPr>
          <a:lstStyle/>
          <a:p>
            <a:r>
              <a:rPr lang="nl-NL" dirty="0"/>
              <a:t>Klik op de Dokkumer Garnaal!</a:t>
            </a:r>
          </a:p>
        </p:txBody>
      </p:sp>
    </p:spTree>
    <p:extLst>
      <p:ext uri="{BB962C8B-B14F-4D97-AF65-F5344CB8AC3E}">
        <p14:creationId xmlns:p14="http://schemas.microsoft.com/office/powerpoint/2010/main" val="228701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C78263-25F0-C4B0-0D21-D1B183C49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265" y="3429000"/>
            <a:ext cx="571500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62B9559E-C27C-C69C-28BE-CEC71842B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20" y="2090209"/>
            <a:ext cx="227588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379261-F110-271B-DF51-70B4A2374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6525" y="3428999"/>
            <a:ext cx="3234907" cy="3429001"/>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25AF62D-17F3-CAF8-0192-3693AF5A56A8}"/>
              </a:ext>
            </a:extLst>
          </p:cNvPr>
          <p:cNvSpPr txBox="1"/>
          <p:nvPr/>
        </p:nvSpPr>
        <p:spPr>
          <a:xfrm>
            <a:off x="0" y="549070"/>
            <a:ext cx="12192000" cy="1754326"/>
          </a:xfrm>
          <a:prstGeom prst="rect">
            <a:avLst/>
          </a:prstGeom>
          <a:noFill/>
        </p:spPr>
        <p:txBody>
          <a:bodyPr wrap="square" rtlCol="0">
            <a:spAutoFit/>
          </a:bodyPr>
          <a:lstStyle/>
          <a:p>
            <a:pPr algn="ctr"/>
            <a:r>
              <a:rPr lang="nl-NL" dirty="0"/>
              <a:t>Vanuit Brabant zijn veel leermiddelen over Nederland verspreid.</a:t>
            </a:r>
            <a:br>
              <a:rPr lang="nl-NL" dirty="0"/>
            </a:br>
            <a:r>
              <a:rPr lang="nl-NL" dirty="0"/>
              <a:t>Er waren veel drukkerijen en bedrijven die leerboeken maakten. </a:t>
            </a:r>
            <a:br>
              <a:rPr lang="nl-NL" dirty="0"/>
            </a:br>
            <a:r>
              <a:rPr lang="nl-NL" dirty="0"/>
              <a:t>Tegenwoordig zal op je school wel een methode worden gebruikt </a:t>
            </a:r>
            <a:br>
              <a:rPr lang="nl-NL" dirty="0"/>
            </a:br>
            <a:r>
              <a:rPr lang="nl-NL" dirty="0"/>
              <a:t>van de firma </a:t>
            </a:r>
            <a:r>
              <a:rPr lang="nl-NL" b="1" dirty="0" err="1"/>
              <a:t>Zwijssen</a:t>
            </a:r>
            <a:r>
              <a:rPr lang="nl-NL" b="1" dirty="0"/>
              <a:t> uit Tilburg.</a:t>
            </a:r>
            <a:br>
              <a:rPr lang="nl-NL" dirty="0"/>
            </a:br>
            <a:r>
              <a:rPr lang="nl-NL" dirty="0"/>
              <a:t>Hieronder hebben we een aantal methoden/voorbeelden van </a:t>
            </a:r>
            <a:br>
              <a:rPr lang="nl-NL" dirty="0"/>
            </a:br>
            <a:r>
              <a:rPr lang="nl-NL" b="1" dirty="0">
                <a:latin typeface="Arial" panose="020B0604020202020204" pitchFamily="34" charset="0"/>
              </a:rPr>
              <a:t>DRUKKERIJ R.K. JONGENSWEESHUIS</a:t>
            </a:r>
            <a:endParaRPr lang="nl-NL" dirty="0"/>
          </a:p>
        </p:txBody>
      </p:sp>
      <p:sp>
        <p:nvSpPr>
          <p:cNvPr id="7" name="Tekstvak 6">
            <a:extLst>
              <a:ext uri="{FF2B5EF4-FFF2-40B4-BE49-F238E27FC236}">
                <a16:creationId xmlns:a16="http://schemas.microsoft.com/office/drawing/2014/main" id="{C64A18C3-DA58-584E-4AE0-ED7910033ABA}"/>
              </a:ext>
            </a:extLst>
          </p:cNvPr>
          <p:cNvSpPr txBox="1"/>
          <p:nvPr/>
        </p:nvSpPr>
        <p:spPr>
          <a:xfrm>
            <a:off x="2641600" y="2404533"/>
            <a:ext cx="8492067" cy="923330"/>
          </a:xfrm>
          <a:prstGeom prst="rect">
            <a:avLst/>
          </a:prstGeom>
          <a:noFill/>
        </p:spPr>
        <p:txBody>
          <a:bodyPr wrap="square" rtlCol="0">
            <a:spAutoFit/>
          </a:bodyPr>
          <a:lstStyle/>
          <a:p>
            <a:r>
              <a:rPr lang="nl-NL" dirty="0"/>
              <a:t>Kun jij de opgaven maken?</a:t>
            </a:r>
            <a:br>
              <a:rPr lang="nl-NL" dirty="0"/>
            </a:br>
            <a:r>
              <a:rPr lang="nl-NL" dirty="0"/>
              <a:t>Klik op het boek: “Nieuwe rekencursus voor de lagere school” en bekijk nog meer opgaven – rekenboek uit 1948!</a:t>
            </a:r>
          </a:p>
        </p:txBody>
      </p:sp>
      <p:sp>
        <p:nvSpPr>
          <p:cNvPr id="3" name="Rechthoek 2">
            <a:extLst>
              <a:ext uri="{FF2B5EF4-FFF2-40B4-BE49-F238E27FC236}">
                <a16:creationId xmlns:a16="http://schemas.microsoft.com/office/drawing/2014/main" id="{26CF6027-908C-0B9E-5545-DECD66EF72F7}"/>
              </a:ext>
            </a:extLst>
          </p:cNvPr>
          <p:cNvSpPr/>
          <p:nvPr/>
        </p:nvSpPr>
        <p:spPr>
          <a:xfrm>
            <a:off x="4064835" y="-81128"/>
            <a:ext cx="4062330" cy="646331"/>
          </a:xfrm>
          <a:prstGeom prst="rect">
            <a:avLst/>
          </a:prstGeom>
          <a:noFill/>
        </p:spPr>
        <p:txBody>
          <a:bodyPr wrap="none" lIns="91440" tIns="45720" rIns="91440" bIns="45720">
            <a:spAutoFit/>
          </a:bodyPr>
          <a:lstStyle/>
          <a:p>
            <a:pPr algn="ctr"/>
            <a: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Dit is ook Brabant</a:t>
            </a:r>
          </a:p>
        </p:txBody>
      </p:sp>
    </p:spTree>
    <p:extLst>
      <p:ext uri="{BB962C8B-B14F-4D97-AF65-F5344CB8AC3E}">
        <p14:creationId xmlns:p14="http://schemas.microsoft.com/office/powerpoint/2010/main" val="195200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29812FC-FE70-0FCF-240F-7B36E6369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996" y="67733"/>
            <a:ext cx="7762740" cy="672253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CB7FD07-DA20-D55A-6E75-4DE76ED0AC2B}"/>
              </a:ext>
            </a:extLst>
          </p:cNvPr>
          <p:cNvSpPr txBox="1"/>
          <p:nvPr/>
        </p:nvSpPr>
        <p:spPr>
          <a:xfrm>
            <a:off x="350981" y="1330036"/>
            <a:ext cx="3707518" cy="1754326"/>
          </a:xfrm>
          <a:prstGeom prst="rect">
            <a:avLst/>
          </a:prstGeom>
          <a:noFill/>
        </p:spPr>
        <p:txBody>
          <a:bodyPr wrap="square" rtlCol="0">
            <a:spAutoFit/>
          </a:bodyPr>
          <a:lstStyle/>
          <a:p>
            <a:r>
              <a:rPr lang="nl-NL" dirty="0"/>
              <a:t>Schrijven zoals vroeger…</a:t>
            </a:r>
            <a:br>
              <a:rPr lang="nl-NL" dirty="0"/>
            </a:br>
            <a:r>
              <a:rPr lang="nl-NL" dirty="0"/>
              <a:t>Kopieer de tekst met letters en zet het in “Word”. Trek daarna de letters over  met een pen of viltstift. Je schrijft dan zoals je oma en opa dat leerden!!</a:t>
            </a:r>
          </a:p>
        </p:txBody>
      </p:sp>
    </p:spTree>
    <p:extLst>
      <p:ext uri="{BB962C8B-B14F-4D97-AF65-F5344CB8AC3E}">
        <p14:creationId xmlns:p14="http://schemas.microsoft.com/office/powerpoint/2010/main" val="1917601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extLst>
              <a:ext uri="{FF2B5EF4-FFF2-40B4-BE49-F238E27FC236}">
                <a16:creationId xmlns:a16="http://schemas.microsoft.com/office/drawing/2014/main" id="{7CF46BDD-BDD7-39DA-C3BB-1A20CF4E3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 y="0"/>
            <a:ext cx="49785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hlinkClick r:id="rId4"/>
            <a:extLst>
              <a:ext uri="{FF2B5EF4-FFF2-40B4-BE49-F238E27FC236}">
                <a16:creationId xmlns:a16="http://schemas.microsoft.com/office/drawing/2014/main" id="{C52038D2-EA4D-F847-A498-F9FC7F3C5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880" y="1090096"/>
            <a:ext cx="3769556" cy="56940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FB05B9E-D090-9BC9-CF67-B6B504CF14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880" y="0"/>
            <a:ext cx="3690120" cy="1125487"/>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22466F50-0132-8769-E4A9-792CC0DDB71C}"/>
              </a:ext>
            </a:extLst>
          </p:cNvPr>
          <p:cNvSpPr/>
          <p:nvPr/>
        </p:nvSpPr>
        <p:spPr>
          <a:xfrm>
            <a:off x="5874783" y="-114532"/>
            <a:ext cx="1986441" cy="923330"/>
          </a:xfrm>
          <a:prstGeom prst="rect">
            <a:avLst/>
          </a:prstGeom>
          <a:noFill/>
        </p:spPr>
        <p:txBody>
          <a:bodyPr wrap="none" lIns="91440" tIns="45720" rIns="91440" bIns="45720">
            <a:spAutoFit/>
          </a:bodyPr>
          <a:lstStyle/>
          <a:p>
            <a:pPr algn="ctr"/>
            <a:r>
              <a:rPr lang="nl-NL" sz="5400" b="1" dirty="0">
                <a:ln w="0"/>
                <a:effectLst>
                  <a:outerShdw blurRad="38100" dist="19050" dir="2700000" algn="tl" rotWithShape="0">
                    <a:schemeClr val="dk1">
                      <a:alpha val="40000"/>
                    </a:schemeClr>
                  </a:outerShdw>
                </a:effectLst>
              </a:rPr>
              <a:t>LINKS</a:t>
            </a:r>
            <a:endParaRPr lang="nl-NL" sz="5400" b="1" cap="none" spc="0" dirty="0">
              <a:ln w="0"/>
              <a:solidFill>
                <a:schemeClr val="tx1"/>
              </a:solidFill>
              <a:effectLst>
                <a:outerShdw blurRad="38100" dist="19050" dir="2700000" algn="tl" rotWithShape="0">
                  <a:schemeClr val="dk1">
                    <a:alpha val="40000"/>
                  </a:schemeClr>
                </a:outerShdw>
              </a:effectLst>
            </a:endParaRPr>
          </a:p>
        </p:txBody>
      </p:sp>
      <p:sp>
        <p:nvSpPr>
          <p:cNvPr id="4" name="Tekstvak 3">
            <a:extLst>
              <a:ext uri="{FF2B5EF4-FFF2-40B4-BE49-F238E27FC236}">
                <a16:creationId xmlns:a16="http://schemas.microsoft.com/office/drawing/2014/main" id="{C6370474-8B56-24A8-C436-AEFE5EEEBB8F}"/>
              </a:ext>
            </a:extLst>
          </p:cNvPr>
          <p:cNvSpPr txBox="1"/>
          <p:nvPr/>
        </p:nvSpPr>
        <p:spPr>
          <a:xfrm>
            <a:off x="4978585" y="808798"/>
            <a:ext cx="3443859" cy="2031325"/>
          </a:xfrm>
          <a:prstGeom prst="rect">
            <a:avLst/>
          </a:prstGeom>
          <a:noFill/>
        </p:spPr>
        <p:txBody>
          <a:bodyPr wrap="square" rtlCol="0">
            <a:spAutoFit/>
          </a:bodyPr>
          <a:lstStyle/>
          <a:p>
            <a:r>
              <a:rPr lang="nl-NL" sz="1400" b="1" dirty="0"/>
              <a:t>Lezen zoals vroeger. De pater die dit bedacht, had dezelfde gedachte als nu gebruikt wordt bij de leesmethode van </a:t>
            </a:r>
            <a:r>
              <a:rPr lang="nl-NL" sz="1400" b="1" dirty="0" err="1"/>
              <a:t>Zwijssen</a:t>
            </a:r>
            <a:r>
              <a:rPr lang="nl-NL" sz="1400" b="1" dirty="0"/>
              <a:t>:</a:t>
            </a:r>
            <a:br>
              <a:rPr lang="nl-NL" sz="1400" b="1" dirty="0"/>
            </a:br>
            <a:r>
              <a:rPr lang="nl-NL" sz="1400" b="1" dirty="0"/>
              <a:t>Eerst het geheel zien – het woord – dan de onderdelen – de letters.</a:t>
            </a:r>
            <a:br>
              <a:rPr lang="nl-NL" sz="1400" b="1" dirty="0"/>
            </a:br>
            <a:r>
              <a:rPr lang="nl-NL" sz="1400" b="1" dirty="0"/>
              <a:t>Bij de leesplank van Hoogeveen was dat net andersom: eerst de letters, dan de woorden.</a:t>
            </a:r>
          </a:p>
        </p:txBody>
      </p:sp>
      <p:sp>
        <p:nvSpPr>
          <p:cNvPr id="5" name="Rechthoek 4">
            <a:extLst>
              <a:ext uri="{FF2B5EF4-FFF2-40B4-BE49-F238E27FC236}">
                <a16:creationId xmlns:a16="http://schemas.microsoft.com/office/drawing/2014/main" id="{798F97C4-79D7-BA85-7653-B4F80C66E328}"/>
              </a:ext>
            </a:extLst>
          </p:cNvPr>
          <p:cNvSpPr/>
          <p:nvPr/>
        </p:nvSpPr>
        <p:spPr>
          <a:xfrm>
            <a:off x="5328151" y="2856830"/>
            <a:ext cx="2403223" cy="923330"/>
          </a:xfrm>
          <a:prstGeom prst="rect">
            <a:avLst/>
          </a:prstGeom>
          <a:noFill/>
        </p:spPr>
        <p:txBody>
          <a:bodyPr wrap="none" lIns="91440" tIns="45720" rIns="91440" bIns="45720">
            <a:spAutoFit/>
          </a:bodyPr>
          <a:lstStyle/>
          <a:p>
            <a:pPr algn="ctr"/>
            <a:r>
              <a:rPr lang="nl-NL" sz="5400" b="1" cap="none" spc="0" dirty="0">
                <a:ln w="0"/>
                <a:solidFill>
                  <a:schemeClr val="tx1"/>
                </a:solidFill>
                <a:effectLst>
                  <a:outerShdw blurRad="38100" dist="19050" dir="2700000" algn="tl" rotWithShape="0">
                    <a:schemeClr val="dk1">
                      <a:alpha val="40000"/>
                    </a:schemeClr>
                  </a:outerShdw>
                </a:effectLst>
              </a:rPr>
              <a:t>Rechts</a:t>
            </a:r>
          </a:p>
        </p:txBody>
      </p:sp>
      <p:sp>
        <p:nvSpPr>
          <p:cNvPr id="6" name="Tekstvak 5">
            <a:extLst>
              <a:ext uri="{FF2B5EF4-FFF2-40B4-BE49-F238E27FC236}">
                <a16:creationId xmlns:a16="http://schemas.microsoft.com/office/drawing/2014/main" id="{6B80A892-8318-8A28-0982-D28CB394C832}"/>
              </a:ext>
            </a:extLst>
          </p:cNvPr>
          <p:cNvSpPr txBox="1"/>
          <p:nvPr/>
        </p:nvSpPr>
        <p:spPr>
          <a:xfrm>
            <a:off x="5088467" y="3843867"/>
            <a:ext cx="3191933" cy="1815882"/>
          </a:xfrm>
          <a:prstGeom prst="rect">
            <a:avLst/>
          </a:prstGeom>
          <a:noFill/>
        </p:spPr>
        <p:txBody>
          <a:bodyPr wrap="square" rtlCol="0">
            <a:spAutoFit/>
          </a:bodyPr>
          <a:lstStyle/>
          <a:p>
            <a:r>
              <a:rPr lang="nl-NL" sz="1400" b="1" dirty="0"/>
              <a:t>Een opstel schrijven zoals vroeger. </a:t>
            </a:r>
            <a:br>
              <a:rPr lang="nl-NL" sz="1400" b="1" dirty="0"/>
            </a:br>
            <a:r>
              <a:rPr lang="nl-NL" sz="1400" b="1" dirty="0"/>
              <a:t>Kijk goed naar de afbeeldingen. Er zit een verhaal in. Zie je het?</a:t>
            </a:r>
            <a:br>
              <a:rPr lang="nl-NL" sz="1400" b="1" dirty="0"/>
            </a:br>
            <a:r>
              <a:rPr lang="nl-NL" sz="1400" b="1" dirty="0"/>
              <a:t>Schrijf het verhaal kort op! Pak je fiets en lees het voor aan je opa of oma, maar je vader en moeder of je vrienden vinden het vast ook leuk!</a:t>
            </a:r>
          </a:p>
        </p:txBody>
      </p:sp>
      <p:sp>
        <p:nvSpPr>
          <p:cNvPr id="7" name="Tekstvak 6">
            <a:extLst>
              <a:ext uri="{FF2B5EF4-FFF2-40B4-BE49-F238E27FC236}">
                <a16:creationId xmlns:a16="http://schemas.microsoft.com/office/drawing/2014/main" id="{8CAEAD6B-46C2-D369-ECFB-923BD5096F92}"/>
              </a:ext>
            </a:extLst>
          </p:cNvPr>
          <p:cNvSpPr txBox="1"/>
          <p:nvPr/>
        </p:nvSpPr>
        <p:spPr>
          <a:xfrm>
            <a:off x="5223933" y="5681133"/>
            <a:ext cx="2988734" cy="584775"/>
          </a:xfrm>
          <a:prstGeom prst="rect">
            <a:avLst/>
          </a:prstGeom>
          <a:noFill/>
        </p:spPr>
        <p:txBody>
          <a:bodyPr wrap="square" rtlCol="0">
            <a:spAutoFit/>
          </a:bodyPr>
          <a:lstStyle/>
          <a:p>
            <a:r>
              <a:rPr lang="nl-NL" sz="1600" b="1" dirty="0">
                <a:solidFill>
                  <a:srgbClr val="C00000"/>
                </a:solidFill>
                <a:highlight>
                  <a:srgbClr val="FFFF00"/>
                </a:highlight>
              </a:rPr>
              <a:t>Klik op de afbeeldingen voor meer LINKS of RECHTS!!</a:t>
            </a:r>
          </a:p>
        </p:txBody>
      </p:sp>
      <p:sp>
        <p:nvSpPr>
          <p:cNvPr id="8" name="Cirkel: leeg 7">
            <a:extLst>
              <a:ext uri="{FF2B5EF4-FFF2-40B4-BE49-F238E27FC236}">
                <a16:creationId xmlns:a16="http://schemas.microsoft.com/office/drawing/2014/main" id="{C6369668-1066-73E0-F393-628EBBB9F411}"/>
              </a:ext>
            </a:extLst>
          </p:cNvPr>
          <p:cNvSpPr/>
          <p:nvPr/>
        </p:nvSpPr>
        <p:spPr>
          <a:xfrm>
            <a:off x="5103224" y="101998"/>
            <a:ext cx="515159" cy="498005"/>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kel: leeg 8">
            <a:extLst>
              <a:ext uri="{FF2B5EF4-FFF2-40B4-BE49-F238E27FC236}">
                <a16:creationId xmlns:a16="http://schemas.microsoft.com/office/drawing/2014/main" id="{289BC86F-6CD1-2AD8-78E9-25A3E50DC7E5}"/>
              </a:ext>
            </a:extLst>
          </p:cNvPr>
          <p:cNvSpPr/>
          <p:nvPr/>
        </p:nvSpPr>
        <p:spPr>
          <a:xfrm>
            <a:off x="7875981" y="3086168"/>
            <a:ext cx="515159" cy="498005"/>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0519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randombar(horizontal)">
                                      <p:cBhvr>
                                        <p:cTn id="29" dur="500"/>
                                        <p:tgtEl>
                                          <p:spTgt spid="410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randombar(horizontal)">
                                      <p:cBhvr>
                                        <p:cTn id="3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E3F5221-8A7C-3BA3-C0E5-AFD586C76184}"/>
              </a:ext>
            </a:extLst>
          </p:cNvPr>
          <p:cNvSpPr/>
          <p:nvPr/>
        </p:nvSpPr>
        <p:spPr>
          <a:xfrm>
            <a:off x="258917" y="164868"/>
            <a:ext cx="11809644" cy="1754326"/>
          </a:xfrm>
          <a:prstGeom prst="rect">
            <a:avLst/>
          </a:prstGeom>
          <a:noFill/>
        </p:spPr>
        <p:txBody>
          <a:bodyPr wrap="none" lIns="91440" tIns="45720" rIns="91440" bIns="45720">
            <a:spAutoFit/>
          </a:bodyPr>
          <a:lstStyle/>
          <a:p>
            <a:pPr algn="ctr"/>
            <a:r>
              <a:rPr lang="nl-NL" sz="5400" b="1" dirty="0">
                <a:ln w="0"/>
                <a:effectLst>
                  <a:outerShdw blurRad="38100" dist="19050" dir="2700000" algn="tl" rotWithShape="0">
                    <a:schemeClr val="dk1">
                      <a:alpha val="40000"/>
                    </a:schemeClr>
                  </a:outerShdw>
                </a:effectLst>
              </a:rPr>
              <a:t>Fietsen v</a:t>
            </a:r>
            <a:r>
              <a:rPr lang="nl-NL" sz="5400" b="1" cap="none" spc="0" dirty="0">
                <a:ln w="0"/>
                <a:solidFill>
                  <a:schemeClr val="tx1"/>
                </a:solidFill>
                <a:effectLst>
                  <a:outerShdw blurRad="38100" dist="19050" dir="2700000" algn="tl" rotWithShape="0">
                    <a:schemeClr val="dk1">
                      <a:alpha val="40000"/>
                    </a:schemeClr>
                  </a:outerShdw>
                </a:effectLst>
              </a:rPr>
              <a:t>an De Kruikenzeikers naar</a:t>
            </a:r>
            <a:br>
              <a:rPr lang="nl-NL" sz="5400" b="1" cap="none" spc="0" dirty="0">
                <a:ln w="0"/>
                <a:solidFill>
                  <a:schemeClr val="tx1"/>
                </a:solidFill>
                <a:effectLst>
                  <a:outerShdw blurRad="38100" dist="19050" dir="2700000" algn="tl" rotWithShape="0">
                    <a:schemeClr val="dk1">
                      <a:alpha val="40000"/>
                    </a:schemeClr>
                  </a:outerShdw>
                </a:effectLst>
              </a:rPr>
            </a:br>
            <a:r>
              <a:rPr lang="nl-NL" sz="5400" b="1" cap="none" spc="0" dirty="0">
                <a:ln w="0"/>
                <a:solidFill>
                  <a:schemeClr val="tx1"/>
                </a:solidFill>
                <a:effectLst>
                  <a:outerShdw blurRad="38100" dist="19050" dir="2700000" algn="tl" rotWithShape="0">
                    <a:schemeClr val="dk1">
                      <a:alpha val="40000"/>
                    </a:schemeClr>
                  </a:outerShdw>
                </a:effectLst>
              </a:rPr>
              <a:t>De </a:t>
            </a:r>
            <a:r>
              <a:rPr lang="nl-NL" sz="5400" b="1" cap="none" spc="0" dirty="0" err="1">
                <a:ln w="0"/>
                <a:solidFill>
                  <a:schemeClr val="tx1"/>
                </a:solidFill>
                <a:effectLst>
                  <a:outerShdw blurRad="38100" dist="19050" dir="2700000" algn="tl" rotWithShape="0">
                    <a:schemeClr val="dk1">
                      <a:alpha val="40000"/>
                    </a:schemeClr>
                  </a:outerShdw>
                </a:effectLst>
              </a:rPr>
              <a:t>Oeteldonkers</a:t>
            </a:r>
            <a:endParaRPr lang="nl-NL" sz="5400" b="1" cap="none" spc="0" dirty="0">
              <a:ln w="0"/>
              <a:solidFill>
                <a:schemeClr val="tx1"/>
              </a:solidFill>
              <a:effectLst>
                <a:outerShdw blurRad="38100" dist="19050" dir="2700000" algn="tl" rotWithShape="0">
                  <a:schemeClr val="dk1">
                    <a:alpha val="40000"/>
                  </a:schemeClr>
                </a:outerShdw>
              </a:effectLst>
            </a:endParaRPr>
          </a:p>
        </p:txBody>
      </p:sp>
      <p:sp>
        <p:nvSpPr>
          <p:cNvPr id="3" name="Rechthoek 2">
            <a:extLst>
              <a:ext uri="{FF2B5EF4-FFF2-40B4-BE49-F238E27FC236}">
                <a16:creationId xmlns:a16="http://schemas.microsoft.com/office/drawing/2014/main" id="{E650AD29-7E85-227E-F4C2-8F734E88C75F}"/>
              </a:ext>
            </a:extLst>
          </p:cNvPr>
          <p:cNvSpPr/>
          <p:nvPr/>
        </p:nvSpPr>
        <p:spPr>
          <a:xfrm>
            <a:off x="3024493" y="2967335"/>
            <a:ext cx="6143028" cy="2585323"/>
          </a:xfrm>
          <a:prstGeom prst="rect">
            <a:avLst/>
          </a:prstGeom>
          <a:noFill/>
        </p:spPr>
        <p:txBody>
          <a:bodyPr wrap="none" lIns="91440" tIns="45720" rIns="91440" bIns="45720">
            <a:spAutoFit/>
          </a:bodyPr>
          <a:lstStyle/>
          <a:p>
            <a:pPr algn="ctr"/>
            <a:r>
              <a:rPr lang="nl-N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Van Tilburg </a:t>
            </a:r>
          </a:p>
          <a:p>
            <a:pPr algn="ctr"/>
            <a:r>
              <a:rPr lang="nl-N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naar </a:t>
            </a:r>
          </a:p>
          <a:p>
            <a:pPr algn="ctr"/>
            <a:r>
              <a:rPr lang="nl-N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‘s-Hertogenbosch</a:t>
            </a:r>
          </a:p>
        </p:txBody>
      </p:sp>
    </p:spTree>
    <p:extLst>
      <p:ext uri="{BB962C8B-B14F-4D97-AF65-F5344CB8AC3E}">
        <p14:creationId xmlns:p14="http://schemas.microsoft.com/office/powerpoint/2010/main" val="395663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9ADD6A-E479-95C2-E39F-0AF3BBE9B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159" y="0"/>
            <a:ext cx="7239691" cy="448136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C0492B7B-3CA7-8790-E6A1-1C27319C2E07}"/>
              </a:ext>
            </a:extLst>
          </p:cNvPr>
          <p:cNvSpPr txBox="1"/>
          <p:nvPr/>
        </p:nvSpPr>
        <p:spPr>
          <a:xfrm>
            <a:off x="1638094" y="-184728"/>
            <a:ext cx="3057237" cy="6186309"/>
          </a:xfrm>
          <a:prstGeom prst="rect">
            <a:avLst/>
          </a:prstGeom>
          <a:noFill/>
        </p:spPr>
        <p:txBody>
          <a:bodyPr wrap="square">
            <a:spAutoFit/>
          </a:bodyPr>
          <a:lstStyle/>
          <a:p>
            <a:br>
              <a:rPr lang="nl-NL" b="1" dirty="0">
                <a:latin typeface="Arial Narrow" panose="020B0606020202030204" pitchFamily="34" charset="0"/>
              </a:rPr>
            </a:br>
            <a:r>
              <a:rPr lang="nl-NL" b="1" dirty="0">
                <a:latin typeface="Arial Narrow" panose="020B0606020202030204" pitchFamily="34" charset="0"/>
                <a:hlinkClick r:id="rId3"/>
              </a:rPr>
              <a:t>De Metselaar</a:t>
            </a:r>
            <a:r>
              <a:rPr lang="nl-NL" b="1" dirty="0">
                <a:latin typeface="Arial Narrow" panose="020B0606020202030204" pitchFamily="34" charset="0"/>
              </a:rPr>
              <a:t> </a:t>
            </a:r>
          </a:p>
          <a:p>
            <a:r>
              <a:rPr lang="nl-NL" b="1" dirty="0">
                <a:latin typeface="Arial Narrow" panose="020B0606020202030204" pitchFamily="34" charset="0"/>
                <a:hlinkClick r:id="rId4"/>
              </a:rPr>
              <a:t>De Beeldhouwer</a:t>
            </a:r>
            <a:r>
              <a:rPr lang="nl-NL" b="1" dirty="0">
                <a:latin typeface="Arial Narrow" panose="020B0606020202030204" pitchFamily="34" charset="0"/>
              </a:rPr>
              <a:t> </a:t>
            </a:r>
          </a:p>
          <a:p>
            <a:r>
              <a:rPr lang="nl-NL" b="1" dirty="0">
                <a:latin typeface="Arial Narrow" panose="020B0606020202030204" pitchFamily="34" charset="0"/>
                <a:hlinkClick r:id="rId5"/>
              </a:rPr>
              <a:t>De Bellenblazer</a:t>
            </a:r>
            <a:r>
              <a:rPr lang="nl-NL" b="1" dirty="0">
                <a:latin typeface="Arial Narrow" panose="020B0606020202030204" pitchFamily="34" charset="0"/>
              </a:rPr>
              <a:t>  </a:t>
            </a:r>
          </a:p>
          <a:p>
            <a:r>
              <a:rPr lang="nl-NL" b="1" dirty="0">
                <a:latin typeface="Arial Narrow" panose="020B0606020202030204" pitchFamily="34" charset="0"/>
                <a:hlinkClick r:id="rId6"/>
              </a:rPr>
              <a:t>De dwaze Maagd</a:t>
            </a:r>
            <a:r>
              <a:rPr lang="nl-NL" b="1" dirty="0">
                <a:latin typeface="Arial Narrow" panose="020B0606020202030204" pitchFamily="34" charset="0"/>
              </a:rPr>
              <a:t>  </a:t>
            </a:r>
          </a:p>
          <a:p>
            <a:r>
              <a:rPr lang="nl-NL" b="1" dirty="0">
                <a:latin typeface="Arial Narrow" panose="020B0606020202030204" pitchFamily="34" charset="0"/>
                <a:hlinkClick r:id="rId7"/>
              </a:rPr>
              <a:t>De Man met de Steen</a:t>
            </a:r>
            <a:r>
              <a:rPr lang="nl-NL" b="1" dirty="0">
                <a:latin typeface="Arial Narrow" panose="020B0606020202030204" pitchFamily="34" charset="0"/>
              </a:rPr>
              <a:t> </a:t>
            </a:r>
          </a:p>
          <a:p>
            <a:r>
              <a:rPr lang="nl-NL" b="1" dirty="0">
                <a:latin typeface="Arial Narrow" panose="020B0606020202030204" pitchFamily="34" charset="0"/>
                <a:hlinkClick r:id="rId8"/>
              </a:rPr>
              <a:t>De Duivel en de Schrift</a:t>
            </a:r>
            <a:r>
              <a:rPr lang="nl-NL" b="1" dirty="0">
                <a:latin typeface="Arial Narrow" panose="020B0606020202030204" pitchFamily="34" charset="0"/>
              </a:rPr>
              <a:t>  </a:t>
            </a:r>
          </a:p>
          <a:p>
            <a:r>
              <a:rPr lang="nl-NL" b="1" dirty="0">
                <a:latin typeface="Arial Narrow" panose="020B0606020202030204" pitchFamily="34" charset="0"/>
                <a:hlinkClick r:id="rId9"/>
              </a:rPr>
              <a:t>Satan en de Nar</a:t>
            </a:r>
            <a:r>
              <a:rPr lang="nl-NL" b="1" dirty="0">
                <a:latin typeface="Arial Narrow" panose="020B0606020202030204" pitchFamily="34" charset="0"/>
              </a:rPr>
              <a:t> </a:t>
            </a:r>
          </a:p>
          <a:p>
            <a:r>
              <a:rPr lang="nl-NL" b="1" dirty="0">
                <a:latin typeface="Arial Narrow" panose="020B0606020202030204" pitchFamily="34" charset="0"/>
                <a:hlinkClick r:id="rId10"/>
              </a:rPr>
              <a:t>De Stroomgod met de Drietand</a:t>
            </a:r>
            <a:r>
              <a:rPr lang="nl-NL" b="1" dirty="0">
                <a:latin typeface="Arial Narrow" panose="020B0606020202030204" pitchFamily="34" charset="0"/>
              </a:rPr>
              <a:t>  </a:t>
            </a:r>
          </a:p>
          <a:p>
            <a:r>
              <a:rPr lang="nl-NL" b="1" dirty="0">
                <a:latin typeface="Arial Narrow" panose="020B0606020202030204" pitchFamily="34" charset="0"/>
                <a:hlinkClick r:id="rId11"/>
              </a:rPr>
              <a:t>Het Kwaad op de Luchtboog</a:t>
            </a:r>
            <a:r>
              <a:rPr lang="nl-NL" b="1" dirty="0">
                <a:latin typeface="Arial Narrow" panose="020B0606020202030204" pitchFamily="34" charset="0"/>
              </a:rPr>
              <a:t>   </a:t>
            </a:r>
          </a:p>
          <a:p>
            <a:r>
              <a:rPr lang="nl-NL" b="1" dirty="0">
                <a:latin typeface="Arial Narrow" panose="020B0606020202030204" pitchFamily="34" charset="0"/>
                <a:hlinkClick r:id="rId12"/>
              </a:rPr>
              <a:t>De Verdoemde</a:t>
            </a:r>
            <a:endParaRPr lang="nl-NL" b="1" dirty="0">
              <a:latin typeface="Arial Narrow" panose="020B0606020202030204" pitchFamily="34" charset="0"/>
            </a:endParaRPr>
          </a:p>
          <a:p>
            <a:r>
              <a:rPr lang="nl-NL" b="1" dirty="0">
                <a:latin typeface="Arial Narrow" panose="020B0606020202030204" pitchFamily="34" charset="0"/>
                <a:hlinkClick r:id="rId13"/>
              </a:rPr>
              <a:t>De Kan</a:t>
            </a:r>
            <a:r>
              <a:rPr lang="nl-NL" b="1" dirty="0">
                <a:latin typeface="Arial Narrow" panose="020B0606020202030204" pitchFamily="34" charset="0"/>
              </a:rPr>
              <a:t>  </a:t>
            </a:r>
            <a:br>
              <a:rPr lang="nl-NL" b="1" dirty="0">
                <a:latin typeface="Arial Narrow" panose="020B0606020202030204" pitchFamily="34" charset="0"/>
              </a:rPr>
            </a:br>
            <a:r>
              <a:rPr lang="nl-NL" b="1" dirty="0">
                <a:latin typeface="Arial Narrow" panose="020B0606020202030204" pitchFamily="34" charset="0"/>
                <a:hlinkClick r:id="rId14"/>
              </a:rPr>
              <a:t>Drinklied</a:t>
            </a:r>
            <a:r>
              <a:rPr lang="nl-NL" b="1" dirty="0">
                <a:latin typeface="Arial Narrow" panose="020B0606020202030204" pitchFamily="34" charset="0"/>
              </a:rPr>
              <a:t>  </a:t>
            </a:r>
          </a:p>
          <a:p>
            <a:r>
              <a:rPr lang="nl-NL" b="1" dirty="0" err="1">
                <a:latin typeface="Arial Narrow" panose="020B0606020202030204" pitchFamily="34" charset="0"/>
                <a:hlinkClick r:id="rId15"/>
              </a:rPr>
              <a:t>DeBourgondischeRuiter</a:t>
            </a:r>
            <a:r>
              <a:rPr lang="nl-NL" b="1" dirty="0">
                <a:latin typeface="Arial Narrow" panose="020B0606020202030204" pitchFamily="34" charset="0"/>
              </a:rPr>
              <a:t>             </a:t>
            </a:r>
            <a:r>
              <a:rPr lang="nl-NL" b="1" dirty="0">
                <a:latin typeface="Arial Narrow" panose="020B0606020202030204" pitchFamily="34" charset="0"/>
                <a:hlinkClick r:id="rId16"/>
              </a:rPr>
              <a:t>De Bierbrouwer</a:t>
            </a:r>
            <a:r>
              <a:rPr lang="nl-NL" b="1" dirty="0">
                <a:latin typeface="Arial Narrow" panose="020B0606020202030204" pitchFamily="34" charset="0"/>
              </a:rPr>
              <a:t> </a:t>
            </a:r>
            <a:br>
              <a:rPr lang="nl-NL" b="1" dirty="0">
                <a:latin typeface="Arial Narrow" panose="020B0606020202030204" pitchFamily="34" charset="0"/>
              </a:rPr>
            </a:br>
            <a:r>
              <a:rPr lang="nl-NL" b="1" dirty="0">
                <a:latin typeface="Arial Narrow" panose="020B0606020202030204" pitchFamily="34" charset="0"/>
                <a:hlinkClick r:id="rId17"/>
              </a:rPr>
              <a:t>De Dwarsfluit</a:t>
            </a:r>
            <a:r>
              <a:rPr lang="nl-NL" b="1" dirty="0">
                <a:latin typeface="Arial Narrow" panose="020B0606020202030204" pitchFamily="34" charset="0"/>
              </a:rPr>
              <a:t> </a:t>
            </a:r>
            <a:br>
              <a:rPr lang="nl-NL" b="1" dirty="0">
                <a:latin typeface="Arial Narrow" panose="020B0606020202030204" pitchFamily="34" charset="0"/>
              </a:rPr>
            </a:br>
            <a:r>
              <a:rPr lang="nl-NL" b="1" dirty="0">
                <a:latin typeface="Arial Narrow" panose="020B0606020202030204" pitchFamily="34" charset="0"/>
                <a:hlinkClick r:id="rId18"/>
              </a:rPr>
              <a:t>De blinde Fluitspeler</a:t>
            </a:r>
            <a:r>
              <a:rPr lang="nl-NL" b="1" dirty="0">
                <a:latin typeface="Arial Narrow" panose="020B0606020202030204" pitchFamily="34" charset="0"/>
              </a:rPr>
              <a:t>  </a:t>
            </a:r>
            <a:br>
              <a:rPr lang="nl-NL" b="1" dirty="0">
                <a:latin typeface="Arial Narrow" panose="020B0606020202030204" pitchFamily="34" charset="0"/>
              </a:rPr>
            </a:br>
            <a:r>
              <a:rPr lang="nl-NL" b="1" dirty="0">
                <a:latin typeface="Arial Narrow" panose="020B0606020202030204" pitchFamily="34" charset="0"/>
                <a:hlinkClick r:id="rId19"/>
              </a:rPr>
              <a:t>De rijke Jongeling</a:t>
            </a:r>
            <a:r>
              <a:rPr lang="nl-NL" b="1" dirty="0">
                <a:latin typeface="Arial Narrow" panose="020B0606020202030204" pitchFamily="34" charset="0"/>
              </a:rPr>
              <a:t> </a:t>
            </a:r>
          </a:p>
          <a:p>
            <a:r>
              <a:rPr lang="nl-NL" b="1" dirty="0">
                <a:latin typeface="Arial Narrow" panose="020B0606020202030204" pitchFamily="34" charset="0"/>
                <a:hlinkClick r:id="rId20"/>
              </a:rPr>
              <a:t>Overspelige Vrouw</a:t>
            </a:r>
            <a:r>
              <a:rPr lang="nl-NL" b="1" dirty="0">
                <a:latin typeface="Arial Narrow" panose="020B0606020202030204" pitchFamily="34" charset="0"/>
              </a:rPr>
              <a:t>  </a:t>
            </a:r>
            <a:br>
              <a:rPr lang="nl-NL" b="1" dirty="0">
                <a:latin typeface="Arial Narrow" panose="020B0606020202030204" pitchFamily="34" charset="0"/>
              </a:rPr>
            </a:br>
            <a:r>
              <a:rPr lang="nl-NL" b="1" dirty="0">
                <a:latin typeface="Arial Narrow" panose="020B0606020202030204" pitchFamily="34" charset="0"/>
                <a:hlinkClick r:id="rId21"/>
              </a:rPr>
              <a:t>De Vrek</a:t>
            </a:r>
            <a:r>
              <a:rPr lang="nl-NL" b="1" dirty="0">
                <a:latin typeface="Arial Narrow" panose="020B0606020202030204" pitchFamily="34" charset="0"/>
              </a:rPr>
              <a:t> </a:t>
            </a:r>
            <a:br>
              <a:rPr lang="nl-NL" b="1" dirty="0">
                <a:latin typeface="Arial Narrow" panose="020B0606020202030204" pitchFamily="34" charset="0"/>
              </a:rPr>
            </a:br>
            <a:r>
              <a:rPr lang="nl-NL" b="1" dirty="0">
                <a:latin typeface="Arial Narrow" panose="020B0606020202030204" pitchFamily="34" charset="0"/>
                <a:hlinkClick r:id="rId22"/>
              </a:rPr>
              <a:t>De Waaghals</a:t>
            </a:r>
            <a:br>
              <a:rPr lang="nl-NL" b="1" dirty="0">
                <a:latin typeface="Arial Narrow" panose="020B0606020202030204" pitchFamily="34" charset="0"/>
              </a:rPr>
            </a:br>
            <a:r>
              <a:rPr lang="nl-NL" b="1" dirty="0">
                <a:solidFill>
                  <a:srgbClr val="FB4A18"/>
                </a:solidFill>
                <a:latin typeface="Arial Narrow" panose="020B0606020202030204" pitchFamily="34" charset="0"/>
                <a:hlinkClick r:id="rId23">
                  <a:extLst>
                    <a:ext uri="{A12FA001-AC4F-418D-AE19-62706E023703}">
                      <ahyp:hlinkClr xmlns:ahyp="http://schemas.microsoft.com/office/drawing/2018/hyperlinkcolor" val="tx"/>
                    </a:ext>
                  </a:extLst>
                </a:hlinkClick>
              </a:rPr>
              <a:t>De </a:t>
            </a:r>
            <a:r>
              <a:rPr lang="nl-NL" b="1" dirty="0">
                <a:solidFill>
                  <a:srgbClr val="FF0000"/>
                </a:solidFill>
                <a:latin typeface="Arial Narrow" panose="020B0606020202030204" pitchFamily="34" charset="0"/>
                <a:hlinkClick r:id="rId23">
                  <a:extLst>
                    <a:ext uri="{A12FA001-AC4F-418D-AE19-62706E023703}">
                      <ahyp:hlinkClr xmlns:ahyp="http://schemas.microsoft.com/office/drawing/2018/hyperlinkcolor" val="tx"/>
                    </a:ext>
                  </a:extLst>
                </a:hlinkClick>
              </a:rPr>
              <a:t>Denke</a:t>
            </a:r>
            <a:r>
              <a:rPr lang="nl-NL" b="1" dirty="0">
                <a:solidFill>
                  <a:srgbClr val="FF0000"/>
                </a:solidFill>
                <a:latin typeface="Arial Narrow" panose="020B0606020202030204" pitchFamily="34" charset="0"/>
              </a:rPr>
              <a:t>r</a:t>
            </a:r>
            <a:endParaRPr lang="nl-NL" dirty="0">
              <a:solidFill>
                <a:srgbClr val="FF0000"/>
              </a:solidFill>
            </a:endParaRPr>
          </a:p>
        </p:txBody>
      </p:sp>
      <p:pic>
        <p:nvPicPr>
          <p:cNvPr id="9" name="Afbeelding 8">
            <a:extLst>
              <a:ext uri="{FF2B5EF4-FFF2-40B4-BE49-F238E27FC236}">
                <a16:creationId xmlns:a16="http://schemas.microsoft.com/office/drawing/2014/main" id="{BE53F7BD-6997-15B7-4CFE-0860328089C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48545" y="0"/>
            <a:ext cx="1320800" cy="1832610"/>
          </a:xfrm>
          <a:prstGeom prst="rect">
            <a:avLst/>
          </a:prstGeom>
        </p:spPr>
      </p:pic>
      <p:pic>
        <p:nvPicPr>
          <p:cNvPr id="11" name="Afbeelding 10">
            <a:extLst>
              <a:ext uri="{FF2B5EF4-FFF2-40B4-BE49-F238E27FC236}">
                <a16:creationId xmlns:a16="http://schemas.microsoft.com/office/drawing/2014/main" id="{98AD7560-150D-2C31-6EEF-77AFDC553B2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48545" y="2648758"/>
            <a:ext cx="1320800" cy="1832610"/>
          </a:xfrm>
          <a:prstGeom prst="rect">
            <a:avLst/>
          </a:prstGeom>
        </p:spPr>
      </p:pic>
      <p:pic>
        <p:nvPicPr>
          <p:cNvPr id="1028" name="Picture 4">
            <a:extLst>
              <a:ext uri="{FF2B5EF4-FFF2-40B4-BE49-F238E27FC236}">
                <a16:creationId xmlns:a16="http://schemas.microsoft.com/office/drawing/2014/main" id="{45008A26-8C6A-4A53-28D3-A03FB947DCC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48545" y="4738254"/>
            <a:ext cx="1320800" cy="1832610"/>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AACB6BE4-7233-28D5-CC01-5BEBB8769B3B}"/>
              </a:ext>
            </a:extLst>
          </p:cNvPr>
          <p:cNvSpPr txBox="1"/>
          <p:nvPr/>
        </p:nvSpPr>
        <p:spPr>
          <a:xfrm>
            <a:off x="5294159" y="4738254"/>
            <a:ext cx="6740823" cy="2031325"/>
          </a:xfrm>
          <a:prstGeom prst="rect">
            <a:avLst/>
          </a:prstGeom>
          <a:noFill/>
        </p:spPr>
        <p:txBody>
          <a:bodyPr wrap="square" rtlCol="0">
            <a:spAutoFit/>
          </a:bodyPr>
          <a:lstStyle/>
          <a:p>
            <a:r>
              <a:rPr lang="nl-NL" sz="1400" b="1" dirty="0"/>
              <a:t>Maar liefst 96 boogbeelden staan er op de prachtige kathedraal in             ‘s-Hertogenbosch Je hebt een verrekijker nodig als je ze van dichtbij wil zien. Maar.. Er is een ook een oplossing! Met behulp van de 21 namen van de beelden hiernaast kun je ze allemaal zien met een bijpassend gedicht.</a:t>
            </a:r>
            <a:br>
              <a:rPr lang="nl-NL" sz="1400" b="1" dirty="0"/>
            </a:br>
            <a:r>
              <a:rPr lang="nl-NL" sz="1400" b="1" dirty="0"/>
              <a:t>Wil je ze alle 96 zien klik dan </a:t>
            </a:r>
            <a:r>
              <a:rPr lang="nl-NL" sz="1400" b="1" dirty="0">
                <a:hlinkClick r:id="rId27"/>
              </a:rPr>
              <a:t>hier! </a:t>
            </a:r>
            <a:r>
              <a:rPr lang="nl-NL" sz="1400" b="1" dirty="0"/>
              <a:t>Dan kun je ook nog waar ze te zitten als </a:t>
            </a:r>
            <a:r>
              <a:rPr lang="nl-NL" sz="1400" b="1" dirty="0" err="1"/>
              <a:t>jr</a:t>
            </a:r>
            <a:r>
              <a:rPr lang="nl-NL" sz="1400" b="1" dirty="0"/>
              <a:t> klikt op de nummer! Wat een ontdekkingsreis! Daar wil je wel een eindje voor fietsen!</a:t>
            </a:r>
            <a:br>
              <a:rPr lang="nl-NL" sz="1400" b="1" dirty="0"/>
            </a:br>
            <a:r>
              <a:rPr lang="nl-NL" sz="1400" b="1" dirty="0"/>
              <a:t>Kun jij een beeld maken van klei, zoals die op de kathedraal staat? Laat maar zien dan!</a:t>
            </a:r>
          </a:p>
        </p:txBody>
      </p:sp>
      <p:sp>
        <p:nvSpPr>
          <p:cNvPr id="3" name="Lachebekje 2">
            <a:extLst>
              <a:ext uri="{FF2B5EF4-FFF2-40B4-BE49-F238E27FC236}">
                <a16:creationId xmlns:a16="http://schemas.microsoft.com/office/drawing/2014/main" id="{4BE59EDD-FD1B-3AF4-EA00-1F522ADA5F51}"/>
              </a:ext>
            </a:extLst>
          </p:cNvPr>
          <p:cNvSpPr/>
          <p:nvPr/>
        </p:nvSpPr>
        <p:spPr>
          <a:xfrm>
            <a:off x="508000" y="1299210"/>
            <a:ext cx="592666" cy="53340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Cultureel Brabant Tony </a:t>
            </a:r>
            <a:r>
              <a:rPr lang="nl-NL" dirty="0" err="1"/>
              <a:t>Zeeuwe</a:t>
            </a:r>
            <a:r>
              <a:rPr lang="nl-NL" dirty="0"/>
              <a:t> </a:t>
            </a:r>
            <a:r>
              <a:rPr lang="nl-NL" dirty="0">
                <a:hlinkClick r:id="rId28"/>
              </a:rPr>
              <a:t>Boogbeelden</a:t>
            </a:r>
            <a:r>
              <a:rPr lang="nl-NL" dirty="0"/>
              <a:t> Sint Jan (cubra.nl)</a:t>
            </a:r>
          </a:p>
        </p:txBody>
      </p:sp>
      <p:sp>
        <p:nvSpPr>
          <p:cNvPr id="4" name="Pijl: links 3">
            <a:extLst>
              <a:ext uri="{FF2B5EF4-FFF2-40B4-BE49-F238E27FC236}">
                <a16:creationId xmlns:a16="http://schemas.microsoft.com/office/drawing/2014/main" id="{CE19A146-AF61-E881-3F1A-65276EEDE611}"/>
              </a:ext>
            </a:extLst>
          </p:cNvPr>
          <p:cNvSpPr/>
          <p:nvPr/>
        </p:nvSpPr>
        <p:spPr>
          <a:xfrm>
            <a:off x="804333" y="6001581"/>
            <a:ext cx="2043545" cy="76799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C0F309A1-7661-54F8-DAE7-D745FD8BAF08}"/>
              </a:ext>
            </a:extLst>
          </p:cNvPr>
          <p:cNvSpPr txBox="1"/>
          <p:nvPr/>
        </p:nvSpPr>
        <p:spPr>
          <a:xfrm>
            <a:off x="1684640" y="6201532"/>
            <a:ext cx="1726477" cy="369332"/>
          </a:xfrm>
          <a:prstGeom prst="rect">
            <a:avLst/>
          </a:prstGeom>
          <a:noFill/>
        </p:spPr>
        <p:txBody>
          <a:bodyPr wrap="square" rtlCol="0">
            <a:spAutoFit/>
          </a:bodyPr>
          <a:lstStyle/>
          <a:p>
            <a:r>
              <a:rPr lang="nl-NL" dirty="0"/>
              <a:t>Klik hier</a:t>
            </a:r>
          </a:p>
        </p:txBody>
      </p:sp>
    </p:spTree>
    <p:extLst>
      <p:ext uri="{BB962C8B-B14F-4D97-AF65-F5344CB8AC3E}">
        <p14:creationId xmlns:p14="http://schemas.microsoft.com/office/powerpoint/2010/main" val="319919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3" grpId="0" animBg="1"/>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7DDE8AC-7BAD-B8D5-4DC9-A780A597327D}"/>
              </a:ext>
            </a:extLst>
          </p:cNvPr>
          <p:cNvSpPr txBox="1"/>
          <p:nvPr/>
        </p:nvSpPr>
        <p:spPr>
          <a:xfrm>
            <a:off x="1899179" y="2259261"/>
            <a:ext cx="12022667" cy="923330"/>
          </a:xfrm>
          <a:prstGeom prst="rect">
            <a:avLst/>
          </a:prstGeom>
          <a:noFill/>
        </p:spPr>
        <p:txBody>
          <a:bodyPr wrap="square">
            <a:spAutoFit/>
          </a:bodyPr>
          <a:lstStyle/>
          <a:p>
            <a:r>
              <a:rPr lang="nl-NL" dirty="0">
                <a:solidFill>
                  <a:schemeClr val="accent2">
                    <a:lumMod val="60000"/>
                    <a:lumOff val="40000"/>
                  </a:schemeClr>
                </a:solidFill>
                <a:latin typeface="Roboto" panose="02000000000000000000" pitchFamily="2" charset="0"/>
              </a:rPr>
              <a:t>Op</a:t>
            </a:r>
            <a:r>
              <a:rPr lang="nl-NL" b="0" i="0" dirty="0">
                <a:solidFill>
                  <a:schemeClr val="accent2">
                    <a:lumMod val="60000"/>
                    <a:lumOff val="40000"/>
                  </a:schemeClr>
                </a:solidFill>
                <a:effectLst/>
                <a:latin typeface="Roboto" panose="02000000000000000000" pitchFamily="2" charset="0"/>
              </a:rPr>
              <a:t> 25 februari 1590 werd Breda met een list op de Spanjaarden veroverd. </a:t>
            </a:r>
            <a:br>
              <a:rPr lang="nl-NL" b="0" i="0" dirty="0">
                <a:solidFill>
                  <a:schemeClr val="accent2">
                    <a:lumMod val="60000"/>
                    <a:lumOff val="40000"/>
                  </a:schemeClr>
                </a:solidFill>
                <a:effectLst/>
                <a:latin typeface="Roboto" panose="02000000000000000000" pitchFamily="2" charset="0"/>
              </a:rPr>
            </a:br>
            <a:r>
              <a:rPr lang="nl-NL" b="0" i="0" dirty="0">
                <a:solidFill>
                  <a:schemeClr val="accent2">
                    <a:lumMod val="60000"/>
                    <a:lumOff val="40000"/>
                  </a:schemeClr>
                </a:solidFill>
                <a:effectLst/>
                <a:latin typeface="Roboto" panose="02000000000000000000" pitchFamily="2" charset="0"/>
              </a:rPr>
              <a:t>Met een turfschip werden </a:t>
            </a:r>
            <a:r>
              <a:rPr lang="nl-NL" dirty="0">
                <a:solidFill>
                  <a:schemeClr val="accent2">
                    <a:lumMod val="60000"/>
                    <a:lumOff val="40000"/>
                  </a:schemeClr>
                </a:solidFill>
                <a:latin typeface="Roboto" panose="02000000000000000000" pitchFamily="2" charset="0"/>
              </a:rPr>
              <a:t>70</a:t>
            </a:r>
            <a:r>
              <a:rPr lang="nl-NL" b="0" i="0" dirty="0">
                <a:solidFill>
                  <a:schemeClr val="accent2">
                    <a:lumMod val="60000"/>
                    <a:lumOff val="40000"/>
                  </a:schemeClr>
                </a:solidFill>
                <a:effectLst/>
                <a:latin typeface="Roboto" panose="02000000000000000000" pitchFamily="2" charset="0"/>
              </a:rPr>
              <a:t> soldaten naar binnen gesmokkeld, </a:t>
            </a:r>
            <a:br>
              <a:rPr lang="nl-NL" b="0" i="0" dirty="0">
                <a:solidFill>
                  <a:schemeClr val="accent2">
                    <a:lumMod val="60000"/>
                    <a:lumOff val="40000"/>
                  </a:schemeClr>
                </a:solidFill>
                <a:effectLst/>
                <a:latin typeface="Roboto" panose="02000000000000000000" pitchFamily="2" charset="0"/>
              </a:rPr>
            </a:br>
            <a:r>
              <a:rPr lang="nl-NL" b="0" i="0" dirty="0">
                <a:solidFill>
                  <a:schemeClr val="accent2">
                    <a:lumMod val="60000"/>
                    <a:lumOff val="40000"/>
                  </a:schemeClr>
                </a:solidFill>
                <a:effectLst/>
                <a:latin typeface="Roboto" panose="02000000000000000000" pitchFamily="2" charset="0"/>
              </a:rPr>
              <a:t>die deden de stadspoorten open voor de troepen van stadhouder Maurits.</a:t>
            </a:r>
            <a:endParaRPr lang="nl-NL" dirty="0">
              <a:solidFill>
                <a:schemeClr val="accent2">
                  <a:lumMod val="60000"/>
                  <a:lumOff val="40000"/>
                </a:schemeClr>
              </a:solidFill>
            </a:endParaRPr>
          </a:p>
        </p:txBody>
      </p:sp>
      <p:sp>
        <p:nvSpPr>
          <p:cNvPr id="4" name="Rechthoek 3">
            <a:extLst>
              <a:ext uri="{FF2B5EF4-FFF2-40B4-BE49-F238E27FC236}">
                <a16:creationId xmlns:a16="http://schemas.microsoft.com/office/drawing/2014/main" id="{37FAAA33-3193-D170-37DB-F0148D415765}"/>
              </a:ext>
            </a:extLst>
          </p:cNvPr>
          <p:cNvSpPr/>
          <p:nvPr/>
        </p:nvSpPr>
        <p:spPr>
          <a:xfrm>
            <a:off x="2262788" y="0"/>
            <a:ext cx="7175362" cy="2308324"/>
          </a:xfrm>
          <a:prstGeom prst="rect">
            <a:avLst/>
          </a:prstGeom>
          <a:noFill/>
        </p:spPr>
        <p:txBody>
          <a:bodyPr wrap="none" lIns="91440" tIns="45720" rIns="91440" bIns="45720">
            <a:spAutoFit/>
          </a:bodyPr>
          <a:lstStyle/>
          <a:p>
            <a:pPr algn="ctr"/>
            <a:r>
              <a:rPr lang="nl-NL"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80-jarige oorlog</a:t>
            </a:r>
            <a:br>
              <a:rPr lang="nl-NL"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nl-NL"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1568-1648</a:t>
            </a:r>
            <a:br>
              <a:rPr lang="nl-NL"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nl-NL"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Spanje is de baas in Nederland</a:t>
            </a:r>
            <a:br>
              <a:rPr lang="nl-NL"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nl-NL"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 zijn in </a:t>
            </a:r>
            <a:r>
              <a:rPr lang="nl-NL"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Kielegat</a:t>
            </a:r>
            <a:r>
              <a:rPr lang="nl-NL"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-Breda</a:t>
            </a:r>
            <a:endParaRPr lang="nl-NL"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050" name="Picture 2">
            <a:hlinkClick r:id="rId2"/>
            <a:extLst>
              <a:ext uri="{FF2B5EF4-FFF2-40B4-BE49-F238E27FC236}">
                <a16:creationId xmlns:a16="http://schemas.microsoft.com/office/drawing/2014/main" id="{1A5A4D31-D5DF-AF24-D857-E89029D48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51" y="187732"/>
            <a:ext cx="1610716" cy="19328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hlinkClick r:id="rId2"/>
            <a:extLst>
              <a:ext uri="{FF2B5EF4-FFF2-40B4-BE49-F238E27FC236}">
                <a16:creationId xmlns:a16="http://schemas.microsoft.com/office/drawing/2014/main" id="{2765C84A-3468-D31D-FDC8-438959807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3187" y="16274"/>
            <a:ext cx="1455426" cy="193093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6AD7621-3F77-6CC3-E3D5-076F36CB10E6}"/>
              </a:ext>
            </a:extLst>
          </p:cNvPr>
          <p:cNvSpPr txBox="1"/>
          <p:nvPr/>
        </p:nvSpPr>
        <p:spPr>
          <a:xfrm>
            <a:off x="772309" y="2009962"/>
            <a:ext cx="1250883" cy="307777"/>
          </a:xfrm>
          <a:prstGeom prst="rect">
            <a:avLst/>
          </a:prstGeom>
          <a:noFill/>
        </p:spPr>
        <p:txBody>
          <a:bodyPr wrap="square" rtlCol="0">
            <a:spAutoFit/>
          </a:bodyPr>
          <a:lstStyle/>
          <a:p>
            <a:r>
              <a:rPr lang="nl-NL" sz="1400" dirty="0"/>
              <a:t>Philips II</a:t>
            </a:r>
          </a:p>
        </p:txBody>
      </p:sp>
      <p:sp>
        <p:nvSpPr>
          <p:cNvPr id="7" name="Tekstvak 6">
            <a:extLst>
              <a:ext uri="{FF2B5EF4-FFF2-40B4-BE49-F238E27FC236}">
                <a16:creationId xmlns:a16="http://schemas.microsoft.com/office/drawing/2014/main" id="{24127483-C6D5-F1F7-5034-09A305C52297}"/>
              </a:ext>
            </a:extLst>
          </p:cNvPr>
          <p:cNvSpPr txBox="1"/>
          <p:nvPr/>
        </p:nvSpPr>
        <p:spPr>
          <a:xfrm>
            <a:off x="10303187" y="1909504"/>
            <a:ext cx="1998133" cy="307777"/>
          </a:xfrm>
          <a:prstGeom prst="rect">
            <a:avLst/>
          </a:prstGeom>
          <a:noFill/>
        </p:spPr>
        <p:txBody>
          <a:bodyPr wrap="square" rtlCol="0">
            <a:spAutoFit/>
          </a:bodyPr>
          <a:lstStyle/>
          <a:p>
            <a:r>
              <a:rPr lang="nl-NL" sz="1400" dirty="0"/>
              <a:t>Prins Maurits</a:t>
            </a:r>
          </a:p>
        </p:txBody>
      </p:sp>
      <p:pic>
        <p:nvPicPr>
          <p:cNvPr id="2056" name="Picture 8" descr="Adriaen van Bergen - Wikipedia">
            <a:hlinkClick r:id="rId5"/>
            <a:extLst>
              <a:ext uri="{FF2B5EF4-FFF2-40B4-BE49-F238E27FC236}">
                <a16:creationId xmlns:a16="http://schemas.microsoft.com/office/drawing/2014/main" id="{4B599C2F-FC80-3237-83D9-3154A5B0C9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48" y="3148774"/>
            <a:ext cx="1690688" cy="238841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255EA38-0157-1CCF-DB02-F48023807718}"/>
              </a:ext>
            </a:extLst>
          </p:cNvPr>
          <p:cNvSpPr txBox="1"/>
          <p:nvPr/>
        </p:nvSpPr>
        <p:spPr>
          <a:xfrm>
            <a:off x="10957" y="6085493"/>
            <a:ext cx="2667000" cy="584775"/>
          </a:xfrm>
          <a:prstGeom prst="rect">
            <a:avLst/>
          </a:prstGeom>
          <a:noFill/>
        </p:spPr>
        <p:txBody>
          <a:bodyPr wrap="square" rtlCol="0">
            <a:spAutoFit/>
          </a:bodyPr>
          <a:lstStyle/>
          <a:p>
            <a:pPr algn="ctr"/>
            <a:r>
              <a:rPr lang="nl-NL" sz="1600" dirty="0"/>
              <a:t>Adriaan van Bergen</a:t>
            </a:r>
            <a:br>
              <a:rPr lang="nl-NL" sz="1600" dirty="0"/>
            </a:br>
            <a:r>
              <a:rPr lang="nl-NL" sz="1600" dirty="0"/>
              <a:t>Turfschipper</a:t>
            </a:r>
          </a:p>
        </p:txBody>
      </p:sp>
      <p:sp>
        <p:nvSpPr>
          <p:cNvPr id="9" name="Tekstvak 8">
            <a:extLst>
              <a:ext uri="{FF2B5EF4-FFF2-40B4-BE49-F238E27FC236}">
                <a16:creationId xmlns:a16="http://schemas.microsoft.com/office/drawing/2014/main" id="{4AA72403-8E52-A3B6-946B-7CEEFBFC9239}"/>
              </a:ext>
            </a:extLst>
          </p:cNvPr>
          <p:cNvSpPr txBox="1"/>
          <p:nvPr/>
        </p:nvSpPr>
        <p:spPr>
          <a:xfrm>
            <a:off x="3341402" y="3663096"/>
            <a:ext cx="7622931" cy="923330"/>
          </a:xfrm>
          <a:prstGeom prst="rect">
            <a:avLst/>
          </a:prstGeom>
          <a:noFill/>
        </p:spPr>
        <p:txBody>
          <a:bodyPr wrap="square" rtlCol="0">
            <a:spAutoFit/>
          </a:bodyPr>
          <a:lstStyle/>
          <a:p>
            <a:r>
              <a:rPr lang="nl-NL" dirty="0">
                <a:solidFill>
                  <a:schemeClr val="accent1">
                    <a:lumMod val="60000"/>
                    <a:lumOff val="40000"/>
                  </a:schemeClr>
                </a:solidFill>
              </a:rPr>
              <a:t>Een wandeling door het Breda van vandaag. Merel ontmoet de stadsgids Tino. En daar noemen ze een paar keer Breda als het Nederlandse “ Paard van Troje”. </a:t>
            </a:r>
          </a:p>
        </p:txBody>
      </p:sp>
      <p:pic>
        <p:nvPicPr>
          <p:cNvPr id="1026" name="Picture 2">
            <a:hlinkClick r:id="rId7"/>
            <a:extLst>
              <a:ext uri="{FF2B5EF4-FFF2-40B4-BE49-F238E27FC236}">
                <a16:creationId xmlns:a16="http://schemas.microsoft.com/office/drawing/2014/main" id="{962E8B93-94D3-F466-4AC1-08EAFEAF3E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8315" y="4596605"/>
            <a:ext cx="2083858" cy="16609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hlinkClick r:id="rId9"/>
            <a:extLst>
              <a:ext uri="{FF2B5EF4-FFF2-40B4-BE49-F238E27FC236}">
                <a16:creationId xmlns:a16="http://schemas.microsoft.com/office/drawing/2014/main" id="{060F4F08-3201-F82C-92C3-5D47DED2EC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1258" y="4596605"/>
            <a:ext cx="2083858" cy="166093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98E4F17A-CE76-D69C-C95B-5E35D8518B71}"/>
              </a:ext>
            </a:extLst>
          </p:cNvPr>
          <p:cNvSpPr txBox="1"/>
          <p:nvPr/>
        </p:nvSpPr>
        <p:spPr>
          <a:xfrm>
            <a:off x="3314102" y="6350713"/>
            <a:ext cx="3666066" cy="415498"/>
          </a:xfrm>
          <a:prstGeom prst="rect">
            <a:avLst/>
          </a:prstGeom>
          <a:noFill/>
        </p:spPr>
        <p:txBody>
          <a:bodyPr wrap="square" rtlCol="0">
            <a:spAutoFit/>
          </a:bodyPr>
          <a:lstStyle/>
          <a:p>
            <a:r>
              <a:rPr lang="nl-NL" sz="1050" dirty="0"/>
              <a:t>Klik hier op  de afbeelding  voor het </a:t>
            </a:r>
            <a:br>
              <a:rPr lang="nl-NL" sz="1050" dirty="0"/>
            </a:br>
            <a:r>
              <a:rPr lang="nl-NL" sz="1050" dirty="0"/>
              <a:t>    “Nederlandse Paard van Troje”</a:t>
            </a:r>
          </a:p>
        </p:txBody>
      </p:sp>
      <p:sp>
        <p:nvSpPr>
          <p:cNvPr id="11" name="Tekstvak 10">
            <a:extLst>
              <a:ext uri="{FF2B5EF4-FFF2-40B4-BE49-F238E27FC236}">
                <a16:creationId xmlns:a16="http://schemas.microsoft.com/office/drawing/2014/main" id="{BA83AC85-61C6-67D2-5BAB-0A8F35EDDE47}"/>
              </a:ext>
            </a:extLst>
          </p:cNvPr>
          <p:cNvSpPr txBox="1"/>
          <p:nvPr/>
        </p:nvSpPr>
        <p:spPr>
          <a:xfrm>
            <a:off x="8884179" y="6365261"/>
            <a:ext cx="2715155" cy="430887"/>
          </a:xfrm>
          <a:prstGeom prst="rect">
            <a:avLst/>
          </a:prstGeom>
          <a:noFill/>
        </p:spPr>
        <p:txBody>
          <a:bodyPr wrap="square" rtlCol="0">
            <a:spAutoFit/>
          </a:bodyPr>
          <a:lstStyle/>
          <a:p>
            <a:pPr algn="ctr"/>
            <a:r>
              <a:rPr lang="nl-NL" sz="1100" dirty="0"/>
              <a:t>Klik hier op de afbeelding  voor het  “Griekse Paard van Troje”</a:t>
            </a:r>
          </a:p>
        </p:txBody>
      </p:sp>
      <p:sp>
        <p:nvSpPr>
          <p:cNvPr id="12" name="Tekstvak 11">
            <a:extLst>
              <a:ext uri="{FF2B5EF4-FFF2-40B4-BE49-F238E27FC236}">
                <a16:creationId xmlns:a16="http://schemas.microsoft.com/office/drawing/2014/main" id="{4F97434D-85B8-8F40-F6CF-9BD942FDE4DD}"/>
              </a:ext>
            </a:extLst>
          </p:cNvPr>
          <p:cNvSpPr txBox="1"/>
          <p:nvPr/>
        </p:nvSpPr>
        <p:spPr>
          <a:xfrm>
            <a:off x="6273488" y="5120711"/>
            <a:ext cx="2421467" cy="646331"/>
          </a:xfrm>
          <a:prstGeom prst="rect">
            <a:avLst/>
          </a:prstGeom>
          <a:noFill/>
        </p:spPr>
        <p:txBody>
          <a:bodyPr wrap="square" rtlCol="0">
            <a:spAutoFit/>
          </a:bodyPr>
          <a:lstStyle/>
          <a:p>
            <a:r>
              <a:rPr lang="nl-NL" sz="1200" dirty="0"/>
              <a:t>Hoe zit dat? Waarom wordt het Turfschip van Breda het Paard van Troje genoemd?</a:t>
            </a:r>
          </a:p>
        </p:txBody>
      </p:sp>
      <p:sp>
        <p:nvSpPr>
          <p:cNvPr id="13" name="Pijl: links 12">
            <a:extLst>
              <a:ext uri="{FF2B5EF4-FFF2-40B4-BE49-F238E27FC236}">
                <a16:creationId xmlns:a16="http://schemas.microsoft.com/office/drawing/2014/main" id="{F4EEEA8A-6E35-09D7-1273-6F278899E8B0}"/>
              </a:ext>
            </a:extLst>
          </p:cNvPr>
          <p:cNvSpPr/>
          <p:nvPr/>
        </p:nvSpPr>
        <p:spPr>
          <a:xfrm>
            <a:off x="5512173" y="4601663"/>
            <a:ext cx="2015066" cy="43566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 rechts 14">
            <a:extLst>
              <a:ext uri="{FF2B5EF4-FFF2-40B4-BE49-F238E27FC236}">
                <a16:creationId xmlns:a16="http://schemas.microsoft.com/office/drawing/2014/main" id="{278EBC41-B2C4-0F29-C1A6-EA47F48D2CDB}"/>
              </a:ext>
            </a:extLst>
          </p:cNvPr>
          <p:cNvSpPr/>
          <p:nvPr/>
        </p:nvSpPr>
        <p:spPr>
          <a:xfrm>
            <a:off x="7360180" y="5935215"/>
            <a:ext cx="1901078" cy="4154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Tekstvak 15">
            <a:extLst>
              <a:ext uri="{FF2B5EF4-FFF2-40B4-BE49-F238E27FC236}">
                <a16:creationId xmlns:a16="http://schemas.microsoft.com/office/drawing/2014/main" id="{E3657834-9FB2-49F1-8137-035715FA7384}"/>
              </a:ext>
            </a:extLst>
          </p:cNvPr>
          <p:cNvSpPr txBox="1"/>
          <p:nvPr/>
        </p:nvSpPr>
        <p:spPr>
          <a:xfrm>
            <a:off x="10292821" y="2167517"/>
            <a:ext cx="1635771" cy="830997"/>
          </a:xfrm>
          <a:prstGeom prst="rect">
            <a:avLst/>
          </a:prstGeom>
          <a:noFill/>
        </p:spPr>
        <p:txBody>
          <a:bodyPr wrap="square" rtlCol="0">
            <a:spAutoFit/>
          </a:bodyPr>
          <a:lstStyle/>
          <a:p>
            <a:r>
              <a:rPr lang="nl-NL" sz="1600" dirty="0"/>
              <a:t>Klik op mij!</a:t>
            </a:r>
            <a:br>
              <a:rPr lang="nl-NL" sz="1600" dirty="0"/>
            </a:br>
            <a:r>
              <a:rPr lang="nl-NL" sz="1600" dirty="0"/>
              <a:t>   Breda</a:t>
            </a:r>
            <a:br>
              <a:rPr lang="nl-NL" sz="1600" dirty="0"/>
            </a:br>
            <a:r>
              <a:rPr lang="nl-NL" sz="1600" dirty="0"/>
              <a:t>Protestant!!</a:t>
            </a:r>
          </a:p>
        </p:txBody>
      </p:sp>
      <p:sp>
        <p:nvSpPr>
          <p:cNvPr id="19" name="Tekstvak 18">
            <a:extLst>
              <a:ext uri="{FF2B5EF4-FFF2-40B4-BE49-F238E27FC236}">
                <a16:creationId xmlns:a16="http://schemas.microsoft.com/office/drawing/2014/main" id="{3E020A19-EC91-337A-F478-8BBC2CBA5FA0}"/>
              </a:ext>
            </a:extLst>
          </p:cNvPr>
          <p:cNvSpPr txBox="1"/>
          <p:nvPr/>
        </p:nvSpPr>
        <p:spPr>
          <a:xfrm>
            <a:off x="543499" y="2311517"/>
            <a:ext cx="1580002" cy="830997"/>
          </a:xfrm>
          <a:prstGeom prst="rect">
            <a:avLst/>
          </a:prstGeom>
          <a:noFill/>
        </p:spPr>
        <p:txBody>
          <a:bodyPr wrap="square" rtlCol="0">
            <a:spAutoFit/>
          </a:bodyPr>
          <a:lstStyle/>
          <a:p>
            <a:r>
              <a:rPr lang="nl-NL" sz="1600" dirty="0"/>
              <a:t>Klik op mij!</a:t>
            </a:r>
            <a:br>
              <a:rPr lang="nl-NL" sz="1600" dirty="0"/>
            </a:br>
            <a:r>
              <a:rPr lang="nl-NL" sz="1600" dirty="0"/>
              <a:t>   Breda</a:t>
            </a:r>
            <a:br>
              <a:rPr lang="nl-NL" sz="1600" dirty="0"/>
            </a:br>
            <a:r>
              <a:rPr lang="nl-NL" sz="1600" dirty="0"/>
              <a:t>Katholiek!!</a:t>
            </a:r>
          </a:p>
        </p:txBody>
      </p:sp>
      <p:sp>
        <p:nvSpPr>
          <p:cNvPr id="20" name="Tekstvak 19">
            <a:extLst>
              <a:ext uri="{FF2B5EF4-FFF2-40B4-BE49-F238E27FC236}">
                <a16:creationId xmlns:a16="http://schemas.microsoft.com/office/drawing/2014/main" id="{855E1D09-F260-6FB7-6E19-88F915C22063}"/>
              </a:ext>
            </a:extLst>
          </p:cNvPr>
          <p:cNvSpPr txBox="1"/>
          <p:nvPr/>
        </p:nvSpPr>
        <p:spPr>
          <a:xfrm>
            <a:off x="254905" y="5565863"/>
            <a:ext cx="3359563" cy="584775"/>
          </a:xfrm>
          <a:prstGeom prst="rect">
            <a:avLst/>
          </a:prstGeom>
          <a:noFill/>
        </p:spPr>
        <p:txBody>
          <a:bodyPr wrap="square" rtlCol="0">
            <a:spAutoFit/>
          </a:bodyPr>
          <a:lstStyle/>
          <a:p>
            <a:r>
              <a:rPr lang="nl-NL" sz="1600" dirty="0"/>
              <a:t>Klik op mij!</a:t>
            </a:r>
            <a:br>
              <a:rPr lang="nl-NL" sz="1600" dirty="0"/>
            </a:br>
            <a:r>
              <a:rPr lang="nl-NL" sz="1600" dirty="0"/>
              <a:t>Schipper van het Turfschip</a:t>
            </a:r>
          </a:p>
        </p:txBody>
      </p:sp>
    </p:spTree>
    <p:extLst>
      <p:ext uri="{BB962C8B-B14F-4D97-AF65-F5344CB8AC3E}">
        <p14:creationId xmlns:p14="http://schemas.microsoft.com/office/powerpoint/2010/main" val="43753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5" grpId="0" animBg="1"/>
      <p:bldP spid="16"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B00FE07E-B586-50F8-C079-FDD81D821670}"/>
              </a:ext>
            </a:extLst>
          </p:cNvPr>
          <p:cNvSpPr txBox="1"/>
          <p:nvPr/>
        </p:nvSpPr>
        <p:spPr>
          <a:xfrm>
            <a:off x="516467" y="1462101"/>
            <a:ext cx="12310533" cy="3139321"/>
          </a:xfrm>
          <a:prstGeom prst="rect">
            <a:avLst/>
          </a:prstGeom>
          <a:noFill/>
        </p:spPr>
        <p:txBody>
          <a:bodyPr wrap="square">
            <a:spAutoFit/>
          </a:bodyPr>
          <a:lstStyle/>
          <a:p>
            <a:r>
              <a:rPr lang="nl-NL" sz="6600" b="1" i="1" dirty="0">
                <a:solidFill>
                  <a:schemeClr val="accent2">
                    <a:lumMod val="60000"/>
                    <a:lumOff val="40000"/>
                  </a:schemeClr>
                </a:solidFill>
              </a:rPr>
              <a:t>Ik </a:t>
            </a:r>
            <a:r>
              <a:rPr lang="nl-NL" sz="6600" b="1" i="1" dirty="0" err="1">
                <a:solidFill>
                  <a:schemeClr val="accent2">
                    <a:lumMod val="60000"/>
                    <a:lumOff val="40000"/>
                  </a:schemeClr>
                </a:solidFill>
              </a:rPr>
              <a:t>goa</a:t>
            </a:r>
            <a:r>
              <a:rPr lang="nl-NL" sz="6600" b="1" i="1" dirty="0">
                <a:solidFill>
                  <a:schemeClr val="accent2">
                    <a:lumMod val="60000"/>
                    <a:lumOff val="40000"/>
                  </a:schemeClr>
                </a:solidFill>
              </a:rPr>
              <a:t> </a:t>
            </a:r>
            <a:r>
              <a:rPr lang="nl-NL" sz="6600" b="1" i="1" dirty="0" err="1">
                <a:solidFill>
                  <a:schemeClr val="accent2">
                    <a:lumMod val="60000"/>
                    <a:lumOff val="40000"/>
                  </a:schemeClr>
                </a:solidFill>
              </a:rPr>
              <a:t>zuutjes</a:t>
            </a:r>
            <a:r>
              <a:rPr lang="nl-NL" sz="6600" b="1" i="1" dirty="0">
                <a:solidFill>
                  <a:schemeClr val="accent2">
                    <a:lumMod val="60000"/>
                    <a:lumOff val="40000"/>
                  </a:schemeClr>
                </a:solidFill>
              </a:rPr>
              <a:t> </a:t>
            </a:r>
            <a:r>
              <a:rPr lang="nl-NL" sz="6600" b="1" i="1" dirty="0" err="1">
                <a:solidFill>
                  <a:schemeClr val="accent2">
                    <a:lumMod val="60000"/>
                    <a:lumOff val="40000"/>
                  </a:schemeClr>
                </a:solidFill>
              </a:rPr>
              <a:t>aon</a:t>
            </a:r>
            <a:r>
              <a:rPr lang="nl-NL" sz="6600" b="1" i="1" dirty="0">
                <a:solidFill>
                  <a:schemeClr val="accent2">
                    <a:lumMod val="60000"/>
                    <a:lumOff val="40000"/>
                  </a:schemeClr>
                </a:solidFill>
              </a:rPr>
              <a:t> op </a:t>
            </a:r>
            <a:r>
              <a:rPr lang="nl-NL" sz="6600" b="1" i="1" dirty="0" err="1">
                <a:solidFill>
                  <a:schemeClr val="accent2">
                    <a:lumMod val="60000"/>
                    <a:lumOff val="40000"/>
                  </a:schemeClr>
                </a:solidFill>
              </a:rPr>
              <a:t>haus</a:t>
            </a:r>
            <a:br>
              <a:rPr lang="nl-NL" sz="6600" b="1" i="1" dirty="0">
                <a:solidFill>
                  <a:schemeClr val="accent2">
                    <a:lumMod val="60000"/>
                    <a:lumOff val="40000"/>
                  </a:schemeClr>
                </a:solidFill>
              </a:rPr>
            </a:br>
            <a:br>
              <a:rPr lang="nl-NL" sz="6600" b="1" i="1" dirty="0">
                <a:solidFill>
                  <a:schemeClr val="accent2">
                    <a:lumMod val="60000"/>
                    <a:lumOff val="40000"/>
                  </a:schemeClr>
                </a:solidFill>
              </a:rPr>
            </a:br>
            <a:r>
              <a:rPr lang="nl-NL" sz="6600" b="1" i="1" dirty="0">
                <a:solidFill>
                  <a:schemeClr val="accent2">
                    <a:lumMod val="60000"/>
                    <a:lumOff val="40000"/>
                  </a:schemeClr>
                </a:solidFill>
              </a:rPr>
              <a:t>                Houdoe! </a:t>
            </a:r>
            <a:endParaRPr lang="nl-NL" sz="6600" dirty="0">
              <a:solidFill>
                <a:schemeClr val="accent2">
                  <a:lumMod val="60000"/>
                  <a:lumOff val="40000"/>
                </a:schemeClr>
              </a:solidFill>
            </a:endParaRPr>
          </a:p>
        </p:txBody>
      </p:sp>
    </p:spTree>
    <p:extLst>
      <p:ext uri="{BB962C8B-B14F-4D97-AF65-F5344CB8AC3E}">
        <p14:creationId xmlns:p14="http://schemas.microsoft.com/office/powerpoint/2010/main" val="3290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5"/>
                                        </p:tgtEl>
                                        <p:attrNameLst>
                                          <p:attrName>ppt_x</p:attrName>
                                          <p:attrName>ppt_y</p:attrName>
                                        </p:attrNameLst>
                                      </p:cBhvr>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30271EC-0C1A-C562-D1EE-BEAF5116A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3" y="84667"/>
            <a:ext cx="7738534" cy="4425532"/>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CFA61D2-876D-9315-6AA1-91BB809A93B4}"/>
              </a:ext>
            </a:extLst>
          </p:cNvPr>
          <p:cNvSpPr txBox="1"/>
          <p:nvPr/>
        </p:nvSpPr>
        <p:spPr>
          <a:xfrm>
            <a:off x="7907867" y="0"/>
            <a:ext cx="4360333" cy="5355312"/>
          </a:xfrm>
          <a:prstGeom prst="rect">
            <a:avLst/>
          </a:prstGeom>
          <a:noFill/>
        </p:spPr>
        <p:txBody>
          <a:bodyPr wrap="square" rtlCol="0">
            <a:spAutoFit/>
          </a:bodyPr>
          <a:lstStyle/>
          <a:p>
            <a:r>
              <a:rPr lang="nl-NL" b="1" dirty="0"/>
              <a:t>In Brabant kun je prachtig fietsen, maar het is een grote provincie en we kunnen niet overal naar toe.</a:t>
            </a:r>
            <a:br>
              <a:rPr lang="nl-NL" b="1" dirty="0"/>
            </a:br>
            <a:r>
              <a:rPr lang="nl-NL" b="1" dirty="0"/>
              <a:t>We gaan eerst van ‘s-Hertogenbosch (Klik 4 x )naar:</a:t>
            </a:r>
          </a:p>
          <a:p>
            <a:r>
              <a:rPr lang="nl-NL" b="1" dirty="0"/>
              <a:t>Eindhoven (klik)</a:t>
            </a:r>
            <a:br>
              <a:rPr lang="nl-NL" b="1" dirty="0"/>
            </a:br>
            <a:r>
              <a:rPr lang="nl-NL" b="1" dirty="0"/>
              <a:t>Dan naar Tilburg (klik) en vervolgens naar Zundert (klik) en Hoogerheide.(klik)</a:t>
            </a:r>
          </a:p>
          <a:p>
            <a:endParaRPr lang="nl-NL" b="1" dirty="0"/>
          </a:p>
          <a:p>
            <a:r>
              <a:rPr lang="nl-NL" b="1" dirty="0"/>
              <a:t>We gaan kijken naar</a:t>
            </a:r>
            <a:br>
              <a:rPr lang="nl-NL" b="1" dirty="0"/>
            </a:br>
            <a:r>
              <a:rPr lang="nl-NL" b="1" dirty="0" err="1"/>
              <a:t>StreetArt</a:t>
            </a:r>
            <a:r>
              <a:rPr lang="nl-NL" b="1" dirty="0"/>
              <a:t> in Eindhoven en Tilburg</a:t>
            </a:r>
            <a:br>
              <a:rPr lang="nl-NL" b="1" dirty="0"/>
            </a:br>
            <a:r>
              <a:rPr lang="nl-NL" b="1" dirty="0"/>
              <a:t>Een vis in Eindhoven</a:t>
            </a:r>
            <a:br>
              <a:rPr lang="nl-NL" b="1" dirty="0"/>
            </a:br>
            <a:r>
              <a:rPr lang="nl-NL" b="1" dirty="0"/>
              <a:t>Een kunstschilder uit Zundert</a:t>
            </a:r>
            <a:br>
              <a:rPr lang="nl-NL" b="1" dirty="0"/>
            </a:br>
            <a:r>
              <a:rPr lang="nl-NL" b="1" dirty="0"/>
              <a:t>Een wielrenner uit Hoogerheide die ons naar een bijzondere fabriek in het dorp brengt</a:t>
            </a:r>
            <a:br>
              <a:rPr lang="nl-NL" dirty="0"/>
            </a:br>
            <a:br>
              <a:rPr lang="nl-NL" dirty="0"/>
            </a:br>
            <a:endParaRPr lang="nl-NL" dirty="0"/>
          </a:p>
        </p:txBody>
      </p:sp>
      <p:sp>
        <p:nvSpPr>
          <p:cNvPr id="6" name="Tekstvak 5">
            <a:extLst>
              <a:ext uri="{FF2B5EF4-FFF2-40B4-BE49-F238E27FC236}">
                <a16:creationId xmlns:a16="http://schemas.microsoft.com/office/drawing/2014/main" id="{F02C903B-EE22-71CB-A67D-4C753EFD5D5A}"/>
              </a:ext>
            </a:extLst>
          </p:cNvPr>
          <p:cNvSpPr txBox="1"/>
          <p:nvPr/>
        </p:nvSpPr>
        <p:spPr>
          <a:xfrm>
            <a:off x="4842933" y="2639368"/>
            <a:ext cx="1473200" cy="230832"/>
          </a:xfrm>
          <a:prstGeom prst="rect">
            <a:avLst/>
          </a:prstGeom>
          <a:noFill/>
        </p:spPr>
        <p:txBody>
          <a:bodyPr wrap="square" rtlCol="0">
            <a:spAutoFit/>
          </a:bodyPr>
          <a:lstStyle/>
          <a:p>
            <a:r>
              <a:rPr lang="nl-NL" sz="900" dirty="0">
                <a:latin typeface="Arial Black" panose="020B0A04020102020204" pitchFamily="34" charset="0"/>
              </a:rPr>
              <a:t>Eindhoven</a:t>
            </a:r>
          </a:p>
        </p:txBody>
      </p:sp>
      <p:sp>
        <p:nvSpPr>
          <p:cNvPr id="7" name="Tekstvak 6">
            <a:extLst>
              <a:ext uri="{FF2B5EF4-FFF2-40B4-BE49-F238E27FC236}">
                <a16:creationId xmlns:a16="http://schemas.microsoft.com/office/drawing/2014/main" id="{E824983F-96C1-8E48-3904-61178509AEFD}"/>
              </a:ext>
            </a:extLst>
          </p:cNvPr>
          <p:cNvSpPr txBox="1"/>
          <p:nvPr/>
        </p:nvSpPr>
        <p:spPr>
          <a:xfrm>
            <a:off x="3471334" y="1879601"/>
            <a:ext cx="1524000" cy="246221"/>
          </a:xfrm>
          <a:prstGeom prst="rect">
            <a:avLst/>
          </a:prstGeom>
          <a:noFill/>
        </p:spPr>
        <p:txBody>
          <a:bodyPr wrap="square" rtlCol="0">
            <a:spAutoFit/>
          </a:bodyPr>
          <a:lstStyle/>
          <a:p>
            <a:r>
              <a:rPr lang="nl-NL" sz="1000" dirty="0">
                <a:latin typeface="Arial Black" panose="020B0A04020102020204" pitchFamily="34" charset="0"/>
              </a:rPr>
              <a:t>Tilburg</a:t>
            </a:r>
          </a:p>
        </p:txBody>
      </p:sp>
      <p:sp>
        <p:nvSpPr>
          <p:cNvPr id="8" name="Tekstvak 7">
            <a:extLst>
              <a:ext uri="{FF2B5EF4-FFF2-40B4-BE49-F238E27FC236}">
                <a16:creationId xmlns:a16="http://schemas.microsoft.com/office/drawing/2014/main" id="{AC574FA7-8DA4-0185-9D15-EFE4F168F92B}"/>
              </a:ext>
            </a:extLst>
          </p:cNvPr>
          <p:cNvSpPr txBox="1"/>
          <p:nvPr/>
        </p:nvSpPr>
        <p:spPr>
          <a:xfrm>
            <a:off x="1769534" y="2517823"/>
            <a:ext cx="2370666" cy="246221"/>
          </a:xfrm>
          <a:prstGeom prst="rect">
            <a:avLst/>
          </a:prstGeom>
          <a:noFill/>
        </p:spPr>
        <p:txBody>
          <a:bodyPr wrap="square" rtlCol="0">
            <a:spAutoFit/>
          </a:bodyPr>
          <a:lstStyle/>
          <a:p>
            <a:r>
              <a:rPr lang="nl-NL" sz="1000" dirty="0">
                <a:latin typeface="Arial Black" panose="020B0A04020102020204" pitchFamily="34" charset="0"/>
              </a:rPr>
              <a:t>Zundert</a:t>
            </a:r>
          </a:p>
        </p:txBody>
      </p:sp>
      <p:sp>
        <p:nvSpPr>
          <p:cNvPr id="9" name="Tekstvak 8">
            <a:extLst>
              <a:ext uri="{FF2B5EF4-FFF2-40B4-BE49-F238E27FC236}">
                <a16:creationId xmlns:a16="http://schemas.microsoft.com/office/drawing/2014/main" id="{5834CDBC-474A-9F32-63FC-ABB412821951}"/>
              </a:ext>
            </a:extLst>
          </p:cNvPr>
          <p:cNvSpPr txBox="1"/>
          <p:nvPr/>
        </p:nvSpPr>
        <p:spPr>
          <a:xfrm>
            <a:off x="575734" y="2853267"/>
            <a:ext cx="3081866" cy="246221"/>
          </a:xfrm>
          <a:prstGeom prst="rect">
            <a:avLst/>
          </a:prstGeom>
          <a:noFill/>
        </p:spPr>
        <p:txBody>
          <a:bodyPr wrap="square" rtlCol="0">
            <a:spAutoFit/>
          </a:bodyPr>
          <a:lstStyle/>
          <a:p>
            <a:r>
              <a:rPr lang="nl-NL" sz="1000" b="1" dirty="0">
                <a:latin typeface="Arial Black" panose="020B0A04020102020204" pitchFamily="34" charset="0"/>
              </a:rPr>
              <a:t>Hoogerheide</a:t>
            </a:r>
          </a:p>
        </p:txBody>
      </p:sp>
      <p:sp>
        <p:nvSpPr>
          <p:cNvPr id="10" name="Tekstvak 9">
            <a:extLst>
              <a:ext uri="{FF2B5EF4-FFF2-40B4-BE49-F238E27FC236}">
                <a16:creationId xmlns:a16="http://schemas.microsoft.com/office/drawing/2014/main" id="{DAC06D69-C2E3-C76E-EE21-1714D1ECCCC3}"/>
              </a:ext>
            </a:extLst>
          </p:cNvPr>
          <p:cNvSpPr txBox="1"/>
          <p:nvPr/>
        </p:nvSpPr>
        <p:spPr>
          <a:xfrm>
            <a:off x="4233334" y="1007303"/>
            <a:ext cx="3674533" cy="230832"/>
          </a:xfrm>
          <a:prstGeom prst="rect">
            <a:avLst/>
          </a:prstGeom>
          <a:noFill/>
        </p:spPr>
        <p:txBody>
          <a:bodyPr wrap="square" rtlCol="0">
            <a:spAutoFit/>
          </a:bodyPr>
          <a:lstStyle/>
          <a:p>
            <a:r>
              <a:rPr lang="nl-NL" sz="900" b="1" dirty="0">
                <a:latin typeface="Arial Black" panose="020B0A04020102020204" pitchFamily="34" charset="0"/>
              </a:rPr>
              <a:t>‘s-Hertogenbosch</a:t>
            </a:r>
          </a:p>
        </p:txBody>
      </p:sp>
      <p:pic>
        <p:nvPicPr>
          <p:cNvPr id="1028" name="Picture 4" descr="Wielrennen Plaatjes en Animatie GIFs » Animaatjes.nl">
            <a:extLst>
              <a:ext uri="{FF2B5EF4-FFF2-40B4-BE49-F238E27FC236}">
                <a16:creationId xmlns:a16="http://schemas.microsoft.com/office/drawing/2014/main" id="{EAEB1DD3-1C16-BE0F-CE32-A1CE887FD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475" y="1247067"/>
            <a:ext cx="898526" cy="717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elrennen Plaatjes en Animatie GIFs » Animaatjes.nl">
            <a:extLst>
              <a:ext uri="{FF2B5EF4-FFF2-40B4-BE49-F238E27FC236}">
                <a16:creationId xmlns:a16="http://schemas.microsoft.com/office/drawing/2014/main" id="{99D1F0E5-5247-2D3E-A0F3-D4D0A7510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791" y="470090"/>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elrennen Plaatjes en Animatie GIFs » Animaatjes.nl">
            <a:extLst>
              <a:ext uri="{FF2B5EF4-FFF2-40B4-BE49-F238E27FC236}">
                <a16:creationId xmlns:a16="http://schemas.microsoft.com/office/drawing/2014/main" id="{D824F13B-5895-3EE6-1C55-5B3B67529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171" y="1918656"/>
            <a:ext cx="868211" cy="6937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ielrennen Plaatjes en Animatie GIFs » Animaatjes.nl">
            <a:extLst>
              <a:ext uri="{FF2B5EF4-FFF2-40B4-BE49-F238E27FC236}">
                <a16:creationId xmlns:a16="http://schemas.microsoft.com/office/drawing/2014/main" id="{44881513-7783-CACB-5900-DF7DD7CC2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33" y="2243442"/>
            <a:ext cx="868211" cy="6937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Wielrennen Plaatjes en Animatie GIFs » Animaatjes.nl">
            <a:extLst>
              <a:ext uri="{FF2B5EF4-FFF2-40B4-BE49-F238E27FC236}">
                <a16:creationId xmlns:a16="http://schemas.microsoft.com/office/drawing/2014/main" id="{61279F4B-AF4A-CF5E-9A37-A7EF923D3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6" y="2035423"/>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Wielrennen Plaatjes en Animatie GIFs » Animaatjes.nl">
            <a:extLst>
              <a:ext uri="{FF2B5EF4-FFF2-40B4-BE49-F238E27FC236}">
                <a16:creationId xmlns:a16="http://schemas.microsoft.com/office/drawing/2014/main" id="{78463202-FD9C-1E17-AB8E-AA53EB1D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540" y="604370"/>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Wielrennen Plaatjes en Animatie GIFs » Animaatjes.nl">
            <a:extLst>
              <a:ext uri="{FF2B5EF4-FFF2-40B4-BE49-F238E27FC236}">
                <a16:creationId xmlns:a16="http://schemas.microsoft.com/office/drawing/2014/main" id="{88F3029A-38A2-0691-5FF3-3A1976023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559" y="695590"/>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Wielrennen Plaatjes en Animatie GIFs » Animaatjes.nl">
            <a:extLst>
              <a:ext uri="{FF2B5EF4-FFF2-40B4-BE49-F238E27FC236}">
                <a16:creationId xmlns:a16="http://schemas.microsoft.com/office/drawing/2014/main" id="{3B548C30-3693-6B35-4F96-4D4CBE0B7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329" y="802927"/>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Wielrennen Plaatjes en Animatie GIFs » Animaatjes.nl">
            <a:extLst>
              <a:ext uri="{FF2B5EF4-FFF2-40B4-BE49-F238E27FC236}">
                <a16:creationId xmlns:a16="http://schemas.microsoft.com/office/drawing/2014/main" id="{B96ADB43-5B2B-4073-F7CE-2AEAB6D10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17" y="5546739"/>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Wielrennen Plaatjes en Animatie GIFs » Animaatjes.nl">
            <a:extLst>
              <a:ext uri="{FF2B5EF4-FFF2-40B4-BE49-F238E27FC236}">
                <a16:creationId xmlns:a16="http://schemas.microsoft.com/office/drawing/2014/main" id="{80BB80D5-48E0-90D3-9A1D-EDA022E4F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83" y="5705780"/>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Wielrennen Plaatjes en Animatie GIFs » Animaatjes.nl">
            <a:extLst>
              <a:ext uri="{FF2B5EF4-FFF2-40B4-BE49-F238E27FC236}">
                <a16:creationId xmlns:a16="http://schemas.microsoft.com/office/drawing/2014/main" id="{BAEF64FA-FA96-46F7-7546-FEE4446FE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216" y="5621114"/>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Wielrennen Plaatjes en Animatie GIFs » Animaatjes.nl">
            <a:extLst>
              <a:ext uri="{FF2B5EF4-FFF2-40B4-BE49-F238E27FC236}">
                <a16:creationId xmlns:a16="http://schemas.microsoft.com/office/drawing/2014/main" id="{09BF416A-8254-6B6B-7740-838D2A505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916" y="5773513"/>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Wielrennen Plaatjes en Animatie GIFs » Animaatjes.nl">
            <a:extLst>
              <a:ext uri="{FF2B5EF4-FFF2-40B4-BE49-F238E27FC236}">
                <a16:creationId xmlns:a16="http://schemas.microsoft.com/office/drawing/2014/main" id="{82E1E822-F0A8-93B9-D74B-FE8864527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4583" y="5225390"/>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Wielrennen Plaatjes en Animatie GIFs » Animaatjes.nl">
            <a:extLst>
              <a:ext uri="{FF2B5EF4-FFF2-40B4-BE49-F238E27FC236}">
                <a16:creationId xmlns:a16="http://schemas.microsoft.com/office/drawing/2014/main" id="{045A6014-FE2E-6E0D-A449-53F0363FE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966" y="5612950"/>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Wielrennen Plaatjes en Animatie GIFs » Animaatjes.nl">
            <a:extLst>
              <a:ext uri="{FF2B5EF4-FFF2-40B4-BE49-F238E27FC236}">
                <a16:creationId xmlns:a16="http://schemas.microsoft.com/office/drawing/2014/main" id="{13C046A8-263C-CE51-8E00-FFFE02632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495" y="5621114"/>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Wielrennen Plaatjes en Animatie GIFs » Animaatjes.nl">
            <a:extLst>
              <a:ext uri="{FF2B5EF4-FFF2-40B4-BE49-F238E27FC236}">
                <a16:creationId xmlns:a16="http://schemas.microsoft.com/office/drawing/2014/main" id="{721AA0F1-E179-3A76-DC6F-B0EE10FEC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661" y="5823743"/>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Wielrennen Plaatjes en Animatie GIFs » Animaatjes.nl">
            <a:extLst>
              <a:ext uri="{FF2B5EF4-FFF2-40B4-BE49-F238E27FC236}">
                <a16:creationId xmlns:a16="http://schemas.microsoft.com/office/drawing/2014/main" id="{E9093EB2-A036-2D8A-FEEA-B1A3995FD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692" y="5369386"/>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Wielrennen Plaatjes en Animatie GIFs » Animaatjes.nl">
            <a:extLst>
              <a:ext uri="{FF2B5EF4-FFF2-40B4-BE49-F238E27FC236}">
                <a16:creationId xmlns:a16="http://schemas.microsoft.com/office/drawing/2014/main" id="{01751A3C-D0CE-B238-6F2A-2A5435F50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025" y="5815460"/>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Wielrennen Plaatjes en Animatie GIFs » Animaatjes.nl">
            <a:extLst>
              <a:ext uri="{FF2B5EF4-FFF2-40B4-BE49-F238E27FC236}">
                <a16:creationId xmlns:a16="http://schemas.microsoft.com/office/drawing/2014/main" id="{6FCD5E86-3BAD-8234-EBEB-7FE18C38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251" y="5281995"/>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Wielrennen Plaatjes en Animatie GIFs » Animaatjes.nl">
            <a:extLst>
              <a:ext uri="{FF2B5EF4-FFF2-40B4-BE49-F238E27FC236}">
                <a16:creationId xmlns:a16="http://schemas.microsoft.com/office/drawing/2014/main" id="{37920066-E895-9F1B-9DE2-54402B7AF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182" y="5681128"/>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Wielrennen Plaatjes en Animatie GIFs » Animaatjes.nl">
            <a:extLst>
              <a:ext uri="{FF2B5EF4-FFF2-40B4-BE49-F238E27FC236}">
                <a16:creationId xmlns:a16="http://schemas.microsoft.com/office/drawing/2014/main" id="{B16C1402-D7DB-803F-92AE-508B055F2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6033" y="5681127"/>
            <a:ext cx="804333" cy="642697"/>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a:extLst>
              <a:ext uri="{FF2B5EF4-FFF2-40B4-BE49-F238E27FC236}">
                <a16:creationId xmlns:a16="http://schemas.microsoft.com/office/drawing/2014/main" id="{F1115A83-7316-273A-8322-77380F235548}"/>
              </a:ext>
            </a:extLst>
          </p:cNvPr>
          <p:cNvSpPr txBox="1"/>
          <p:nvPr/>
        </p:nvSpPr>
        <p:spPr>
          <a:xfrm>
            <a:off x="1769534" y="4792133"/>
            <a:ext cx="6009460" cy="369332"/>
          </a:xfrm>
          <a:prstGeom prst="rect">
            <a:avLst/>
          </a:prstGeom>
          <a:noFill/>
        </p:spPr>
        <p:txBody>
          <a:bodyPr wrap="square" rtlCol="0">
            <a:spAutoFit/>
          </a:bodyPr>
          <a:lstStyle/>
          <a:p>
            <a:r>
              <a:rPr lang="nl-NL" b="1" dirty="0"/>
              <a:t>Zoals je ziet is Brabant een echte wielrenprovincie!</a:t>
            </a:r>
          </a:p>
        </p:txBody>
      </p:sp>
    </p:spTree>
    <p:extLst>
      <p:ext uri="{BB962C8B-B14F-4D97-AF65-F5344CB8AC3E}">
        <p14:creationId xmlns:p14="http://schemas.microsoft.com/office/powerpoint/2010/main" val="111656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83D3196-CA69-01B4-D01C-539C2EE05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3503" y="46328"/>
            <a:ext cx="3944658" cy="29584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74882A6-BC4D-9BC4-E115-85B3661BB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896" y="3016839"/>
            <a:ext cx="5016501" cy="33443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FFBFAC-65BD-910D-72B2-FA5800432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4250" y="3016839"/>
            <a:ext cx="4307499" cy="32306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86541857-8CCD-E3E7-7B30-EBD5C212DF39}"/>
              </a:ext>
            </a:extLst>
          </p:cNvPr>
          <p:cNvSpPr/>
          <p:nvPr/>
        </p:nvSpPr>
        <p:spPr>
          <a:xfrm>
            <a:off x="161657" y="0"/>
            <a:ext cx="5549917" cy="707886"/>
          </a:xfrm>
          <a:prstGeom prst="rect">
            <a:avLst/>
          </a:prstGeom>
          <a:noFill/>
        </p:spPr>
        <p:txBody>
          <a:bodyPr wrap="none" lIns="91440" tIns="45720" rIns="91440" bIns="45720">
            <a:spAutoFit/>
          </a:bodyPr>
          <a:lstStyle/>
          <a:p>
            <a:pPr algn="ctr"/>
            <a:r>
              <a:rPr lang="nl-NL"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Streetart</a:t>
            </a:r>
            <a:r>
              <a:rPr lang="nl-NL"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in Eindhoven</a:t>
            </a:r>
          </a:p>
        </p:txBody>
      </p:sp>
      <p:sp>
        <p:nvSpPr>
          <p:cNvPr id="3" name="Tekstvak 2">
            <a:extLst>
              <a:ext uri="{FF2B5EF4-FFF2-40B4-BE49-F238E27FC236}">
                <a16:creationId xmlns:a16="http://schemas.microsoft.com/office/drawing/2014/main" id="{B6CBAEB0-7BB1-7F7C-AEC9-0EAC897232A3}"/>
              </a:ext>
            </a:extLst>
          </p:cNvPr>
          <p:cNvSpPr txBox="1"/>
          <p:nvPr/>
        </p:nvSpPr>
        <p:spPr>
          <a:xfrm>
            <a:off x="370936" y="1534079"/>
            <a:ext cx="4968815" cy="1200329"/>
          </a:xfrm>
          <a:prstGeom prst="rect">
            <a:avLst/>
          </a:prstGeom>
          <a:noFill/>
        </p:spPr>
        <p:txBody>
          <a:bodyPr wrap="square" rtlCol="0">
            <a:spAutoFit/>
          </a:bodyPr>
          <a:lstStyle/>
          <a:p>
            <a:r>
              <a:rPr lang="nl-NL" b="1" dirty="0"/>
              <a:t>Kunst op straat of kunst in de straat. In Eindhoven kun je een fietstocht maken langs alle </a:t>
            </a:r>
            <a:r>
              <a:rPr lang="nl-NL" b="1" dirty="0" err="1"/>
              <a:t>StreetART</a:t>
            </a:r>
            <a:r>
              <a:rPr lang="nl-NL" b="1" dirty="0"/>
              <a:t>. De route is voor je uitgetekend.</a:t>
            </a:r>
          </a:p>
        </p:txBody>
      </p:sp>
      <p:sp>
        <p:nvSpPr>
          <p:cNvPr id="4" name="Tekstvak 3">
            <a:extLst>
              <a:ext uri="{FF2B5EF4-FFF2-40B4-BE49-F238E27FC236}">
                <a16:creationId xmlns:a16="http://schemas.microsoft.com/office/drawing/2014/main" id="{EB743101-2C10-A5D2-73DA-EC67D754A162}"/>
              </a:ext>
            </a:extLst>
          </p:cNvPr>
          <p:cNvSpPr txBox="1"/>
          <p:nvPr/>
        </p:nvSpPr>
        <p:spPr>
          <a:xfrm>
            <a:off x="465826" y="3150380"/>
            <a:ext cx="2881223" cy="2862322"/>
          </a:xfrm>
          <a:prstGeom prst="rect">
            <a:avLst/>
          </a:prstGeom>
          <a:noFill/>
        </p:spPr>
        <p:txBody>
          <a:bodyPr wrap="square" rtlCol="0">
            <a:spAutoFit/>
          </a:bodyPr>
          <a:lstStyle/>
          <a:p>
            <a:r>
              <a:rPr lang="nl-NL" b="1" dirty="0"/>
              <a:t>Maak zelf STREETART</a:t>
            </a:r>
            <a:br>
              <a:rPr lang="nl-NL" b="1" dirty="0"/>
            </a:br>
            <a:r>
              <a:rPr lang="nl-NL" b="1" dirty="0"/>
              <a:t>Zoek het grootste stuk papier dat je te pakken kunt krijgen.</a:t>
            </a:r>
          </a:p>
          <a:p>
            <a:r>
              <a:rPr lang="nl-NL" b="1" dirty="0"/>
              <a:t>Rollen behangpapier zijn geweldig.</a:t>
            </a:r>
            <a:br>
              <a:rPr lang="nl-NL" b="1" dirty="0"/>
            </a:br>
            <a:r>
              <a:rPr lang="nl-NL" b="1" dirty="0"/>
              <a:t>Rol het uit in de gangen van je school en maakt met z’n allen een spetterende </a:t>
            </a:r>
            <a:r>
              <a:rPr lang="nl-NL" b="1" dirty="0" err="1"/>
              <a:t>StreetART</a:t>
            </a:r>
            <a:r>
              <a:rPr lang="nl-NL" b="1" dirty="0"/>
              <a:t>!</a:t>
            </a:r>
          </a:p>
        </p:txBody>
      </p:sp>
      <p:pic>
        <p:nvPicPr>
          <p:cNvPr id="5" name="Picture 2">
            <a:extLst>
              <a:ext uri="{FF2B5EF4-FFF2-40B4-BE49-F238E27FC236}">
                <a16:creationId xmlns:a16="http://schemas.microsoft.com/office/drawing/2014/main" id="{DF8B7817-B7A7-FC8A-83AF-661B638FE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57" y="91690"/>
            <a:ext cx="4478867" cy="29859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B8B0CBD4-8D94-14DC-8617-2BB798B351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8054" y="119106"/>
            <a:ext cx="2218186" cy="29584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DDA85994-2A15-58EA-BEBE-C4F03305C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657" y="3077601"/>
            <a:ext cx="3344333" cy="33443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lattegrond Noord-Brabant">
            <a:extLst>
              <a:ext uri="{FF2B5EF4-FFF2-40B4-BE49-F238E27FC236}">
                <a16:creationId xmlns:a16="http://schemas.microsoft.com/office/drawing/2014/main" id="{F9245775-7FBE-C5F6-ABE0-D35B3935B4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8161" y="18546"/>
            <a:ext cx="810781" cy="945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Wielrennen Plaatjes en Animatie GIFs » Animaatjes.nl">
            <a:extLst>
              <a:ext uri="{FF2B5EF4-FFF2-40B4-BE49-F238E27FC236}">
                <a16:creationId xmlns:a16="http://schemas.microsoft.com/office/drawing/2014/main" id="{6E6AB595-9749-3AD4-326E-909E7631F5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84609" y="1204226"/>
            <a:ext cx="804333" cy="64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83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B035B7-60BA-9021-F87F-736C66BE1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067" y="0"/>
            <a:ext cx="8669866" cy="4908186"/>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38E89F74-D0C0-04A7-6682-B021BAC0DED8}"/>
              </a:ext>
            </a:extLst>
          </p:cNvPr>
          <p:cNvSpPr/>
          <p:nvPr/>
        </p:nvSpPr>
        <p:spPr>
          <a:xfrm>
            <a:off x="175570" y="4908186"/>
            <a:ext cx="12016430" cy="584775"/>
          </a:xfrm>
          <a:prstGeom prst="rect">
            <a:avLst/>
          </a:prstGeom>
          <a:noFill/>
        </p:spPr>
        <p:txBody>
          <a:bodyPr wrap="none" lIns="91440" tIns="45720" rIns="91440" bIns="45720">
            <a:spAutoFit/>
          </a:bodyPr>
          <a:lstStyle/>
          <a:p>
            <a:pPr algn="ctr"/>
            <a:r>
              <a:rPr lang="nl-NL" sz="3200" b="1" cap="none" spc="0" dirty="0">
                <a:ln w="22225">
                  <a:solidFill>
                    <a:schemeClr val="accent2"/>
                  </a:solidFill>
                  <a:prstDash val="solid"/>
                </a:ln>
                <a:solidFill>
                  <a:schemeClr val="accent2">
                    <a:lumMod val="40000"/>
                    <a:lumOff val="60000"/>
                  </a:schemeClr>
                </a:solidFill>
                <a:effectLst/>
              </a:rPr>
              <a:t>De beste </a:t>
            </a:r>
            <a:r>
              <a:rPr lang="nl-NL" sz="3200" b="1" cap="none" spc="0" dirty="0" err="1">
                <a:ln w="22225">
                  <a:solidFill>
                    <a:schemeClr val="accent2"/>
                  </a:solidFill>
                  <a:prstDash val="solid"/>
                </a:ln>
                <a:solidFill>
                  <a:schemeClr val="accent2">
                    <a:lumMod val="40000"/>
                    <a:lumOff val="60000"/>
                  </a:schemeClr>
                </a:solidFill>
                <a:effectLst/>
              </a:rPr>
              <a:t>Streetart</a:t>
            </a:r>
            <a:r>
              <a:rPr lang="nl-NL" sz="3200" b="1" cap="none" spc="0" dirty="0">
                <a:ln w="22225">
                  <a:solidFill>
                    <a:schemeClr val="accent2"/>
                  </a:solidFill>
                  <a:prstDash val="solid"/>
                </a:ln>
                <a:solidFill>
                  <a:schemeClr val="accent2">
                    <a:lumMod val="40000"/>
                    <a:lumOff val="60000"/>
                  </a:schemeClr>
                </a:solidFill>
                <a:effectLst/>
              </a:rPr>
              <a:t> schildering ter wereld (!) komt uit Brabant</a:t>
            </a:r>
          </a:p>
        </p:txBody>
      </p:sp>
      <p:sp>
        <p:nvSpPr>
          <p:cNvPr id="4" name="Tekstvak 3">
            <a:extLst>
              <a:ext uri="{FF2B5EF4-FFF2-40B4-BE49-F238E27FC236}">
                <a16:creationId xmlns:a16="http://schemas.microsoft.com/office/drawing/2014/main" id="{60CD4D31-CFED-7C59-F4FE-0E4DEA2C6007}"/>
              </a:ext>
            </a:extLst>
          </p:cNvPr>
          <p:cNvSpPr txBox="1"/>
          <p:nvPr/>
        </p:nvSpPr>
        <p:spPr>
          <a:xfrm>
            <a:off x="418774" y="5417557"/>
            <a:ext cx="12624451" cy="1200329"/>
          </a:xfrm>
          <a:prstGeom prst="rect">
            <a:avLst/>
          </a:prstGeom>
          <a:noFill/>
        </p:spPr>
        <p:txBody>
          <a:bodyPr wrap="square">
            <a:spAutoFit/>
          </a:bodyPr>
          <a:lstStyle/>
          <a:p>
            <a:r>
              <a:rPr lang="nl-NL" b="0" i="0" dirty="0">
                <a:solidFill>
                  <a:srgbClr val="FFC000"/>
                </a:solidFill>
                <a:effectLst/>
                <a:latin typeface="Source Sans Pro" panose="020B0503030403020204" pitchFamily="34" charset="0"/>
              </a:rPr>
              <a:t>Op de winnende muurschildering ‘</a:t>
            </a:r>
            <a:r>
              <a:rPr lang="nl-NL" b="0" i="1" dirty="0" err="1">
                <a:solidFill>
                  <a:srgbClr val="FFC000"/>
                </a:solidFill>
                <a:effectLst/>
                <a:latin typeface="Source Sans Pro" panose="020B0503030403020204" pitchFamily="34" charset="0"/>
              </a:rPr>
              <a:t>Trashure</a:t>
            </a:r>
            <a:r>
              <a:rPr lang="nl-NL" b="0" i="1" dirty="0">
                <a:solidFill>
                  <a:srgbClr val="FFC000"/>
                </a:solidFill>
                <a:effectLst/>
                <a:latin typeface="Source Sans Pro" panose="020B0503030403020204" pitchFamily="34" charset="0"/>
              </a:rPr>
              <a:t>’ </a:t>
            </a:r>
            <a:r>
              <a:rPr lang="nl-NL" b="0" i="0" dirty="0">
                <a:solidFill>
                  <a:srgbClr val="FFC000"/>
                </a:solidFill>
                <a:effectLst/>
                <a:latin typeface="Source Sans Pro" panose="020B0503030403020204" pitchFamily="34" charset="0"/>
              </a:rPr>
              <a:t>zie je een zwevende vrouw in een jurk gemaakt van afval. </a:t>
            </a:r>
            <a:br>
              <a:rPr lang="nl-NL" b="0" i="0" dirty="0">
                <a:solidFill>
                  <a:srgbClr val="FFC000"/>
                </a:solidFill>
                <a:effectLst/>
                <a:latin typeface="Source Sans Pro" panose="020B0503030403020204" pitchFamily="34" charset="0"/>
              </a:rPr>
            </a:br>
            <a:r>
              <a:rPr lang="nl-NL" b="0" i="0" dirty="0">
                <a:solidFill>
                  <a:srgbClr val="FFC000"/>
                </a:solidFill>
                <a:effectLst/>
                <a:latin typeface="Source Sans Pro" panose="020B0503030403020204" pitchFamily="34" charset="0"/>
              </a:rPr>
              <a:t>De kunstenaars verzamelden hiervoor een berg afval in hun studio, waarmee zij hun model vervolgens hebben aangekleed en gefotografeerd voor het ontwerp. </a:t>
            </a:r>
            <a:br>
              <a:rPr lang="nl-NL" b="0" i="0" dirty="0">
                <a:solidFill>
                  <a:srgbClr val="FFC000"/>
                </a:solidFill>
                <a:effectLst/>
                <a:latin typeface="Source Sans Pro" panose="020B0503030403020204" pitchFamily="34" charset="0"/>
              </a:rPr>
            </a:br>
            <a:r>
              <a:rPr lang="nl-NL" b="0" i="0" dirty="0">
                <a:solidFill>
                  <a:srgbClr val="FFC000"/>
                </a:solidFill>
                <a:effectLst/>
                <a:latin typeface="Source Sans Pro" panose="020B0503030403020204" pitchFamily="34" charset="0"/>
              </a:rPr>
              <a:t>                                                               De muurschildering is te zien aan de Centaurusweg in Tilburg.</a:t>
            </a:r>
            <a:endParaRPr lang="nl-NL" dirty="0">
              <a:solidFill>
                <a:srgbClr val="FFC000"/>
              </a:solidFill>
            </a:endParaRPr>
          </a:p>
        </p:txBody>
      </p:sp>
      <p:pic>
        <p:nvPicPr>
          <p:cNvPr id="3" name="Picture 6" descr="Wielrennen Plaatjes en Animatie GIFs » Animaatjes.nl">
            <a:extLst>
              <a:ext uri="{FF2B5EF4-FFF2-40B4-BE49-F238E27FC236}">
                <a16:creationId xmlns:a16="http://schemas.microsoft.com/office/drawing/2014/main" id="{E2BDD6BD-D222-1C20-25AD-B8837F50F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7850" y="6002332"/>
            <a:ext cx="804333" cy="64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563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13F9426C-0AEC-75AC-7838-CDDDBB927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058" y="66587"/>
            <a:ext cx="7407334" cy="55555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57704CC-2480-493C-E42F-3E677DAE99B6}"/>
              </a:ext>
            </a:extLst>
          </p:cNvPr>
          <p:cNvSpPr txBox="1"/>
          <p:nvPr/>
        </p:nvSpPr>
        <p:spPr>
          <a:xfrm>
            <a:off x="8856248" y="119316"/>
            <a:ext cx="3291174" cy="2031325"/>
          </a:xfrm>
          <a:prstGeom prst="rect">
            <a:avLst/>
          </a:prstGeom>
          <a:noFill/>
        </p:spPr>
        <p:txBody>
          <a:bodyPr wrap="square" rtlCol="0">
            <a:spAutoFit/>
          </a:bodyPr>
          <a:lstStyle/>
          <a:p>
            <a:r>
              <a:rPr lang="nl-NL" b="1" dirty="0"/>
              <a:t>Je komt de vreemdste dingen tegen als je fietst door Brabant.</a:t>
            </a:r>
            <a:br>
              <a:rPr lang="nl-NL" b="1" dirty="0"/>
            </a:br>
            <a:r>
              <a:rPr lang="nl-NL" b="1" dirty="0"/>
              <a:t>Je hebt net je stadstocht gemaakt langs alle STREETART kun je deze vis tegen komen in Eindhoven.</a:t>
            </a:r>
          </a:p>
        </p:txBody>
      </p:sp>
      <p:sp>
        <p:nvSpPr>
          <p:cNvPr id="4" name="Tekstvak 3">
            <a:extLst>
              <a:ext uri="{FF2B5EF4-FFF2-40B4-BE49-F238E27FC236}">
                <a16:creationId xmlns:a16="http://schemas.microsoft.com/office/drawing/2014/main" id="{E7206741-4E09-259D-245D-F466871D5880}"/>
              </a:ext>
            </a:extLst>
          </p:cNvPr>
          <p:cNvSpPr txBox="1"/>
          <p:nvPr/>
        </p:nvSpPr>
        <p:spPr>
          <a:xfrm>
            <a:off x="9430101" y="2307839"/>
            <a:ext cx="2438400" cy="646331"/>
          </a:xfrm>
          <a:prstGeom prst="rect">
            <a:avLst/>
          </a:prstGeom>
          <a:noFill/>
        </p:spPr>
        <p:txBody>
          <a:bodyPr wrap="square" rtlCol="0">
            <a:spAutoFit/>
          </a:bodyPr>
          <a:lstStyle/>
          <a:p>
            <a:r>
              <a:rPr lang="nl-NL" b="1" dirty="0"/>
              <a:t>Wat denk je dat het is? Een snoek?</a:t>
            </a:r>
          </a:p>
        </p:txBody>
      </p:sp>
      <p:sp>
        <p:nvSpPr>
          <p:cNvPr id="5" name="Tekstvak 4">
            <a:extLst>
              <a:ext uri="{FF2B5EF4-FFF2-40B4-BE49-F238E27FC236}">
                <a16:creationId xmlns:a16="http://schemas.microsoft.com/office/drawing/2014/main" id="{7DC1F136-72FB-ED49-7D7F-DC14BFC13570}"/>
              </a:ext>
            </a:extLst>
          </p:cNvPr>
          <p:cNvSpPr txBox="1"/>
          <p:nvPr/>
        </p:nvSpPr>
        <p:spPr>
          <a:xfrm>
            <a:off x="9467579" y="2916823"/>
            <a:ext cx="2818400" cy="369332"/>
          </a:xfrm>
          <a:prstGeom prst="rect">
            <a:avLst/>
          </a:prstGeom>
          <a:noFill/>
        </p:spPr>
        <p:txBody>
          <a:bodyPr wrap="none" rtlCol="0">
            <a:spAutoFit/>
          </a:bodyPr>
          <a:lstStyle/>
          <a:p>
            <a:r>
              <a:rPr lang="nl-NL" dirty="0"/>
              <a:t>Nee, dat is geen snoek.</a:t>
            </a:r>
          </a:p>
        </p:txBody>
      </p:sp>
      <p:sp>
        <p:nvSpPr>
          <p:cNvPr id="6" name="Tekstvak 5">
            <a:extLst>
              <a:ext uri="{FF2B5EF4-FFF2-40B4-BE49-F238E27FC236}">
                <a16:creationId xmlns:a16="http://schemas.microsoft.com/office/drawing/2014/main" id="{0557641A-9A70-1994-E8F2-98EE8D14D127}"/>
              </a:ext>
            </a:extLst>
          </p:cNvPr>
          <p:cNvSpPr txBox="1"/>
          <p:nvPr/>
        </p:nvSpPr>
        <p:spPr>
          <a:xfrm>
            <a:off x="9430101" y="3283346"/>
            <a:ext cx="2362200" cy="369332"/>
          </a:xfrm>
          <a:prstGeom prst="rect">
            <a:avLst/>
          </a:prstGeom>
          <a:noFill/>
        </p:spPr>
        <p:txBody>
          <a:bodyPr wrap="square" rtlCol="0">
            <a:spAutoFit/>
          </a:bodyPr>
          <a:lstStyle/>
          <a:p>
            <a:r>
              <a:rPr lang="nl-NL" b="1" dirty="0"/>
              <a:t>Een zalm?</a:t>
            </a:r>
          </a:p>
        </p:txBody>
      </p:sp>
      <p:sp>
        <p:nvSpPr>
          <p:cNvPr id="8" name="Tekstvak 7">
            <a:extLst>
              <a:ext uri="{FF2B5EF4-FFF2-40B4-BE49-F238E27FC236}">
                <a16:creationId xmlns:a16="http://schemas.microsoft.com/office/drawing/2014/main" id="{5C92B7C1-E56D-B405-23C4-E4BC7E128D96}"/>
              </a:ext>
            </a:extLst>
          </p:cNvPr>
          <p:cNvSpPr txBox="1"/>
          <p:nvPr/>
        </p:nvSpPr>
        <p:spPr>
          <a:xfrm>
            <a:off x="9467579" y="3652678"/>
            <a:ext cx="6138332" cy="369332"/>
          </a:xfrm>
          <a:prstGeom prst="rect">
            <a:avLst/>
          </a:prstGeom>
          <a:noFill/>
        </p:spPr>
        <p:txBody>
          <a:bodyPr wrap="square">
            <a:spAutoFit/>
          </a:bodyPr>
          <a:lstStyle/>
          <a:p>
            <a:r>
              <a:rPr lang="nl-NL" dirty="0"/>
              <a:t>Nee, dat is geen zalm</a:t>
            </a:r>
          </a:p>
        </p:txBody>
      </p:sp>
      <p:sp>
        <p:nvSpPr>
          <p:cNvPr id="9" name="Tekstvak 8">
            <a:extLst>
              <a:ext uri="{FF2B5EF4-FFF2-40B4-BE49-F238E27FC236}">
                <a16:creationId xmlns:a16="http://schemas.microsoft.com/office/drawing/2014/main" id="{86237C16-3256-B5F5-5A9F-E3D80710A1A3}"/>
              </a:ext>
            </a:extLst>
          </p:cNvPr>
          <p:cNvSpPr txBox="1"/>
          <p:nvPr/>
        </p:nvSpPr>
        <p:spPr>
          <a:xfrm>
            <a:off x="9488231" y="3983920"/>
            <a:ext cx="2304070" cy="646331"/>
          </a:xfrm>
          <a:prstGeom prst="rect">
            <a:avLst/>
          </a:prstGeom>
          <a:noFill/>
        </p:spPr>
        <p:txBody>
          <a:bodyPr wrap="square" rtlCol="0">
            <a:spAutoFit/>
          </a:bodyPr>
          <a:lstStyle/>
          <a:p>
            <a:r>
              <a:rPr lang="nl-NL" b="1" dirty="0"/>
              <a:t>Dan moet het een baars zijn</a:t>
            </a:r>
            <a:r>
              <a:rPr lang="nl-NL" dirty="0"/>
              <a:t>!</a:t>
            </a:r>
          </a:p>
        </p:txBody>
      </p:sp>
      <p:sp>
        <p:nvSpPr>
          <p:cNvPr id="10" name="Tekstvak 9">
            <a:extLst>
              <a:ext uri="{FF2B5EF4-FFF2-40B4-BE49-F238E27FC236}">
                <a16:creationId xmlns:a16="http://schemas.microsoft.com/office/drawing/2014/main" id="{C9A7C2B0-B3D2-8506-4540-DE3EB52F5F46}"/>
              </a:ext>
            </a:extLst>
          </p:cNvPr>
          <p:cNvSpPr txBox="1"/>
          <p:nvPr/>
        </p:nvSpPr>
        <p:spPr>
          <a:xfrm>
            <a:off x="9556932" y="4630251"/>
            <a:ext cx="2184738" cy="646331"/>
          </a:xfrm>
          <a:prstGeom prst="rect">
            <a:avLst/>
          </a:prstGeom>
          <a:noFill/>
        </p:spPr>
        <p:txBody>
          <a:bodyPr wrap="square" rtlCol="0">
            <a:spAutoFit/>
          </a:bodyPr>
          <a:lstStyle/>
          <a:p>
            <a:r>
              <a:rPr lang="nl-NL" dirty="0"/>
              <a:t>Nee, het is ook geen baars!</a:t>
            </a:r>
          </a:p>
        </p:txBody>
      </p:sp>
      <p:sp>
        <p:nvSpPr>
          <p:cNvPr id="11" name="Tekstvak 10">
            <a:extLst>
              <a:ext uri="{FF2B5EF4-FFF2-40B4-BE49-F238E27FC236}">
                <a16:creationId xmlns:a16="http://schemas.microsoft.com/office/drawing/2014/main" id="{C6098556-39FA-759C-B596-6DC81897F380}"/>
              </a:ext>
            </a:extLst>
          </p:cNvPr>
          <p:cNvSpPr txBox="1"/>
          <p:nvPr/>
        </p:nvSpPr>
        <p:spPr>
          <a:xfrm>
            <a:off x="9536009" y="5240654"/>
            <a:ext cx="2061501" cy="369332"/>
          </a:xfrm>
          <a:prstGeom prst="rect">
            <a:avLst/>
          </a:prstGeom>
          <a:noFill/>
        </p:spPr>
        <p:txBody>
          <a:bodyPr wrap="square" rtlCol="0">
            <a:spAutoFit/>
          </a:bodyPr>
          <a:lstStyle/>
          <a:p>
            <a:r>
              <a:rPr lang="nl-NL" b="1" dirty="0"/>
              <a:t>Het is……</a:t>
            </a:r>
          </a:p>
        </p:txBody>
      </p:sp>
      <p:sp>
        <p:nvSpPr>
          <p:cNvPr id="12" name="Rechthoek 11">
            <a:extLst>
              <a:ext uri="{FF2B5EF4-FFF2-40B4-BE49-F238E27FC236}">
                <a16:creationId xmlns:a16="http://schemas.microsoft.com/office/drawing/2014/main" id="{96FDD8C7-4F1C-B59A-AA14-BDA5423CC7D0}"/>
              </a:ext>
            </a:extLst>
          </p:cNvPr>
          <p:cNvSpPr/>
          <p:nvPr/>
        </p:nvSpPr>
        <p:spPr>
          <a:xfrm>
            <a:off x="3902737" y="2844337"/>
            <a:ext cx="3385863"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Een steur!</a:t>
            </a:r>
          </a:p>
        </p:txBody>
      </p:sp>
      <p:sp>
        <p:nvSpPr>
          <p:cNvPr id="13" name="Tekstvak 12">
            <a:extLst>
              <a:ext uri="{FF2B5EF4-FFF2-40B4-BE49-F238E27FC236}">
                <a16:creationId xmlns:a16="http://schemas.microsoft.com/office/drawing/2014/main" id="{1523D3B4-4798-ED80-F89A-C9F3A3CD6608}"/>
              </a:ext>
            </a:extLst>
          </p:cNvPr>
          <p:cNvSpPr txBox="1"/>
          <p:nvPr/>
        </p:nvSpPr>
        <p:spPr>
          <a:xfrm>
            <a:off x="1720498" y="5767568"/>
            <a:ext cx="3489857" cy="1200329"/>
          </a:xfrm>
          <a:prstGeom prst="rect">
            <a:avLst/>
          </a:prstGeom>
          <a:noFill/>
        </p:spPr>
        <p:txBody>
          <a:bodyPr wrap="square" rtlCol="0">
            <a:spAutoFit/>
          </a:bodyPr>
          <a:lstStyle/>
          <a:p>
            <a:r>
              <a:rPr lang="nl-NL" sz="1200" b="1" dirty="0">
                <a:effectLst>
                  <a:outerShdw blurRad="38100" dist="38100" dir="2700000" algn="tl">
                    <a:srgbClr val="000000">
                      <a:alpha val="43137"/>
                    </a:srgbClr>
                  </a:outerShdw>
                </a:effectLst>
              </a:rPr>
              <a:t>Nou moe, er bestaan wel 25 soorten steur, maar wij gaan het hebben over:</a:t>
            </a:r>
            <a:br>
              <a:rPr lang="nl-NL" sz="1200" b="1" dirty="0">
                <a:effectLst>
                  <a:outerShdw blurRad="38100" dist="38100" dir="2700000" algn="tl">
                    <a:srgbClr val="000000">
                      <a:alpha val="43137"/>
                    </a:srgbClr>
                  </a:outerShdw>
                </a:effectLst>
              </a:rPr>
            </a:br>
            <a:r>
              <a:rPr lang="nl-NL" sz="1200" b="1" dirty="0">
                <a:effectLst>
                  <a:outerShdw blurRad="38100" dist="38100" dir="2700000" algn="tl">
                    <a:srgbClr val="000000">
                      <a:alpha val="43137"/>
                    </a:srgbClr>
                  </a:outerShdw>
                </a:effectLst>
              </a:rPr>
              <a:t>1. De Europese </a:t>
            </a:r>
            <a:r>
              <a:rPr lang="nl-NL" sz="1200" b="1" dirty="0" err="1">
                <a:effectLst>
                  <a:outerShdw blurRad="38100" dist="38100" dir="2700000" algn="tl">
                    <a:srgbClr val="000000">
                      <a:alpha val="43137"/>
                    </a:srgbClr>
                  </a:outerShdw>
                </a:effectLst>
              </a:rPr>
              <a:t>Huso</a:t>
            </a:r>
            <a:r>
              <a:rPr lang="nl-NL" sz="1200" b="1" dirty="0">
                <a:effectLst>
                  <a:outerShdw blurRad="38100" dist="38100" dir="2700000" algn="tl">
                    <a:srgbClr val="000000">
                      <a:alpha val="43137"/>
                    </a:srgbClr>
                  </a:outerShdw>
                </a:effectLst>
              </a:rPr>
              <a:t>-steur </a:t>
            </a:r>
          </a:p>
          <a:p>
            <a:r>
              <a:rPr lang="nl-NL" sz="1200" b="1" dirty="0">
                <a:effectLst>
                  <a:outerShdw blurRad="38100" dist="38100" dir="2700000" algn="tl">
                    <a:srgbClr val="000000">
                      <a:alpha val="43137"/>
                    </a:srgbClr>
                  </a:outerShdw>
                </a:effectLst>
              </a:rPr>
              <a:t>2. De Diamantsteur</a:t>
            </a:r>
            <a:br>
              <a:rPr lang="nl-NL" sz="1200" b="1" dirty="0">
                <a:effectLst>
                  <a:outerShdw blurRad="38100" dist="38100" dir="2700000" algn="tl">
                    <a:srgbClr val="000000">
                      <a:alpha val="43137"/>
                    </a:srgbClr>
                  </a:outerShdw>
                </a:effectLst>
              </a:rPr>
            </a:br>
            <a:r>
              <a:rPr lang="nl-NL" sz="1200" b="1" dirty="0">
                <a:effectLst>
                  <a:outerShdw blurRad="38100" dist="38100" dir="2700000" algn="tl">
                    <a:srgbClr val="000000">
                      <a:alpha val="43137"/>
                    </a:srgbClr>
                  </a:outerShdw>
                </a:effectLst>
              </a:rPr>
              <a:t>3. De Spitsnuitsteur</a:t>
            </a:r>
          </a:p>
          <a:p>
            <a:endParaRPr lang="nl-NL" sz="1200" b="1" dirty="0">
              <a:effectLst>
                <a:outerShdw blurRad="38100" dist="38100" dir="2700000" algn="tl">
                  <a:srgbClr val="000000">
                    <a:alpha val="43137"/>
                  </a:srgbClr>
                </a:outerShdw>
              </a:effectLst>
            </a:endParaRPr>
          </a:p>
        </p:txBody>
      </p:sp>
      <p:sp>
        <p:nvSpPr>
          <p:cNvPr id="14" name="Rechthoek 13">
            <a:extLst>
              <a:ext uri="{FF2B5EF4-FFF2-40B4-BE49-F238E27FC236}">
                <a16:creationId xmlns:a16="http://schemas.microsoft.com/office/drawing/2014/main" id="{615D5C82-A6E2-E02C-4C66-F0AE2EED02B9}"/>
              </a:ext>
            </a:extLst>
          </p:cNvPr>
          <p:cNvSpPr/>
          <p:nvPr/>
        </p:nvSpPr>
        <p:spPr>
          <a:xfrm>
            <a:off x="6935133" y="5607825"/>
            <a:ext cx="2791150"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Klik hier</a:t>
            </a:r>
          </a:p>
        </p:txBody>
      </p:sp>
      <p:sp>
        <p:nvSpPr>
          <p:cNvPr id="18" name="Tekstvak 17">
            <a:extLst>
              <a:ext uri="{FF2B5EF4-FFF2-40B4-BE49-F238E27FC236}">
                <a16:creationId xmlns:a16="http://schemas.microsoft.com/office/drawing/2014/main" id="{44B8781F-A264-00B2-7C69-571444895EE8}"/>
              </a:ext>
            </a:extLst>
          </p:cNvPr>
          <p:cNvSpPr txBox="1"/>
          <p:nvPr/>
        </p:nvSpPr>
        <p:spPr>
          <a:xfrm>
            <a:off x="5993202" y="6367732"/>
            <a:ext cx="7897482" cy="646331"/>
          </a:xfrm>
          <a:prstGeom prst="rect">
            <a:avLst/>
          </a:prstGeom>
          <a:noFill/>
        </p:spPr>
        <p:txBody>
          <a:bodyPr wrap="square">
            <a:spAutoFit/>
          </a:bodyPr>
          <a:lstStyle/>
          <a:p>
            <a:r>
              <a:rPr lang="nl-NL" sz="1800" dirty="0">
                <a:hlinkClick r:id="rId3"/>
              </a:rPr>
              <a:t>Wat is kaviaar? | Vragen van Kinderen -YouTube</a:t>
            </a:r>
            <a:endParaRPr lang="nl-NL" sz="1800" dirty="0"/>
          </a:p>
          <a:p>
            <a:r>
              <a:rPr lang="nl-NL" sz="1800" dirty="0">
                <a:hlinkClick r:id="rId3"/>
              </a:rPr>
              <a:t> </a:t>
            </a:r>
            <a:endParaRPr lang="nl-NL" dirty="0"/>
          </a:p>
        </p:txBody>
      </p:sp>
      <p:pic>
        <p:nvPicPr>
          <p:cNvPr id="1028" name="Picture 4" descr="Plattegrond Noord-Brabant">
            <a:extLst>
              <a:ext uri="{FF2B5EF4-FFF2-40B4-BE49-F238E27FC236}">
                <a16:creationId xmlns:a16="http://schemas.microsoft.com/office/drawing/2014/main" id="{F4703624-737C-53B7-892F-5CB6EEA51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67" y="8332"/>
            <a:ext cx="1071891" cy="1250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Wielrennen Plaatjes en Animatie GIFs » Animaatjes.nl">
            <a:extLst>
              <a:ext uri="{FF2B5EF4-FFF2-40B4-BE49-F238E27FC236}">
                <a16:creationId xmlns:a16="http://schemas.microsoft.com/office/drawing/2014/main" id="{35B29A65-5C0C-B3CD-026D-9E880445A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8558" y="6046383"/>
            <a:ext cx="804333" cy="64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9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P spid="12" grpId="0"/>
      <p:bldP spid="13" grpId="0"/>
      <p:bldP spid="14"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A6C332E-E5A3-BC3F-A542-C8A7C4756B52}"/>
              </a:ext>
            </a:extLst>
          </p:cNvPr>
          <p:cNvSpPr/>
          <p:nvPr/>
        </p:nvSpPr>
        <p:spPr>
          <a:xfrm>
            <a:off x="9595369" y="17253"/>
            <a:ext cx="2539478" cy="769441"/>
          </a:xfrm>
          <a:prstGeom prst="rect">
            <a:avLst/>
          </a:prstGeom>
          <a:noFill/>
        </p:spPr>
        <p:txBody>
          <a:bodyPr wrap="none" lIns="91440" tIns="45720" rIns="91440" bIns="45720">
            <a:spAutoFit/>
          </a:bodyPr>
          <a:lstStyle/>
          <a:p>
            <a:pPr algn="ctr"/>
            <a:r>
              <a:rPr lang="nl-NL"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DRAKEN!</a:t>
            </a:r>
          </a:p>
        </p:txBody>
      </p:sp>
      <p:pic>
        <p:nvPicPr>
          <p:cNvPr id="4" name="Picture 2" descr="De bronafbeelding bekijken">
            <a:extLst>
              <a:ext uri="{FF2B5EF4-FFF2-40B4-BE49-F238E27FC236}">
                <a16:creationId xmlns:a16="http://schemas.microsoft.com/office/drawing/2014/main" id="{0D1D8596-D094-1D69-BFD6-437A590AA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6264"/>
            <a:ext cx="9595369" cy="70305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itsland, circa 1490">
            <a:extLst>
              <a:ext uri="{FF2B5EF4-FFF2-40B4-BE49-F238E27FC236}">
                <a16:creationId xmlns:a16="http://schemas.microsoft.com/office/drawing/2014/main" id="{00531556-B2B8-1769-D4BE-353C4B977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5369" y="4684143"/>
            <a:ext cx="2611357" cy="254479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C0D50D15-7822-B952-74C8-279D49C4B7DC}"/>
              </a:ext>
            </a:extLst>
          </p:cNvPr>
          <p:cNvSpPr txBox="1"/>
          <p:nvPr/>
        </p:nvSpPr>
        <p:spPr>
          <a:xfrm>
            <a:off x="9595369" y="888521"/>
            <a:ext cx="2596631" cy="3785652"/>
          </a:xfrm>
          <a:prstGeom prst="rect">
            <a:avLst/>
          </a:prstGeom>
          <a:noFill/>
        </p:spPr>
        <p:txBody>
          <a:bodyPr wrap="square" rtlCol="0">
            <a:spAutoFit/>
          </a:bodyPr>
          <a:lstStyle/>
          <a:p>
            <a:r>
              <a:rPr lang="nl-NL" sz="1200" b="1" dirty="0"/>
              <a:t>Deze,  waarschijnlijk nooit geleefd hebbende ridder en beschermheilige, vind je niet alleen in Amersfoort, maar ook in Brabant terug.</a:t>
            </a:r>
            <a:br>
              <a:rPr lang="nl-NL" sz="1200" b="1" dirty="0"/>
            </a:br>
            <a:r>
              <a:rPr lang="nl-NL" sz="1200" b="1" dirty="0"/>
              <a:t>Als ik mijn fiets pak en ik rijd van ‘s </a:t>
            </a:r>
            <a:r>
              <a:rPr lang="nl-NL" sz="1200" b="1" dirty="0" err="1"/>
              <a:t>Hertogenbosch</a:t>
            </a:r>
            <a:r>
              <a:rPr lang="nl-NL" sz="1200" b="1" dirty="0"/>
              <a:t> naar Kaatsheuvel. Hoeveel heb ik dan gefietst om een draak te ontmoeten? Zoek dat op </a:t>
            </a:r>
            <a:r>
              <a:rPr lang="nl-NL" sz="1200" b="1" dirty="0" err="1"/>
              <a:t>op</a:t>
            </a:r>
            <a:r>
              <a:rPr lang="nl-NL" sz="1200" b="1" dirty="0"/>
              <a:t> </a:t>
            </a:r>
            <a:r>
              <a:rPr lang="nl-NL" sz="1200" b="1" dirty="0">
                <a:hlinkClick r:id="rId4"/>
              </a:rPr>
              <a:t>www.routenet.nl</a:t>
            </a:r>
            <a:br>
              <a:rPr lang="nl-NL" sz="1200" b="1" dirty="0"/>
            </a:br>
            <a:r>
              <a:rPr lang="nl-NL" sz="1200" b="1" dirty="0"/>
              <a:t>Kijk onder FIETS!</a:t>
            </a:r>
            <a:br>
              <a:rPr lang="nl-NL" sz="1200" b="1" dirty="0"/>
            </a:br>
            <a:r>
              <a:rPr lang="nl-NL" sz="1200" b="1" dirty="0"/>
              <a:t>Schrijf het aantal kilometers op.</a:t>
            </a:r>
            <a:br>
              <a:rPr lang="nl-NL" sz="1200" b="1" dirty="0"/>
            </a:br>
            <a:endParaRPr lang="nl-NL" sz="1200" b="1" dirty="0"/>
          </a:p>
          <a:p>
            <a:r>
              <a:rPr lang="nl-NL" sz="1200" b="1" dirty="0"/>
              <a:t>Dan sta je in Kaatsheuvel en dan hoor  </a:t>
            </a:r>
            <a:r>
              <a:rPr lang="nl-NL" sz="1200" b="1"/>
              <a:t>en zie je </a:t>
            </a:r>
            <a:r>
              <a:rPr lang="nl-NL" sz="1200" b="1" dirty="0"/>
              <a:t>het verhaal van:</a:t>
            </a:r>
          </a:p>
          <a:p>
            <a:r>
              <a:rPr lang="nl-NL" sz="1200" b="1" dirty="0">
                <a:hlinkClick r:id="rId5"/>
              </a:rPr>
              <a:t>Het Sprookje van Joris en de Draak - Efteling - Bing video</a:t>
            </a:r>
            <a:endParaRPr lang="nl-NL" sz="1200" b="1" dirty="0"/>
          </a:p>
          <a:p>
            <a:endParaRPr lang="nl-NL" sz="1200" b="1" dirty="0"/>
          </a:p>
        </p:txBody>
      </p:sp>
      <p:pic>
        <p:nvPicPr>
          <p:cNvPr id="3074" name="Picture 2" descr="Plattegrond Noord-Brabant">
            <a:extLst>
              <a:ext uri="{FF2B5EF4-FFF2-40B4-BE49-F238E27FC236}">
                <a16:creationId xmlns:a16="http://schemas.microsoft.com/office/drawing/2014/main" id="{1686089B-C910-35D0-8E49-3545230A7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749884"/>
            <a:ext cx="995136" cy="11609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Wielrennen Plaatjes en Animatie GIFs » Animaatjes.nl">
            <a:extLst>
              <a:ext uri="{FF2B5EF4-FFF2-40B4-BE49-F238E27FC236}">
                <a16:creationId xmlns:a16="http://schemas.microsoft.com/office/drawing/2014/main" id="{48FDB154-B7AB-C058-E05D-E65B12EBFE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0200" y="676933"/>
            <a:ext cx="504647" cy="40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828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1CAE2-4F80-6DB7-3137-9951A654822B}"/>
              </a:ext>
            </a:extLst>
          </p:cNvPr>
          <p:cNvSpPr>
            <a:spLocks noGrp="1"/>
          </p:cNvSpPr>
          <p:nvPr>
            <p:ph type="title"/>
          </p:nvPr>
        </p:nvSpPr>
        <p:spPr>
          <a:xfrm>
            <a:off x="2311667" y="-188270"/>
            <a:ext cx="8911687" cy="1280890"/>
          </a:xfrm>
        </p:spPr>
        <p:txBody>
          <a:bodyPr>
            <a:normAutofit/>
          </a:bodyPr>
          <a:lstStyle/>
          <a:p>
            <a:r>
              <a:rPr lang="nl-NL" sz="6000" b="1" dirty="0"/>
              <a:t>De Aardappeleters</a:t>
            </a:r>
          </a:p>
        </p:txBody>
      </p:sp>
      <p:sp>
        <p:nvSpPr>
          <p:cNvPr id="5" name="Tekstvak 4">
            <a:extLst>
              <a:ext uri="{FF2B5EF4-FFF2-40B4-BE49-F238E27FC236}">
                <a16:creationId xmlns:a16="http://schemas.microsoft.com/office/drawing/2014/main" id="{8294B8E5-DFDB-3016-585B-47B84E0745B0}"/>
              </a:ext>
            </a:extLst>
          </p:cNvPr>
          <p:cNvSpPr txBox="1"/>
          <p:nvPr/>
        </p:nvSpPr>
        <p:spPr>
          <a:xfrm>
            <a:off x="2311667" y="5788401"/>
            <a:ext cx="8983133" cy="369332"/>
          </a:xfrm>
          <a:prstGeom prst="rect">
            <a:avLst/>
          </a:prstGeom>
          <a:noFill/>
        </p:spPr>
        <p:txBody>
          <a:bodyPr wrap="square">
            <a:spAutoFit/>
          </a:bodyPr>
          <a:lstStyle/>
          <a:p>
            <a:r>
              <a:rPr lang="nl-NL" dirty="0">
                <a:hlinkClick r:id="rId2"/>
              </a:rPr>
              <a:t>Wie is Vincent van Gogh? | Welkom in de IJzeren Eeuw - YouTube</a:t>
            </a:r>
            <a:endParaRPr lang="nl-NL" dirty="0"/>
          </a:p>
        </p:txBody>
      </p:sp>
      <p:pic>
        <p:nvPicPr>
          <p:cNvPr id="1026" name="Picture 2" descr="De bronafbeelding bekijken">
            <a:extLst>
              <a:ext uri="{FF2B5EF4-FFF2-40B4-BE49-F238E27FC236}">
                <a16:creationId xmlns:a16="http://schemas.microsoft.com/office/drawing/2014/main" id="{6D35BAE8-53B6-7E34-08C8-BB5B958E3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734" y="2790561"/>
            <a:ext cx="4126971" cy="2933817"/>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F531DCB4-0FDE-B4C9-BC1C-82C2635EBC6D}"/>
              </a:ext>
            </a:extLst>
          </p:cNvPr>
          <p:cNvSpPr txBox="1"/>
          <p:nvPr/>
        </p:nvSpPr>
        <p:spPr>
          <a:xfrm>
            <a:off x="2300553" y="6304483"/>
            <a:ext cx="7590894" cy="369332"/>
          </a:xfrm>
          <a:prstGeom prst="rect">
            <a:avLst/>
          </a:prstGeom>
          <a:noFill/>
        </p:spPr>
        <p:txBody>
          <a:bodyPr wrap="square">
            <a:spAutoFit/>
          </a:bodyPr>
          <a:lstStyle/>
          <a:p>
            <a:r>
              <a:rPr lang="en-GB" dirty="0">
                <a:hlinkClick r:id="rId4"/>
              </a:rPr>
              <a:t>So you think you can paint | Welkom in de </a:t>
            </a:r>
            <a:r>
              <a:rPr lang="en-GB" dirty="0" err="1">
                <a:hlinkClick r:id="rId4"/>
              </a:rPr>
              <a:t>IJzeren</a:t>
            </a:r>
            <a:r>
              <a:rPr lang="en-GB" dirty="0">
                <a:hlinkClick r:id="rId4"/>
              </a:rPr>
              <a:t> </a:t>
            </a:r>
            <a:r>
              <a:rPr lang="en-GB" dirty="0" err="1">
                <a:hlinkClick r:id="rId4"/>
              </a:rPr>
              <a:t>Eeuw</a:t>
            </a:r>
            <a:r>
              <a:rPr lang="en-GB" dirty="0">
                <a:hlinkClick r:id="rId4"/>
              </a:rPr>
              <a:t> - YouTube</a:t>
            </a:r>
            <a:endParaRPr lang="nl-NL" dirty="0"/>
          </a:p>
        </p:txBody>
      </p:sp>
      <p:sp>
        <p:nvSpPr>
          <p:cNvPr id="3" name="Tekstvak 2">
            <a:extLst>
              <a:ext uri="{FF2B5EF4-FFF2-40B4-BE49-F238E27FC236}">
                <a16:creationId xmlns:a16="http://schemas.microsoft.com/office/drawing/2014/main" id="{24CB7526-9033-1F55-530A-BE841D6CE544}"/>
              </a:ext>
            </a:extLst>
          </p:cNvPr>
          <p:cNvSpPr txBox="1"/>
          <p:nvPr/>
        </p:nvSpPr>
        <p:spPr>
          <a:xfrm>
            <a:off x="1562893" y="793177"/>
            <a:ext cx="10392039" cy="2031325"/>
          </a:xfrm>
          <a:prstGeom prst="rect">
            <a:avLst/>
          </a:prstGeom>
          <a:noFill/>
        </p:spPr>
        <p:txBody>
          <a:bodyPr wrap="square" rtlCol="0">
            <a:spAutoFit/>
          </a:bodyPr>
          <a:lstStyle/>
          <a:p>
            <a:r>
              <a:rPr lang="nl-NL" dirty="0">
                <a:latin typeface="Bahnschrift SemiBold" panose="020B0502040204020203" pitchFamily="34" charset="0"/>
              </a:rPr>
              <a:t>Hij kwam uit Brabant, Zundert om precies te zijn. Hij werd kunstschilder en wordt vandaag de dag gezien als één van de grootste kunstenaars ter wereld. Tijdens zijn leven gebeurde er veel met hem. Hij leed een armoedig leven, dronk teveel, werd ernstig ziek, liet tanden en kiezen </a:t>
            </a:r>
            <a:r>
              <a:rPr lang="nl-NL" dirty="0" err="1">
                <a:latin typeface="Bahnschrift SemiBold" panose="020B0502040204020203" pitchFamily="34" charset="0"/>
              </a:rPr>
              <a:t>onverdoofd</a:t>
            </a:r>
            <a:r>
              <a:rPr lang="nl-NL" dirty="0">
                <a:latin typeface="Bahnschrift SemiBold" panose="020B0502040204020203" pitchFamily="34" charset="0"/>
              </a:rPr>
              <a:t> trekken, sneed zijn oor af en verkocht in zijn leven maar één schilderij. Hij werd zo depressief, dat hij zichzelf probeerde dood te schieten. Schoot echter niet door zijn hart, maar overleed drie dagen later wel aan zijn verwondingen.</a:t>
            </a:r>
            <a:br>
              <a:rPr lang="nl-NL" dirty="0">
                <a:latin typeface="Bahnschrift SemiBold" panose="020B0502040204020203" pitchFamily="34" charset="0"/>
              </a:rPr>
            </a:br>
            <a:r>
              <a:rPr lang="nl-NL" dirty="0">
                <a:latin typeface="Bahnschrift SemiBold" panose="020B0502040204020203" pitchFamily="34" charset="0"/>
              </a:rPr>
              <a:t>Toen was hij pas 37 jaar oud.</a:t>
            </a:r>
          </a:p>
        </p:txBody>
      </p:sp>
      <p:sp>
        <p:nvSpPr>
          <p:cNvPr id="4" name="Tekstvak 3">
            <a:extLst>
              <a:ext uri="{FF2B5EF4-FFF2-40B4-BE49-F238E27FC236}">
                <a16:creationId xmlns:a16="http://schemas.microsoft.com/office/drawing/2014/main" id="{F87BB3EC-A08D-A01E-2F63-B59B08310F18}"/>
              </a:ext>
            </a:extLst>
          </p:cNvPr>
          <p:cNvSpPr txBox="1"/>
          <p:nvPr/>
        </p:nvSpPr>
        <p:spPr>
          <a:xfrm>
            <a:off x="1651000" y="3244334"/>
            <a:ext cx="2226734" cy="369332"/>
          </a:xfrm>
          <a:prstGeom prst="rect">
            <a:avLst/>
          </a:prstGeom>
          <a:noFill/>
        </p:spPr>
        <p:txBody>
          <a:bodyPr wrap="square" rtlCol="0">
            <a:spAutoFit/>
          </a:bodyPr>
          <a:lstStyle/>
          <a:p>
            <a:r>
              <a:rPr lang="nl-NL" b="1" dirty="0">
                <a:latin typeface="Bahnschrift SemiBold" panose="020B0502040204020203" pitchFamily="34" charset="0"/>
              </a:rPr>
              <a:t>Zijn naam:</a:t>
            </a:r>
          </a:p>
        </p:txBody>
      </p:sp>
      <p:sp>
        <p:nvSpPr>
          <p:cNvPr id="6" name="Tekstvak 5">
            <a:extLst>
              <a:ext uri="{FF2B5EF4-FFF2-40B4-BE49-F238E27FC236}">
                <a16:creationId xmlns:a16="http://schemas.microsoft.com/office/drawing/2014/main" id="{AD92C228-2276-DE67-1E3B-4E60977C66CB}"/>
              </a:ext>
            </a:extLst>
          </p:cNvPr>
          <p:cNvSpPr txBox="1"/>
          <p:nvPr/>
        </p:nvSpPr>
        <p:spPr>
          <a:xfrm>
            <a:off x="1202267" y="3841042"/>
            <a:ext cx="3124200" cy="369332"/>
          </a:xfrm>
          <a:prstGeom prst="rect">
            <a:avLst/>
          </a:prstGeom>
          <a:noFill/>
        </p:spPr>
        <p:txBody>
          <a:bodyPr wrap="square" rtlCol="0">
            <a:spAutoFit/>
          </a:bodyPr>
          <a:lstStyle/>
          <a:p>
            <a:r>
              <a:rPr lang="nl-NL" b="1" dirty="0"/>
              <a:t>Vincent van Gogh</a:t>
            </a:r>
          </a:p>
        </p:txBody>
      </p:sp>
      <p:sp>
        <p:nvSpPr>
          <p:cNvPr id="8" name="Tekstvak 7">
            <a:extLst>
              <a:ext uri="{FF2B5EF4-FFF2-40B4-BE49-F238E27FC236}">
                <a16:creationId xmlns:a16="http://schemas.microsoft.com/office/drawing/2014/main" id="{13681B3C-AF74-F463-A2AA-197879558390}"/>
              </a:ext>
            </a:extLst>
          </p:cNvPr>
          <p:cNvSpPr txBox="1"/>
          <p:nvPr/>
        </p:nvSpPr>
        <p:spPr>
          <a:xfrm>
            <a:off x="8102600" y="2354909"/>
            <a:ext cx="3852332" cy="3693319"/>
          </a:xfrm>
          <a:prstGeom prst="rect">
            <a:avLst/>
          </a:prstGeom>
          <a:noFill/>
        </p:spPr>
        <p:txBody>
          <a:bodyPr wrap="square" rtlCol="0">
            <a:spAutoFit/>
          </a:bodyPr>
          <a:lstStyle/>
          <a:p>
            <a:r>
              <a:rPr lang="nl-NL" dirty="0">
                <a:latin typeface="Bahnschrift SemiBold" panose="020B0502040204020203" pitchFamily="34" charset="0"/>
              </a:rPr>
              <a:t>Zijn beroemdste schilderij is misschien wel “De Aardappeleters”</a:t>
            </a:r>
            <a:br>
              <a:rPr lang="nl-NL" dirty="0">
                <a:latin typeface="Bahnschrift SemiBold" panose="020B0502040204020203" pitchFamily="34" charset="0"/>
              </a:rPr>
            </a:br>
            <a:br>
              <a:rPr lang="nl-NL" dirty="0">
                <a:latin typeface="Bahnschrift SemiBold" panose="020B0502040204020203" pitchFamily="34" charset="0"/>
              </a:rPr>
            </a:br>
            <a:r>
              <a:rPr lang="nl-NL" dirty="0">
                <a:latin typeface="Bahnschrift SemiBold" panose="020B0502040204020203" pitchFamily="34" charset="0"/>
              </a:rPr>
              <a:t>Een Brabants gezin aan tafel waarbij de leefomstandigheden prachtig zijn weergegeven.</a:t>
            </a:r>
            <a:br>
              <a:rPr lang="nl-NL" dirty="0">
                <a:latin typeface="Bahnschrift SemiBold" panose="020B0502040204020203" pitchFamily="34" charset="0"/>
              </a:rPr>
            </a:br>
            <a:br>
              <a:rPr lang="nl-NL" dirty="0">
                <a:latin typeface="Bahnschrift SemiBold" panose="020B0502040204020203" pitchFamily="34" charset="0"/>
              </a:rPr>
            </a:br>
            <a:r>
              <a:rPr lang="nl-NL" dirty="0">
                <a:latin typeface="Bahnschrift SemiBold" panose="020B0502040204020203" pitchFamily="34" charset="0"/>
              </a:rPr>
              <a:t>Klik op de links hieronder en zie wie hij was. Niet erkend in zijn tijd.</a:t>
            </a:r>
            <a:br>
              <a:rPr lang="nl-NL" dirty="0">
                <a:latin typeface="Bahnschrift SemiBold" panose="020B0502040204020203" pitchFamily="34" charset="0"/>
              </a:rPr>
            </a:br>
            <a:r>
              <a:rPr lang="nl-NL" dirty="0">
                <a:latin typeface="Bahnschrift SemiBold" panose="020B0502040204020203" pitchFamily="34" charset="0"/>
              </a:rPr>
              <a:t>De schilder die schilderijen schilderde die nu miljoenen euro’s waard zijn.</a:t>
            </a:r>
            <a:br>
              <a:rPr lang="nl-NL" dirty="0">
                <a:latin typeface="Bahnschrift SemiBold" panose="020B0502040204020203" pitchFamily="34" charset="0"/>
              </a:rPr>
            </a:br>
            <a:endParaRPr lang="nl-NL" dirty="0">
              <a:latin typeface="Bahnschrift SemiBold" panose="020B0502040204020203" pitchFamily="34" charset="0"/>
            </a:endParaRPr>
          </a:p>
        </p:txBody>
      </p:sp>
      <p:pic>
        <p:nvPicPr>
          <p:cNvPr id="9" name="Picture 6" descr="Wielrennen Plaatjes en Animatie GIFs » Animaatjes.nl">
            <a:extLst>
              <a:ext uri="{FF2B5EF4-FFF2-40B4-BE49-F238E27FC236}">
                <a16:creationId xmlns:a16="http://schemas.microsoft.com/office/drawing/2014/main" id="{FFB34A56-0ECD-B447-429D-A6CA1E31F2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766" y="5900407"/>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Wielrennen Plaatjes en Animatie GIFs » Animaatjes.nl">
            <a:extLst>
              <a:ext uri="{FF2B5EF4-FFF2-40B4-BE49-F238E27FC236}">
                <a16:creationId xmlns:a16="http://schemas.microsoft.com/office/drawing/2014/main" id="{4BCA4A55-E6DA-49AF-A40E-8DA3089E7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901" y="5908315"/>
            <a:ext cx="804333" cy="6426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an-gogh-nuenen">
            <a:extLst>
              <a:ext uri="{FF2B5EF4-FFF2-40B4-BE49-F238E27FC236}">
                <a16:creationId xmlns:a16="http://schemas.microsoft.com/office/drawing/2014/main" id="{B060DC09-9D6B-35BD-6324-946ED423C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153" y="4224881"/>
            <a:ext cx="2229908" cy="149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16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 bronafbeelding bekijken">
            <a:extLst>
              <a:ext uri="{FF2B5EF4-FFF2-40B4-BE49-F238E27FC236}">
                <a16:creationId xmlns:a16="http://schemas.microsoft.com/office/drawing/2014/main" id="{0AA23716-DE54-1EBF-E8A8-1A4F79883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194300" y="0"/>
            <a:ext cx="601133" cy="6779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e bronafbeelding bekijken">
            <a:extLst>
              <a:ext uri="{FF2B5EF4-FFF2-40B4-BE49-F238E27FC236}">
                <a16:creationId xmlns:a16="http://schemas.microsoft.com/office/drawing/2014/main" id="{65CAB68C-847F-A890-83DE-B46B89A42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795433" y="0"/>
            <a:ext cx="601133" cy="67797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379B916-8643-30F4-10DF-7AA24C1602A8}"/>
              </a:ext>
            </a:extLst>
          </p:cNvPr>
          <p:cNvSpPr txBox="1"/>
          <p:nvPr/>
        </p:nvSpPr>
        <p:spPr>
          <a:xfrm>
            <a:off x="1447799" y="677970"/>
            <a:ext cx="9694333" cy="1477328"/>
          </a:xfrm>
          <a:prstGeom prst="rect">
            <a:avLst/>
          </a:prstGeom>
          <a:noFill/>
        </p:spPr>
        <p:txBody>
          <a:bodyPr wrap="square" rtlCol="0">
            <a:spAutoFit/>
          </a:bodyPr>
          <a:lstStyle/>
          <a:p>
            <a:r>
              <a:rPr lang="nl-NL" dirty="0"/>
              <a:t>                              </a:t>
            </a:r>
            <a:r>
              <a:rPr lang="nl-NL" b="1" dirty="0"/>
              <a:t>We fietsen van Zundert naar Hoogerheide.</a:t>
            </a:r>
            <a:br>
              <a:rPr lang="nl-NL" b="1" dirty="0"/>
            </a:br>
            <a:r>
              <a:rPr lang="nl-NL" b="1" dirty="0"/>
              <a:t>In Hoogerheide is Adrie van der Poel geboren, de vader van Mathieu van der Poel.</a:t>
            </a:r>
            <a:br>
              <a:rPr lang="nl-NL" b="1" dirty="0"/>
            </a:br>
            <a:r>
              <a:rPr lang="nl-NL" b="1" dirty="0"/>
              <a:t>Beiden zijn bekende wielrenners. Wat bleek? Adrie en Mathieu hielden van drop!!</a:t>
            </a:r>
            <a:br>
              <a:rPr lang="nl-NL" b="1" dirty="0"/>
            </a:br>
            <a:r>
              <a:rPr lang="nl-NL" b="1" dirty="0"/>
              <a:t>Geen wonder….                                                                     want in Hoogerheide staat</a:t>
            </a:r>
            <a:br>
              <a:rPr lang="nl-NL" b="1" dirty="0"/>
            </a:br>
            <a:r>
              <a:rPr lang="nl-NL" b="1" dirty="0"/>
              <a:t>                                                      een dropfabriek!!</a:t>
            </a:r>
          </a:p>
        </p:txBody>
      </p:sp>
      <p:pic>
        <p:nvPicPr>
          <p:cNvPr id="2050" name="Picture 2" descr="Adrie van der Poel: ‘Ik hoef toch geen supporter van Van Aert te zijn ...">
            <a:extLst>
              <a:ext uri="{FF2B5EF4-FFF2-40B4-BE49-F238E27FC236}">
                <a16:creationId xmlns:a16="http://schemas.microsoft.com/office/drawing/2014/main" id="{77BD65B9-DEB8-C02C-496A-5EE97F0C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532" y="2102224"/>
            <a:ext cx="2599267" cy="146208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F5239A2-6E5C-669B-ACE9-3C0DA95B4AF1}"/>
              </a:ext>
            </a:extLst>
          </p:cNvPr>
          <p:cNvSpPr txBox="1"/>
          <p:nvPr/>
        </p:nvSpPr>
        <p:spPr>
          <a:xfrm>
            <a:off x="3246965" y="4141517"/>
            <a:ext cx="6096000" cy="369332"/>
          </a:xfrm>
          <a:prstGeom prst="rect">
            <a:avLst/>
          </a:prstGeom>
          <a:noFill/>
        </p:spPr>
        <p:txBody>
          <a:bodyPr wrap="square">
            <a:spAutoFit/>
          </a:bodyPr>
          <a:lstStyle/>
          <a:p>
            <a:r>
              <a:rPr lang="nl-NL" dirty="0">
                <a:hlinkClick r:id="rId4"/>
              </a:rPr>
              <a:t>Hoe wordt drop gemaakt? | Het Klokhuis - YouTube</a:t>
            </a:r>
            <a:endParaRPr lang="nl-NL" dirty="0"/>
          </a:p>
        </p:txBody>
      </p:sp>
      <p:sp>
        <p:nvSpPr>
          <p:cNvPr id="8" name="Tekstvak 7">
            <a:extLst>
              <a:ext uri="{FF2B5EF4-FFF2-40B4-BE49-F238E27FC236}">
                <a16:creationId xmlns:a16="http://schemas.microsoft.com/office/drawing/2014/main" id="{7A6BB747-A76F-757B-76D2-F8BC08F20C9F}"/>
              </a:ext>
            </a:extLst>
          </p:cNvPr>
          <p:cNvSpPr txBox="1"/>
          <p:nvPr/>
        </p:nvSpPr>
        <p:spPr>
          <a:xfrm>
            <a:off x="762000" y="3772185"/>
            <a:ext cx="10896600" cy="369332"/>
          </a:xfrm>
          <a:prstGeom prst="rect">
            <a:avLst/>
          </a:prstGeom>
          <a:noFill/>
        </p:spPr>
        <p:txBody>
          <a:bodyPr wrap="square" rtlCol="0">
            <a:spAutoFit/>
          </a:bodyPr>
          <a:lstStyle/>
          <a:p>
            <a:r>
              <a:rPr lang="nl-NL" b="1" dirty="0"/>
              <a:t>Nou vind ik wielrennen leuk, maar ben eigenlijk nieuwsgieriger hoe drop wordt gemaakt</a:t>
            </a:r>
          </a:p>
        </p:txBody>
      </p:sp>
      <p:pic>
        <p:nvPicPr>
          <p:cNvPr id="2054" name="Picture 6">
            <a:extLst>
              <a:ext uri="{FF2B5EF4-FFF2-40B4-BE49-F238E27FC236}">
                <a16:creationId xmlns:a16="http://schemas.microsoft.com/office/drawing/2014/main" id="{F17F7814-A008-7266-CEE8-125B8F95D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108" y="4865580"/>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beeldingsresultaten voor Zoethout Plant">
            <a:extLst>
              <a:ext uri="{FF2B5EF4-FFF2-40B4-BE49-F238E27FC236}">
                <a16:creationId xmlns:a16="http://schemas.microsoft.com/office/drawing/2014/main" id="{9633965C-F687-5896-64C3-FB34BC1454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3733" y="4865581"/>
            <a:ext cx="116840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fbeeldingsresultaten voor Zoethout Gezond">
            <a:extLst>
              <a:ext uri="{FF2B5EF4-FFF2-40B4-BE49-F238E27FC236}">
                <a16:creationId xmlns:a16="http://schemas.microsoft.com/office/drawing/2014/main" id="{A194C440-F346-BA17-6831-183AE87642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308" y="4865580"/>
            <a:ext cx="128524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eb je enig idee wat de geneeskrachtige werking van zoethout is ...">
            <a:extLst>
              <a:ext uri="{FF2B5EF4-FFF2-40B4-BE49-F238E27FC236}">
                <a16:creationId xmlns:a16="http://schemas.microsoft.com/office/drawing/2014/main" id="{28C6EAEB-FDA3-59E9-7332-CC94D635E5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3837" y="5083594"/>
            <a:ext cx="2022255" cy="87841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go: zoethout tijdens de zwangerschap - De Specialist">
            <a:extLst>
              <a:ext uri="{FF2B5EF4-FFF2-40B4-BE49-F238E27FC236}">
                <a16:creationId xmlns:a16="http://schemas.microsoft.com/office/drawing/2014/main" id="{9E84B3EF-7A4F-23FB-60EB-043610B77C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4121" y="4809751"/>
            <a:ext cx="2093109" cy="1426105"/>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298A58C9-93C5-6176-8EF0-E92FBC0F92BF}"/>
              </a:ext>
            </a:extLst>
          </p:cNvPr>
          <p:cNvSpPr txBox="1"/>
          <p:nvPr/>
        </p:nvSpPr>
        <p:spPr>
          <a:xfrm>
            <a:off x="909108" y="6375400"/>
            <a:ext cx="11172825" cy="369332"/>
          </a:xfrm>
          <a:prstGeom prst="rect">
            <a:avLst/>
          </a:prstGeom>
          <a:noFill/>
        </p:spPr>
        <p:txBody>
          <a:bodyPr wrap="square" rtlCol="0">
            <a:spAutoFit/>
          </a:bodyPr>
          <a:lstStyle/>
          <a:p>
            <a:r>
              <a:rPr lang="nl-NL" dirty="0"/>
              <a:t>Zoethout     Zoethoutplant  Thee         Zoethoutstokken               Zoethout drop           Zoethoutextract  </a:t>
            </a:r>
          </a:p>
        </p:txBody>
      </p:sp>
      <p:sp>
        <p:nvSpPr>
          <p:cNvPr id="12" name="AutoShape 16" descr="Nova Vitae Zoethoutwortel extract DGL">
            <a:extLst>
              <a:ext uri="{FF2B5EF4-FFF2-40B4-BE49-F238E27FC236}">
                <a16:creationId xmlns:a16="http://schemas.microsoft.com/office/drawing/2014/main" id="{B61C9273-E752-498E-2D92-5F4BCF32E7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68" name="Picture 20" descr="De bronafbeelding bekijken">
            <a:extLst>
              <a:ext uri="{FF2B5EF4-FFF2-40B4-BE49-F238E27FC236}">
                <a16:creationId xmlns:a16="http://schemas.microsoft.com/office/drawing/2014/main" id="{73472E5C-60F6-90F1-2B0E-384B0D1FDC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82892" y="4854254"/>
            <a:ext cx="688261" cy="131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39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liert">
  <a:themeElements>
    <a:clrScheme name="Sliert">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Slier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ert">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docProps/app.xml><?xml version="1.0" encoding="utf-8"?>
<Properties xmlns="http://schemas.openxmlformats.org/officeDocument/2006/extended-properties" xmlns:vt="http://schemas.openxmlformats.org/officeDocument/2006/docPropsVTypes">
  <Template>Wisp</Template>
  <TotalTime>3417</TotalTime>
  <Words>3583</Words>
  <Application>Microsoft Office PowerPoint</Application>
  <PresentationFormat>Breedbeeld</PresentationFormat>
  <Paragraphs>180</Paragraphs>
  <Slides>27</Slides>
  <Notes>0</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27</vt:i4>
      </vt:variant>
    </vt:vector>
  </HeadingPairs>
  <TitlesOfParts>
    <vt:vector size="38" baseType="lpstr">
      <vt:lpstr>-apple-system</vt:lpstr>
      <vt:lpstr>Arial</vt:lpstr>
      <vt:lpstr>Arial Black</vt:lpstr>
      <vt:lpstr>Arial Narrow</vt:lpstr>
      <vt:lpstr>Bahnschrift SemiBold</vt:lpstr>
      <vt:lpstr>Century Gothic</vt:lpstr>
      <vt:lpstr>Open Sans</vt:lpstr>
      <vt:lpstr>Roboto</vt:lpstr>
      <vt:lpstr>Source Sans Pro</vt:lpstr>
      <vt:lpstr>Wingdings 3</vt:lpstr>
      <vt:lpstr>Sliert</vt:lpstr>
      <vt:lpstr>Brabant</vt:lpstr>
      <vt:lpstr>PowerPoint-presentatie</vt:lpstr>
      <vt:lpstr>PowerPoint-presentatie</vt:lpstr>
      <vt:lpstr>PowerPoint-presentatie</vt:lpstr>
      <vt:lpstr>PowerPoint-presentatie</vt:lpstr>
      <vt:lpstr>PowerPoint-presentatie</vt:lpstr>
      <vt:lpstr>PowerPoint-presentatie</vt:lpstr>
      <vt:lpstr>De Aardappeleters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Brabant</dc:title>
  <dc:creator>De</dc:creator>
  <cp:lastModifiedBy>De Adelaar</cp:lastModifiedBy>
  <cp:revision>126</cp:revision>
  <dcterms:created xsi:type="dcterms:W3CDTF">2022-10-02T21:06:39Z</dcterms:created>
  <dcterms:modified xsi:type="dcterms:W3CDTF">2023-06-28T14:56:33Z</dcterms:modified>
</cp:coreProperties>
</file>