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comment1.xml" ContentType="application/vnd.openxmlformats-officedocument.presentationml.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6" r:id="rId1"/>
  </p:sldMasterIdLst>
  <p:sldIdLst>
    <p:sldId id="284" r:id="rId2"/>
    <p:sldId id="268" r:id="rId3"/>
    <p:sldId id="272" r:id="rId4"/>
    <p:sldId id="273" r:id="rId5"/>
    <p:sldId id="275" r:id="rId6"/>
    <p:sldId id="262" r:id="rId7"/>
    <p:sldId id="261" r:id="rId8"/>
    <p:sldId id="269" r:id="rId9"/>
    <p:sldId id="271" r:id="rId10"/>
    <p:sldId id="265" r:id="rId11"/>
    <p:sldId id="267" r:id="rId12"/>
    <p:sldId id="281" r:id="rId13"/>
    <p:sldId id="282" r:id="rId14"/>
    <p:sldId id="279" r:id="rId15"/>
    <p:sldId id="257" r:id="rId16"/>
    <p:sldId id="277" r:id="rId17"/>
    <p:sldId id="276" r:id="rId18"/>
    <p:sldId id="258" r:id="rId19"/>
    <p:sldId id="260" r:id="rId20"/>
    <p:sldId id="259" r:id="rId21"/>
    <p:sldId id="285" r:id="rId22"/>
    <p:sldId id="280" r:id="rId23"/>
    <p:sldId id="283" r:id="rId24"/>
    <p:sldId id="263" r:id="rId25"/>
    <p:sldId id="286" r:id="rId26"/>
    <p:sldId id="266" r:id="rId27"/>
    <p:sldId id="287" r:id="rId28"/>
    <p:sldId id="288" r:id="rId29"/>
    <p:sldId id="28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 Adelaar" initials="DA" lastIdx="2" clrIdx="0">
    <p:extLst>
      <p:ext uri="{19B8F6BF-5375-455C-9EA6-DF929625EA0E}">
        <p15:presenceInfo xmlns:p15="http://schemas.microsoft.com/office/powerpoint/2012/main" userId="3918f2185d3f49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snapToGrid="0">
      <p:cViewPr varScale="1">
        <p:scale>
          <a:sx n="113" d="100"/>
          <a:sy n="113" d="100"/>
        </p:scale>
        <p:origin x="51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6-22T17:35:39.544" idx="2">
    <p:pos x="10" y="10"/>
    <p:text/>
    <p:extLst>
      <p:ext uri="{C676402C-5697-4E1C-873F-D02D1690AC5C}">
        <p15:threadingInfo xmlns:p15="http://schemas.microsoft.com/office/powerpoint/2012/main" timeZoneBias="-12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7:54:32.676"/>
    </inkml:context>
    <inkml:brush xml:id="br0">
      <inkml:brushProperty name="width" value="0.05" units="cm"/>
      <inkml:brushProperty name="height" value="0.05" units="cm"/>
      <inkml:brushProperty name="color" value="#E71224"/>
    </inkml:brush>
  </inkml:definitions>
  <inkml:trace contextRef="#ctx0" brushRef="#br0">0 1 24575,'18'77'0,"16"56"0,-19-70 0,-15-54 0,2 0 0,-1 0 0,1-1 0,1 1 0,0 0 0,0-1 0,0 1 0,1-1 0,1 0 0,-1 0 0,8 9 0,22 21 0,57 84 0,-79-102 0,-1 0 0,-1 1 0,0 0 0,-2 1 0,0 0 0,8 40 0,6 14 0,-17-62 0,0 1 0,-1-1 0,-1 1 0,0 0 0,1 21 0,-4 4 0,0 0 0,2 0 0,9 53 0,-6-53 0,-1 0 0,-2 57 0,-2-58 0,1 0 0,10 58 0,-8-84 0,0 0 0,1 0 0,0 0 0,1 0 0,1-1 0,0 0 0,0 0 0,2-1 0,-1 0 0,1 0 0,12 12 0,45 47 0,131 125 0,-166-173 0,1-1 0,1-2 0,1-1 0,36 14 0,61 35 0,-113-58 0,0-2 0,1 0 0,-1-1 0,33 7 0,6 2 0,413 117 0,-387-121 120,-77-10-244,1-1 0,0-1 1,0 1-1,0-1 0,0 0 0,-1 0 1,1-1-1,0 0 0,-1 0 0,0 0 1,9-5-1,0-3-6702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7:54:37.818"/>
    </inkml:context>
    <inkml:brush xml:id="br0">
      <inkml:brushProperty name="width" value="0.05" units="cm"/>
      <inkml:brushProperty name="height" value="0.05" units="cm"/>
      <inkml:brushProperty name="color" value="#E71224"/>
    </inkml:brush>
  </inkml:definitions>
  <inkml:trace contextRef="#ctx0" brushRef="#br0">1 1256 24575,'434'24'0,"-1"1"0,-396-26 0,-1-2 0,0-2 0,0-1 0,51-15 0,-73 15 0,1-1 0,-2-1 0,1 0 0,-1-1 0,0 0 0,-1-1 0,22-22 0,3-1 0,-24 20 0,0-1 0,-2 0 0,1-1 0,-2 0 0,0-1 0,-1 0 0,0-1 0,-2 0 0,7-19 0,19-37 0,-21 47 0,-2 0 0,7-27 0,4-9 0,3-12 0,16-37 0,-27 78 0,18-69 0,4-13 0,-29 93 0,0 0 0,-1 0 0,-2 0 0,3-33 0,-2 5 0,-2 36 0,0 6 0,-1-1 0,0 1 0,-1 0 0,0 0 0,-1-13 0,1 19 0,0 1 0,-1-1 0,1 1 0,-1 0 0,1-1 0,-1 1 0,0 0 0,1-1 0,-1 1 0,0 0 0,0 0 0,0-1 0,0 1 0,0 0 0,0 0 0,0 0 0,0 0 0,0 1 0,-1-1 0,1 0 0,0 0 0,0 1 0,-1-1 0,1 1 0,-1-1 0,1 1 0,0-1 0,-1 1 0,1 0 0,-1 0 0,1 0 0,-1 0 0,1 0 0,-1 0 0,1 0 0,-1 0 0,-1 1 0,-18 4-89,-1 1 0,1 0 0,0 2 0,0 1 0,1 0 0,-24 15 0,26-13-653,-31 15-6084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7:54:39.257"/>
    </inkml:context>
    <inkml:brush xml:id="br0">
      <inkml:brushProperty name="width" value="0.05" units="cm"/>
      <inkml:brushProperty name="height" value="0.05" units="cm"/>
      <inkml:brushProperty name="color" value="#E71224"/>
    </inkml:brush>
  </inkml:definitions>
  <inkml:trace contextRef="#ctx0" brushRef="#br0">0 0 24575,'8'8'0,"3"7"0,3 4 0,3 7 0,-1 4 0,-3 0 0,0-5 0,9 2 0,14 3 0,13 6 0,5 0 0,-6-6-8191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7:54:56.489"/>
    </inkml:context>
    <inkml:brush xml:id="br0">
      <inkml:brushProperty name="width" value="0.05" units="cm"/>
      <inkml:brushProperty name="height" value="0.05" units="cm"/>
      <inkml:brushProperty name="color" value="#E71224"/>
    </inkml:brush>
  </inkml:definitions>
  <inkml:trace contextRef="#ctx0" brushRef="#br0">162 0 24575,'2'100'0,"-4"108"0,0-199 5,1-1 0,-1 0 0,-1 0 1,1 0-1,-2 0 0,1 0 0,-1-1 0,0 1 0,0-1 0,-8 9 0,-61 67-340,42-51-751,14-13-5740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7:54:59.741"/>
    </inkml:context>
    <inkml:brush xml:id="br0">
      <inkml:brushProperty name="width" value="0.05" units="cm"/>
      <inkml:brushProperty name="height" value="0.05" units="cm"/>
      <inkml:brushProperty name="color" value="#E71224"/>
    </inkml:brush>
  </inkml:definitions>
  <inkml:trace contextRef="#ctx0" brushRef="#br0">1 0 24575,'8'10'0,"0"0"0,-1 0 0,10 18 0,-14-21 0,1-1 0,-1 0 0,1 0 0,0 0 0,0-1 0,1 1 0,0-1 0,0 0 0,0 0 0,1-1 0,-1 1 0,1-1 0,0 0 0,9 4 0,0-2 24,0 0 0,0 2 0,-1 0 0,23 17 0,-31-21-138,-1 1 0,0 1-1,0-1 1,0 1 0,-1-1 0,1 1-1,-2 0 1,1 1 0,-1-1 0,1 1-1,-2 0 1,5 12 0,-1 7-6712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7:55:24.938"/>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a:t>Klik om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EA95DA17-AAEC-47DA-9DC0-89C72060EE53}" type="datetimeFigureOut">
              <a:rPr lang="nl-NL" smtClean="0"/>
              <a:t>24-6-2023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DF60D0-32DD-47EA-A90A-7598BF952734}" type="slidenum">
              <a:rPr lang="nl-NL" smtClean="0"/>
              <a:t>‹nr.›</a:t>
            </a:fld>
            <a:endParaRPr lang="nl-NL"/>
          </a:p>
        </p:txBody>
      </p:sp>
    </p:spTree>
    <p:extLst>
      <p:ext uri="{BB962C8B-B14F-4D97-AF65-F5344CB8AC3E}">
        <p14:creationId xmlns:p14="http://schemas.microsoft.com/office/powerpoint/2010/main" val="44607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EA95DA17-AAEC-47DA-9DC0-89C72060EE53}" type="datetimeFigureOut">
              <a:rPr lang="nl-NL" smtClean="0"/>
              <a:t>24-6-2023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4DF60D0-32DD-47EA-A90A-7598BF952734}" type="slidenum">
              <a:rPr lang="nl-NL" smtClean="0"/>
              <a:t>‹nr.›</a:t>
            </a:fld>
            <a:endParaRPr lang="nl-NL"/>
          </a:p>
        </p:txBody>
      </p:sp>
    </p:spTree>
    <p:extLst>
      <p:ext uri="{BB962C8B-B14F-4D97-AF65-F5344CB8AC3E}">
        <p14:creationId xmlns:p14="http://schemas.microsoft.com/office/powerpoint/2010/main" val="36504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a:t>Klik om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EA95DA17-AAEC-47DA-9DC0-89C72060EE53}" type="datetimeFigureOut">
              <a:rPr lang="nl-NL" smtClean="0"/>
              <a:t>24-6-2023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DF60D0-32DD-47EA-A90A-7598BF952734}" type="slidenum">
              <a:rPr lang="nl-NL" smtClean="0"/>
              <a:t>‹nr.›</a:t>
            </a:fld>
            <a:endParaRPr lang="nl-NL"/>
          </a:p>
        </p:txBody>
      </p:sp>
    </p:spTree>
    <p:extLst>
      <p:ext uri="{BB962C8B-B14F-4D97-AF65-F5344CB8AC3E}">
        <p14:creationId xmlns:p14="http://schemas.microsoft.com/office/powerpoint/2010/main" val="3989951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a:t>Klik om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a:t>Klikken om de tekststijl van het model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EA95DA17-AAEC-47DA-9DC0-89C72060EE53}" type="datetimeFigureOut">
              <a:rPr lang="nl-NL" smtClean="0"/>
              <a:t>24-6-2023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DF60D0-32DD-47EA-A90A-7598BF952734}" type="slidenum">
              <a:rPr lang="nl-NL" smtClean="0"/>
              <a:t>‹nr.›</a:t>
            </a:fld>
            <a:endParaRPr lang="nl-NL"/>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791585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EA95DA17-AAEC-47DA-9DC0-89C72060EE53}" type="datetimeFigureOut">
              <a:rPr lang="nl-NL" smtClean="0"/>
              <a:t>24-6-2023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DF60D0-32DD-47EA-A90A-7598BF952734}" type="slidenum">
              <a:rPr lang="nl-NL" smtClean="0"/>
              <a:t>‹nr.›</a:t>
            </a:fld>
            <a:endParaRPr lang="nl-NL"/>
          </a:p>
        </p:txBody>
      </p:sp>
    </p:spTree>
    <p:extLst>
      <p:ext uri="{BB962C8B-B14F-4D97-AF65-F5344CB8AC3E}">
        <p14:creationId xmlns:p14="http://schemas.microsoft.com/office/powerpoint/2010/main" val="425645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A95DA17-AAEC-47DA-9DC0-89C72060EE53}" type="datetimeFigureOut">
              <a:rPr lang="nl-NL" smtClean="0"/>
              <a:t>24-6-2023</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DF60D0-32DD-47EA-A90A-7598BF952734}" type="slidenum">
              <a:rPr lang="nl-NL" smtClean="0"/>
              <a:t>‹nr.›</a:t>
            </a:fld>
            <a:endParaRPr lang="nl-NL"/>
          </a:p>
        </p:txBody>
      </p:sp>
    </p:spTree>
    <p:extLst>
      <p:ext uri="{BB962C8B-B14F-4D97-AF65-F5344CB8AC3E}">
        <p14:creationId xmlns:p14="http://schemas.microsoft.com/office/powerpoint/2010/main" val="3106570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A95DA17-AAEC-47DA-9DC0-89C72060EE53}" type="datetimeFigureOut">
              <a:rPr lang="nl-NL" smtClean="0"/>
              <a:t>24-6-2023</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DF60D0-32DD-47EA-A90A-7598BF952734}" type="slidenum">
              <a:rPr lang="nl-NL" smtClean="0"/>
              <a:t>‹nr.›</a:t>
            </a:fld>
            <a:endParaRPr lang="nl-NL"/>
          </a:p>
        </p:txBody>
      </p:sp>
    </p:spTree>
    <p:extLst>
      <p:ext uri="{BB962C8B-B14F-4D97-AF65-F5344CB8AC3E}">
        <p14:creationId xmlns:p14="http://schemas.microsoft.com/office/powerpoint/2010/main" val="1920122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EA95DA17-AAEC-47DA-9DC0-89C72060EE53}" type="datetimeFigureOut">
              <a:rPr lang="nl-NL" smtClean="0"/>
              <a:t>24-6-2023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DF60D0-32DD-47EA-A90A-7598BF952734}" type="slidenum">
              <a:rPr lang="nl-NL" smtClean="0"/>
              <a:t>‹nr.›</a:t>
            </a:fld>
            <a:endParaRPr lang="nl-NL"/>
          </a:p>
        </p:txBody>
      </p:sp>
    </p:spTree>
    <p:extLst>
      <p:ext uri="{BB962C8B-B14F-4D97-AF65-F5344CB8AC3E}">
        <p14:creationId xmlns:p14="http://schemas.microsoft.com/office/powerpoint/2010/main" val="3668431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a:t>Klik om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EA95DA17-AAEC-47DA-9DC0-89C72060EE53}" type="datetimeFigureOut">
              <a:rPr lang="nl-NL" smtClean="0"/>
              <a:t>24-6-2023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DF60D0-32DD-47EA-A90A-7598BF952734}" type="slidenum">
              <a:rPr lang="nl-NL" smtClean="0"/>
              <a:t>‹nr.›</a:t>
            </a:fld>
            <a:endParaRPr lang="nl-NL"/>
          </a:p>
        </p:txBody>
      </p:sp>
    </p:spTree>
    <p:extLst>
      <p:ext uri="{BB962C8B-B14F-4D97-AF65-F5344CB8AC3E}">
        <p14:creationId xmlns:p14="http://schemas.microsoft.com/office/powerpoint/2010/main" val="2668334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3"/>
          <p:cNvSpPr>
            <a:spLocks noGrp="1"/>
          </p:cNvSpPr>
          <p:nvPr>
            <p:ph type="dt" sz="half" idx="10"/>
          </p:nvPr>
        </p:nvSpPr>
        <p:spPr/>
        <p:txBody>
          <a:bodyPr/>
          <a:lstStyle/>
          <a:p>
            <a:fld id="{EA95DA17-AAEC-47DA-9DC0-89C72060EE53}" type="datetimeFigureOut">
              <a:rPr lang="nl-NL" smtClean="0"/>
              <a:t>24-6-2023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DF60D0-32DD-47EA-A90A-7598BF952734}" type="slidenum">
              <a:rPr lang="nl-NL" smtClean="0"/>
              <a:t>‹nr.›</a:t>
            </a:fld>
            <a:endParaRPr lang="nl-NL"/>
          </a:p>
        </p:txBody>
      </p:sp>
    </p:spTree>
    <p:extLst>
      <p:ext uri="{BB962C8B-B14F-4D97-AF65-F5344CB8AC3E}">
        <p14:creationId xmlns:p14="http://schemas.microsoft.com/office/powerpoint/2010/main" val="99092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EA95DA17-AAEC-47DA-9DC0-89C72060EE53}" type="datetimeFigureOut">
              <a:rPr lang="nl-NL" smtClean="0"/>
              <a:t>24-6-2023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DF60D0-32DD-47EA-A90A-7598BF952734}" type="slidenum">
              <a:rPr lang="nl-NL" smtClean="0"/>
              <a:t>‹nr.›</a:t>
            </a:fld>
            <a:endParaRPr lang="nl-NL"/>
          </a:p>
        </p:txBody>
      </p:sp>
    </p:spTree>
    <p:extLst>
      <p:ext uri="{BB962C8B-B14F-4D97-AF65-F5344CB8AC3E}">
        <p14:creationId xmlns:p14="http://schemas.microsoft.com/office/powerpoint/2010/main" val="636879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EA95DA17-AAEC-47DA-9DC0-89C72060EE53}" type="datetimeFigureOut">
              <a:rPr lang="nl-NL" smtClean="0"/>
              <a:t>24-6-2023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4DF60D0-32DD-47EA-A90A-7598BF952734}" type="slidenum">
              <a:rPr lang="nl-NL" smtClean="0"/>
              <a:t>‹nr.›</a:t>
            </a:fld>
            <a:endParaRPr lang="nl-NL"/>
          </a:p>
        </p:txBody>
      </p:sp>
    </p:spTree>
    <p:extLst>
      <p:ext uri="{BB962C8B-B14F-4D97-AF65-F5344CB8AC3E}">
        <p14:creationId xmlns:p14="http://schemas.microsoft.com/office/powerpoint/2010/main" val="3527299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EA95DA17-AAEC-47DA-9DC0-89C72060EE53}" type="datetimeFigureOut">
              <a:rPr lang="nl-NL" smtClean="0"/>
              <a:t>24-6-2023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A4DF60D0-32DD-47EA-A90A-7598BF952734}" type="slidenum">
              <a:rPr lang="nl-NL" smtClean="0"/>
              <a:t>‹nr.›</a:t>
            </a:fld>
            <a:endParaRPr lang="nl-NL"/>
          </a:p>
        </p:txBody>
      </p:sp>
    </p:spTree>
    <p:extLst>
      <p:ext uri="{BB962C8B-B14F-4D97-AF65-F5344CB8AC3E}">
        <p14:creationId xmlns:p14="http://schemas.microsoft.com/office/powerpoint/2010/main" val="1148268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7" name="Date Placeholder 2"/>
          <p:cNvSpPr>
            <a:spLocks noGrp="1"/>
          </p:cNvSpPr>
          <p:nvPr>
            <p:ph type="dt" sz="half" idx="10"/>
          </p:nvPr>
        </p:nvSpPr>
        <p:spPr/>
        <p:txBody>
          <a:bodyPr/>
          <a:lstStyle/>
          <a:p>
            <a:fld id="{EA95DA17-AAEC-47DA-9DC0-89C72060EE53}" type="datetimeFigureOut">
              <a:rPr lang="nl-NL" smtClean="0"/>
              <a:t>24-6-2023</a:t>
            </a:fld>
            <a:endParaRPr lang="nl-NL"/>
          </a:p>
        </p:txBody>
      </p:sp>
      <p:sp>
        <p:nvSpPr>
          <p:cNvPr id="5" name="Footer Placeholder 3"/>
          <p:cNvSpPr>
            <a:spLocks noGrp="1"/>
          </p:cNvSpPr>
          <p:nvPr>
            <p:ph type="ftr" sz="quarter" idx="11"/>
          </p:nvPr>
        </p:nvSpPr>
        <p:spPr/>
        <p:txBody>
          <a:bodyPr/>
          <a:lstStyle/>
          <a:p>
            <a:endParaRPr lang="nl-NL"/>
          </a:p>
        </p:txBody>
      </p:sp>
      <p:sp>
        <p:nvSpPr>
          <p:cNvPr id="6" name="Slide Number Placeholder 4"/>
          <p:cNvSpPr>
            <a:spLocks noGrp="1"/>
          </p:cNvSpPr>
          <p:nvPr>
            <p:ph type="sldNum" sz="quarter" idx="12"/>
          </p:nvPr>
        </p:nvSpPr>
        <p:spPr/>
        <p:txBody>
          <a:bodyPr/>
          <a:lstStyle/>
          <a:p>
            <a:fld id="{A4DF60D0-32DD-47EA-A90A-7598BF952734}" type="slidenum">
              <a:rPr lang="nl-NL" smtClean="0"/>
              <a:t>‹nr.›</a:t>
            </a:fld>
            <a:endParaRPr lang="nl-NL"/>
          </a:p>
        </p:txBody>
      </p:sp>
    </p:spTree>
    <p:extLst>
      <p:ext uri="{BB962C8B-B14F-4D97-AF65-F5344CB8AC3E}">
        <p14:creationId xmlns:p14="http://schemas.microsoft.com/office/powerpoint/2010/main" val="2524420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A95DA17-AAEC-47DA-9DC0-89C72060EE53}" type="datetimeFigureOut">
              <a:rPr lang="nl-NL" smtClean="0"/>
              <a:t>24-6-2023</a:t>
            </a:fld>
            <a:endParaRPr lang="nl-NL"/>
          </a:p>
        </p:txBody>
      </p:sp>
      <p:sp>
        <p:nvSpPr>
          <p:cNvPr id="5" name="Footer Placeholder 2"/>
          <p:cNvSpPr>
            <a:spLocks noGrp="1"/>
          </p:cNvSpPr>
          <p:nvPr>
            <p:ph type="ftr" sz="quarter" idx="11"/>
          </p:nvPr>
        </p:nvSpPr>
        <p:spPr/>
        <p:txBody>
          <a:bodyPr/>
          <a:lstStyle/>
          <a:p>
            <a:endParaRPr lang="nl-NL"/>
          </a:p>
        </p:txBody>
      </p:sp>
      <p:sp>
        <p:nvSpPr>
          <p:cNvPr id="6" name="Slide Number Placeholder 3"/>
          <p:cNvSpPr>
            <a:spLocks noGrp="1"/>
          </p:cNvSpPr>
          <p:nvPr>
            <p:ph type="sldNum" sz="quarter" idx="12"/>
          </p:nvPr>
        </p:nvSpPr>
        <p:spPr/>
        <p:txBody>
          <a:bodyPr/>
          <a:lstStyle/>
          <a:p>
            <a:fld id="{A4DF60D0-32DD-47EA-A90A-7598BF952734}" type="slidenum">
              <a:rPr lang="nl-NL" smtClean="0"/>
              <a:t>‹nr.›</a:t>
            </a:fld>
            <a:endParaRPr lang="nl-NL"/>
          </a:p>
        </p:txBody>
      </p:sp>
    </p:spTree>
    <p:extLst>
      <p:ext uri="{BB962C8B-B14F-4D97-AF65-F5344CB8AC3E}">
        <p14:creationId xmlns:p14="http://schemas.microsoft.com/office/powerpoint/2010/main" val="200471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7" name="Date Placeholder 4"/>
          <p:cNvSpPr>
            <a:spLocks noGrp="1"/>
          </p:cNvSpPr>
          <p:nvPr>
            <p:ph type="dt" sz="half" idx="10"/>
          </p:nvPr>
        </p:nvSpPr>
        <p:spPr/>
        <p:txBody>
          <a:bodyPr/>
          <a:lstStyle/>
          <a:p>
            <a:fld id="{EA95DA17-AAEC-47DA-9DC0-89C72060EE53}" type="datetimeFigureOut">
              <a:rPr lang="nl-NL" smtClean="0"/>
              <a:t>24-6-2023</a:t>
            </a:fld>
            <a:endParaRPr lang="nl-NL"/>
          </a:p>
        </p:txBody>
      </p:sp>
      <p:sp>
        <p:nvSpPr>
          <p:cNvPr id="5" name="Footer Placeholder 5"/>
          <p:cNvSpPr>
            <a:spLocks noGrp="1"/>
          </p:cNvSpPr>
          <p:nvPr>
            <p:ph type="ftr" sz="quarter" idx="11"/>
          </p:nvPr>
        </p:nvSpPr>
        <p:spPr/>
        <p:txBody>
          <a:bodyPr/>
          <a:lstStyle/>
          <a:p>
            <a:endParaRPr lang="nl-NL"/>
          </a:p>
        </p:txBody>
      </p:sp>
      <p:sp>
        <p:nvSpPr>
          <p:cNvPr id="6" name="Slide Number Placeholder 6"/>
          <p:cNvSpPr>
            <a:spLocks noGrp="1"/>
          </p:cNvSpPr>
          <p:nvPr>
            <p:ph type="sldNum" sz="quarter" idx="12"/>
          </p:nvPr>
        </p:nvSpPr>
        <p:spPr/>
        <p:txBody>
          <a:bodyPr/>
          <a:lstStyle/>
          <a:p>
            <a:fld id="{A4DF60D0-32DD-47EA-A90A-7598BF952734}" type="slidenum">
              <a:rPr lang="nl-NL" smtClean="0"/>
              <a:t>‹nr.›</a:t>
            </a:fld>
            <a:endParaRPr lang="nl-NL"/>
          </a:p>
        </p:txBody>
      </p:sp>
    </p:spTree>
    <p:extLst>
      <p:ext uri="{BB962C8B-B14F-4D97-AF65-F5344CB8AC3E}">
        <p14:creationId xmlns:p14="http://schemas.microsoft.com/office/powerpoint/2010/main" val="74045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a:t>Klik om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EA95DA17-AAEC-47DA-9DC0-89C72060EE53}" type="datetimeFigureOut">
              <a:rPr lang="nl-NL" smtClean="0"/>
              <a:t>24-6-2023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4DF60D0-32DD-47EA-A90A-7598BF952734}" type="slidenum">
              <a:rPr lang="nl-NL" smtClean="0"/>
              <a:t>‹nr.›</a:t>
            </a:fld>
            <a:endParaRPr lang="nl-NL"/>
          </a:p>
        </p:txBody>
      </p:sp>
    </p:spTree>
    <p:extLst>
      <p:ext uri="{BB962C8B-B14F-4D97-AF65-F5344CB8AC3E}">
        <p14:creationId xmlns:p14="http://schemas.microsoft.com/office/powerpoint/2010/main" val="1313316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a:t>Klik om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A95DA17-AAEC-47DA-9DC0-89C72060EE53}" type="datetimeFigureOut">
              <a:rPr lang="nl-NL" smtClean="0"/>
              <a:t>24-6-2023</a:t>
            </a:fld>
            <a:endParaRPr lang="nl-NL"/>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NL"/>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4DF60D0-32DD-47EA-A90A-7598BF952734}" type="slidenum">
              <a:rPr lang="nl-NL" smtClean="0"/>
              <a:t>‹nr.›</a:t>
            </a:fld>
            <a:endParaRPr lang="nl-NL"/>
          </a:p>
        </p:txBody>
      </p:sp>
    </p:spTree>
    <p:extLst>
      <p:ext uri="{BB962C8B-B14F-4D97-AF65-F5344CB8AC3E}">
        <p14:creationId xmlns:p14="http://schemas.microsoft.com/office/powerpoint/2010/main" val="390466280"/>
      </p:ext>
    </p:extLst>
  </p:cSld>
  <p:clrMap bg1="dk1" tx1="lt1" bg2="dk2"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hyperlink" Target="https://schooltv.nl/video/karel-de-grote-en-onderwijs/" TargetMode="Externa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hyperlink" Target="https://www.youtube.com/watch?v=b4mby7DwTUY" TargetMode="Externa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hyperlink" Target="https://www.youtube.com/watch?v=aOqNJKd6Yl4" TargetMode="External"/><Relationship Id="rId5" Type="http://schemas.openxmlformats.org/officeDocument/2006/relationships/hyperlink" Target="https://www.youtube.com/watch?v=ebCWtnx-2Vw&amp;list=PL-eMgaR_7yQACoKCA3aNy5yHU9cyKNLdz&amp;index=7" TargetMode="Externa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V9I5U_bQNMM&amp;t=2s" TargetMode="External"/><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8" Type="http://schemas.openxmlformats.org/officeDocument/2006/relationships/hyperlink" Target="https://historiek.net/de-plaat-poetsen/53758/" TargetMode="External"/><Relationship Id="rId13" Type="http://schemas.openxmlformats.org/officeDocument/2006/relationships/hyperlink" Target="https://historiek.net/wat-is-een-raddraaier-oorsprong-betekenis/82662/" TargetMode="External"/><Relationship Id="rId18" Type="http://schemas.openxmlformats.org/officeDocument/2006/relationships/image" Target="../media/image44.jpeg"/><Relationship Id="rId3" Type="http://schemas.openxmlformats.org/officeDocument/2006/relationships/hyperlink" Target="https://historiek.net/aan-de-schandpaal/79915/" TargetMode="External"/><Relationship Id="rId7" Type="http://schemas.openxmlformats.org/officeDocument/2006/relationships/hyperlink" Target="https://historiek.net/blazoen-oppoetsen-schoonhouden-herkomst/113089/" TargetMode="External"/><Relationship Id="rId12" Type="http://schemas.openxmlformats.org/officeDocument/2006/relationships/hyperlink" Target="https://historiek.net/iemand-in-de-luren-leggen/49600/" TargetMode="External"/><Relationship Id="rId17" Type="http://schemas.openxmlformats.org/officeDocument/2006/relationships/hyperlink" Target="https://www.youtube.com/watch?v=kIDSlxnCpv8&amp;list=PL-eMgaR_7yQACoKCA3aNy5yHU9cyKNLdz&amp;index=7" TargetMode="External"/><Relationship Id="rId2" Type="http://schemas.openxmlformats.org/officeDocument/2006/relationships/image" Target="../media/image42.jpeg"/><Relationship Id="rId16" Type="http://schemas.openxmlformats.org/officeDocument/2006/relationships/image" Target="../media/image43.gif"/><Relationship Id="rId1" Type="http://schemas.openxmlformats.org/officeDocument/2006/relationships/slideLayout" Target="../slideLayouts/slideLayout13.xml"/><Relationship Id="rId6" Type="http://schemas.openxmlformats.org/officeDocument/2006/relationships/hyperlink" Target="https://historiek.net/bij-de-pinken-zijn-betekenissen-en-herkomst/144925/" TargetMode="External"/><Relationship Id="rId11" Type="http://schemas.openxmlformats.org/officeDocument/2006/relationships/hyperlink" Target="https://historiek.net/spitsroeden-lopen/53011/" TargetMode="External"/><Relationship Id="rId5" Type="http://schemas.openxmlformats.org/officeDocument/2006/relationships/hyperlink" Target="https://historiek.net/alle-gekheid-op-een-stokje/53458/" TargetMode="External"/><Relationship Id="rId15" Type="http://schemas.openxmlformats.org/officeDocument/2006/relationships/hyperlink" Target="https://www.youtube.com/watch?v=EIyo2vMqSoo&amp;list=PL-eMgaR_7yQACoKCA3aNy5yHU9cyKNLdz&amp;index=2" TargetMode="External"/><Relationship Id="rId10" Type="http://schemas.openxmlformats.org/officeDocument/2006/relationships/hyperlink" Target="https://historiek.net/iemand-de-handschoen-toewerpen/52427/" TargetMode="External"/><Relationship Id="rId4" Type="http://schemas.openxmlformats.org/officeDocument/2006/relationships/hyperlink" Target="https://historiek.net/aan-de-kaak-stellen/44019/" TargetMode="External"/><Relationship Id="rId9" Type="http://schemas.openxmlformats.org/officeDocument/2006/relationships/hyperlink" Target="https://historiek.net/gelijke-monniken-gelijke-kappen-betekenis-herkomst/153054/" TargetMode="External"/><Relationship Id="rId14" Type="http://schemas.openxmlformats.org/officeDocument/2006/relationships/hyperlink" Target="https://historiek.net/onder-de-plak-zitten/51474/"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burgerszoo.nl/wiki/dieren/aardvarken" TargetMode="External"/><Relationship Id="rId7" Type="http://schemas.openxmlformats.org/officeDocument/2006/relationships/image" Target="../media/image48.jpeg"/><Relationship Id="rId2" Type="http://schemas.openxmlformats.org/officeDocument/2006/relationships/hyperlink" Target="https://www.burgerszoo.nl/wiki/dieren/olifant" TargetMode="Externa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hyperlink" Target="https://www.burgerszoo.nl/wiki/dieren/neushoorn"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bing.com/images/search?q=making+animals+out+of+clay&amp;form=HDRSC2&amp;first=1&amp;tsc=ImageHoverTitle" TargetMode="External"/><Relationship Id="rId3" Type="http://schemas.openxmlformats.org/officeDocument/2006/relationships/hyperlink" Target="https://www.freejupiter.com/easy-paintings-of-animals/" TargetMode="External"/><Relationship Id="rId7" Type="http://schemas.openxmlformats.org/officeDocument/2006/relationships/hyperlink" Target="https://www.bing.com/images/search?view=detailV2&amp;ccid=InWkh1Bj&amp;id=F35FD2784D643E53B634BDDA79A287D6EC4B9633&amp;thid=OIP.InWkh1BjpFkRFl8YLoXGzwHaE8&amp;mediaurl=https%3A%2F%2Fwww.firstpalette.com%2Fimages%2Fcraft-steps%2Ffoldingpaperzooanimals-step12.jpg&amp;cdnurl=https%3A%2F%2Fth.bing.com%2Fth%2Fid%2FR.2275a4875063a45911165f182e85c6cf%3Frik%3DM5ZL7NaHonnavQ%26pid%3DImgRaw%26r%3D0&amp;exph=400&amp;expw=600&amp;q=making+animals+out+of+paper&amp;simid=608039650181913152&amp;form=IRPRST&amp;ck=7D0D679B1073F03166DB85ABE9C40020&amp;selectedindex=2&amp;ajaxhist=0&amp;ajaxserp=0&amp;vt=0&amp;pivotparams=insightsToken%3Dccid_1SD2t325*cp_B9E99B3C8708904FCEAAC0A774B1E0EA*mid_F35FD2784D643E53B634053067F7346E55ED2C07*simid_608054785646266651*thid_OIP.1SD2t325WqExnVQfxiJ!_sgHaHa&amp;sim=11&amp;iss=VSI&amp;ajaxhist=0&amp;ajaxserp=0" TargetMode="External"/><Relationship Id="rId12" Type="http://schemas.openxmlformats.org/officeDocument/2006/relationships/image" Target="../media/image51.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hyperlink" Target="https://in.pinterest.com/pin/482377810094214361/" TargetMode="External"/><Relationship Id="rId11" Type="http://schemas.openxmlformats.org/officeDocument/2006/relationships/image" Target="../media/image50.jpeg"/><Relationship Id="rId5" Type="http://schemas.openxmlformats.org/officeDocument/2006/relationships/hyperlink" Target="https://in.pinterest.com/pin/482377810094213045/" TargetMode="External"/><Relationship Id="rId10" Type="http://schemas.openxmlformats.org/officeDocument/2006/relationships/hyperlink" Target="https://www.bing.com/images/search?view=detailV2&amp;ccid=RTWSyWzb&amp;id=B0607F312371D6AA71B7CADE975E166524F39F5D&amp;thid=OIP.RTWSyWzbm7bAsoctyVOGRwHaHa&amp;mediaurl=https%3A%2F%2Fth.bing.com%2Fth%2Fid%2FR.453592c96cdb9bb6c0b2872dc9538647%3Frik%3DXZ%252fzJGUWXpfeyg%26riu%3Dhttp%253a%252f%252fcraftybeecreations.com%252fwp-content%252fuploads%252f2016%252f06%252fShape-Cat.jpg%26ehk%3DolUYJIF8lB9HC%252fw329xAfJKSfhzMT7rOiVZNimNMHMA%253d%26risl%3D%26pid%3DImgRaw%26r%3D0&amp;exph=800&amp;expw=800&amp;q=Making+Animals+with+Shapes&amp;simid=608006866699758418&amp;form=IRPRST&amp;ck=663091F2D029CFD30DEFACD875E0F378&amp;selectedindex=31&amp;ajaxhist=0&amp;ajaxserp=0&amp;vt=0&amp;sim=11" TargetMode="External"/><Relationship Id="rId4" Type="http://schemas.openxmlformats.org/officeDocument/2006/relationships/hyperlink" Target="https://in.pinterest.com/pin/484770347402098623/" TargetMode="External"/><Relationship Id="rId9" Type="http://schemas.openxmlformats.org/officeDocument/2006/relationships/hyperlink" Target="https://www.bing.com/images/search?view=detailV2&amp;ccid=b2T%2fssDj&amp;id=FBF580155BB797904B8D50C3FF89F8D65792223B&amp;thid=OIP.b2T_ssDjP90Y_IKZwoNLEQHaHa&amp;mediaurl=https%3a%2f%2fcraftybeecreations.com%2fwp-content%2fuploads%2f2021%2f03%2fShape-Animal-Crafts-Bundle-Thumbnail-1-768x768.jpg&amp;cdnurl=https%3a%2f%2fth.bing.com%2fth%2fid%2fR.6f64ffb2c0e33fdd18fc8299c2834b11%3frik%3dOyKSV9b4if%252fDUA%26pid%3dImgRaw%26r%3d0&amp;exph=768&amp;expw=768&amp;q=Making+Animals+with+Shapes&amp;simid=608051177874402192&amp;FORM=IRPRST&amp;ck=30B55382B2116F9611D3950A372A92C9&amp;selectedIndex=0&amp;idpp=overlayview&amp;ajaxhist=0&amp;ajaxserp=0"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bing.com/images/search?view=detailV2&amp;ccid=fOqfDzLw&amp;id=F8BEE87170ECD757EF9D5D803F0A3B128CD4FBAA&amp;thid=OIP.fOqfDzLwBvZwXJtf97nC6AHaJ4&amp;mediaurl=https%3A%2F%2Fi.pinimg.com%2Foriginals%2F46%2F44%2F09%2F464409f7139b790caac89ed17d768c15.gif&amp;cdnurl=https%3A%2F%2Fth.bing.com%2Fth%2Fid%2FR.7cea9f0f32f006f6705c9b5ff7b9c2e8%3Frik%3DqvvUjBI7Cj%252bAXQ%26pid%3DImgRaw%26r%3D0&amp;exph=800&amp;expw=600&amp;q=Bouwplaat+dierentuindieren&amp;simid=607989214378018128&amp;form=IRPRST&amp;ck=8E2F883C63211B6A702EB374D5236301&amp;selectedindex=3&amp;ajaxhist=0&amp;ajaxserp=0&amp;vt=0&amp;sim=11" TargetMode="External"/><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hyperlink" Target="https://schooltv.nl/video/klederdracht-omdat-het-mooi-is-klederdracht-uit-staphorst/"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www.routenet.nl/" TargetMode="External"/><Relationship Id="rId3" Type="http://schemas.openxmlformats.org/officeDocument/2006/relationships/image" Target="../media/image9.jpeg"/><Relationship Id="rId7" Type="http://schemas.openxmlformats.org/officeDocument/2006/relationships/hyperlink" Target="https://nl.wikipedia.org/wiki/Lijst_van_kastelen_in_Gelderland" TargetMode="Externa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hyperlink" Target="https://www.immaterieelerfgoed.nl/nl/page/3224/staphorster-stipwerk" TargetMode="External"/><Relationship Id="rId3" Type="http://schemas.openxmlformats.org/officeDocument/2006/relationships/image" Target="../media/image63.jpeg"/><Relationship Id="rId7" Type="http://schemas.openxmlformats.org/officeDocument/2006/relationships/image" Target="../media/image66.wmf"/><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65.jpeg"/><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schooltv.nl/video/jong-in-oorlog-leven-in-nederlands-indie-in-oorlog/"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4MSqNdCe4p4" TargetMode="External"/><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customXml" Target="../ink/ink5.xml"/><Relationship Id="rId3" Type="http://schemas.openxmlformats.org/officeDocument/2006/relationships/image" Target="../media/image77.jpeg"/><Relationship Id="rId7" Type="http://schemas.openxmlformats.org/officeDocument/2006/relationships/customXml" Target="../ink/ink2.xml"/><Relationship Id="rId12" Type="http://schemas.openxmlformats.org/officeDocument/2006/relationships/image" Target="../media/image81.png"/><Relationship Id="rId2" Type="http://schemas.openxmlformats.org/officeDocument/2006/relationships/image" Target="../media/image76.jpeg"/><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80.png"/><Relationship Id="rId4" Type="http://schemas.openxmlformats.org/officeDocument/2006/relationships/hyperlink" Target="https://villamondriaan.nl/tijdlijn/" TargetMode="External"/><Relationship Id="rId9" Type="http://schemas.openxmlformats.org/officeDocument/2006/relationships/customXml" Target="../ink/ink3.xml"/><Relationship Id="rId1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oleObject" Target="../embeddings/oleObject4.bin"/><Relationship Id="rId1" Type="http://schemas.openxmlformats.org/officeDocument/2006/relationships/slideLayout" Target="../slideLayouts/slideLayout7.xml"/><Relationship Id="rId4" Type="http://schemas.openxmlformats.org/officeDocument/2006/relationships/hyperlink" Target="https://tekenenenzo.blogspot.com/search/label/De%20Stijl%20%28Mondriaan%29"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hyperlink" Target="https://www.youtube.com/watch?v=XLDwMWkp1Iw" TargetMode="External"/><Relationship Id="rId5" Type="http://schemas.openxmlformats.org/officeDocument/2006/relationships/image" Target="../media/image81.jpeg"/><Relationship Id="rId4" Type="http://schemas.openxmlformats.org/officeDocument/2006/relationships/hyperlink" Target="https://www.youtube.com/watch?v=0w259M6jZSg"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QAy0L98Hzw0" TargetMode="External"/><Relationship Id="rId13" Type="http://schemas.openxmlformats.org/officeDocument/2006/relationships/hyperlink" Target="https://www.youtube.com/watch?v=lD7SBgLvjqY" TargetMode="External"/><Relationship Id="rId3" Type="http://schemas.openxmlformats.org/officeDocument/2006/relationships/hyperlink" Target="https://www.youtube.com/watch?v=VcsI84aINjE" TargetMode="External"/><Relationship Id="rId7" Type="http://schemas.openxmlformats.org/officeDocument/2006/relationships/hyperlink" Target="https://www.youtube.com/watch?v=XNhfV_53W7A" TargetMode="External"/><Relationship Id="rId12" Type="http://schemas.openxmlformats.org/officeDocument/2006/relationships/hyperlink" Target="https://www.youtube.com/watch?v=af9l_qI9TdA" TargetMode="External"/><Relationship Id="rId2" Type="http://schemas.openxmlformats.org/officeDocument/2006/relationships/hyperlink" Target="https://www.youtube.com/watch?v=EDeg7aovHW4" TargetMode="External"/><Relationship Id="rId1" Type="http://schemas.openxmlformats.org/officeDocument/2006/relationships/slideLayout" Target="../slideLayouts/slideLayout7.xml"/><Relationship Id="rId6" Type="http://schemas.openxmlformats.org/officeDocument/2006/relationships/hyperlink" Target="https://www.youtube.com/watch?v=73KjGH7jcMI" TargetMode="External"/><Relationship Id="rId11" Type="http://schemas.openxmlformats.org/officeDocument/2006/relationships/hyperlink" Target="https://www.youtube.com/watch?v=xVYuhGIUuto" TargetMode="External"/><Relationship Id="rId5" Type="http://schemas.openxmlformats.org/officeDocument/2006/relationships/image" Target="../media/image82.jpeg"/><Relationship Id="rId10" Type="http://schemas.openxmlformats.org/officeDocument/2006/relationships/hyperlink" Target="https://www.youtube.com/watch?v=WPA1Es1RuL4" TargetMode="External"/><Relationship Id="rId4" Type="http://schemas.openxmlformats.org/officeDocument/2006/relationships/hyperlink" Target="https://www.youtube.com/watch?v=pUpAcPAipDA" TargetMode="External"/><Relationship Id="rId9" Type="http://schemas.openxmlformats.org/officeDocument/2006/relationships/hyperlink" Target="https://www.youtube.com/watch?v=5iR2bO9vEUc" TargetMode="External"/><Relationship Id="rId14" Type="http://schemas.openxmlformats.org/officeDocument/2006/relationships/image" Target="../media/image83.jpeg"/></Relationships>
</file>

<file path=ppt/slides/_rels/slide2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hyperlink" Target="http://www.elfrink-bouwplaten.nl/shop3/index.php?route=product/product&amp;product_id=204" TargetMode="Externa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hyperlink" Target="https://www.bing.com/videos/search?q=Hugo%20De%20Groot&amp;=0&amp;FORM=VDVVXX" TargetMode="External"/><Relationship Id="rId3" Type="http://schemas.openxmlformats.org/officeDocument/2006/relationships/hyperlink" Target="https://www.bing.com/videos/search?q=slot+loevestein&amp;docid=607998083488305729&amp;mid=96D8B6CF444FD6487AB796D8B6CF444FD6487AB7&amp;view=detail&amp;FORM=VIRE" TargetMode="External"/><Relationship Id="rId7" Type="http://schemas.openxmlformats.org/officeDocument/2006/relationships/hyperlink" Target="https://www.bing.com/videos/search?q=Hugo+De+Groot&amp;&amp;view=detail&amp;mid=596B86B36D80800BDCBC596B86B36D80800BDCBC&amp;&amp;FORM=VRDGAR&amp;ru=%2Fvideos%2Fsearch%3Fq%3DHugo%2BDe%2BGroot%26Form%3DVDRSCL%26%3D0" TargetMode="Externa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s://www.bing.com/videos/search?q=Hugo+De+Groot&amp;&amp;view=detail&amp;mid=C66D1914AC9482CCDDA8C66D1914AC9482CCDDA8&amp;&amp;FORM=VRDGAR&amp;ru=%2Fvideos%2Fsearch%3Fq%3DHugo%2BDe%2BGroot%26Form%3DVDRSCL%26%3D0" TargetMode="External"/><Relationship Id="rId5" Type="http://schemas.openxmlformats.org/officeDocument/2006/relationships/hyperlink" Target="https://www.bing.com/videos/search?q=Jousting+Tournaments&amp;&amp;view=detail&amp;mid=79CA2D3B7D436D4118CC79CA2D3B7D436D4118CC&amp;&amp;FORM=VRDGAR&amp;ru=%2Fvideos%2Fsearch%3Fq%3DJousting%2BTournaments%26FORM%3DVDMHRS" TargetMode="External"/><Relationship Id="rId10" Type="http://schemas.openxmlformats.org/officeDocument/2006/relationships/comments" Target="../comments/comment1.xml"/><Relationship Id="rId4" Type="http://schemas.openxmlformats.org/officeDocument/2006/relationships/hyperlink" Target="https://www.bing.com/videos/search?q=slot+loevestein&amp;&amp;view=detail&amp;mid=04BC300CE83E9E5DA11704BC300CE83E9E5DA117&amp;&amp;FORM=VDRVRV" TargetMode="External"/><Relationship Id="rId9" Type="http://schemas.openxmlformats.org/officeDocument/2006/relationships/hyperlink" Target="https://schooltv.nl/video/de-eerste-steden-ontstaan-van-middeleeuwse-steden/#q="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hyperlink" Target="https://www.arievanvliet.nl/strips/" TargetMode="Externa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hyperlink" Target="https://www.aanbiedingenfolders.nl/blog/soorten-appels-66#:~:text=30%20Verschillende%20Soorten%20Appels%201%201.%20Jonagold%20Land,Jonagored%20Land%20van%20herkomst%3A%20Belgi%C3%AB%20...%20Meer%20items" TargetMode="Externa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wmf"/></Relationships>
</file>

<file path=ppt/slides/_rels/slide9.xml.rels><?xml version="1.0" encoding="UTF-8" standalone="yes"?>
<Relationships xmlns="http://schemas.openxmlformats.org/package/2006/relationships"><Relationship Id="rId3" Type="http://schemas.openxmlformats.org/officeDocument/2006/relationships/hyperlink" Target="https://historianet.nl/maatschappij/dagelijks-leven/van-zwarte-tanden-tot-een-wit-gebit" TargetMode="External"/><Relationship Id="rId7" Type="http://schemas.openxmlformats.org/officeDocument/2006/relationships/hyperlink" Target="https://www.youtube.com/watch?v=1Lu2zDs1c5c&amp;list=PL-eMgaR_7yQChp5xG8F7Ig2qWqDGkrPO7&amp;index=39" TargetMode="Externa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2.wmf"/><Relationship Id="rId5" Type="http://schemas.openxmlformats.org/officeDocument/2006/relationships/oleObject" Target="../embeddings/oleObject2.bin"/><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sbest inventariseren en verwijderen Gemeenten Gelderland - Klaver Groep">
            <a:extLst>
              <a:ext uri="{FF2B5EF4-FFF2-40B4-BE49-F238E27FC236}">
                <a16:creationId xmlns:a16="http://schemas.microsoft.com/office/drawing/2014/main" id="{68B0607E-238C-FA7A-76AA-476AD2D79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309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De bronafbeelding bekijken">
            <a:extLst>
              <a:ext uri="{FF2B5EF4-FFF2-40B4-BE49-F238E27FC236}">
                <a16:creationId xmlns:a16="http://schemas.microsoft.com/office/drawing/2014/main" id="{DE366E12-60E7-2206-956D-3D071504F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098241" y="0"/>
            <a:ext cx="4882092" cy="5088467"/>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33C15114-4B2F-CAD5-7813-1401019E7E81}"/>
              </a:ext>
            </a:extLst>
          </p:cNvPr>
          <p:cNvSpPr/>
          <p:nvPr/>
        </p:nvSpPr>
        <p:spPr>
          <a:xfrm>
            <a:off x="7292518" y="0"/>
            <a:ext cx="4493538"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GELDERLAND</a:t>
            </a:r>
          </a:p>
        </p:txBody>
      </p:sp>
      <p:sp>
        <p:nvSpPr>
          <p:cNvPr id="4" name="Rechthoek 3">
            <a:extLst>
              <a:ext uri="{FF2B5EF4-FFF2-40B4-BE49-F238E27FC236}">
                <a16:creationId xmlns:a16="http://schemas.microsoft.com/office/drawing/2014/main" id="{D990289D-2D8D-8990-F0D8-CA1E9BA6E452}"/>
              </a:ext>
            </a:extLst>
          </p:cNvPr>
          <p:cNvSpPr/>
          <p:nvPr/>
        </p:nvSpPr>
        <p:spPr>
          <a:xfrm>
            <a:off x="7604188" y="5295668"/>
            <a:ext cx="3554178" cy="1754326"/>
          </a:xfrm>
          <a:prstGeom prst="rect">
            <a:avLst/>
          </a:prstGeom>
          <a:noFill/>
        </p:spPr>
        <p:txBody>
          <a:bodyPr wrap="none" lIns="91440" tIns="45720" rIns="91440" bIns="45720">
            <a:spAutoFit/>
          </a:bodyPr>
          <a:lstStyle/>
          <a:p>
            <a:pPr algn="ctr"/>
            <a:r>
              <a:rPr lang="nl-NL" b="1" dirty="0">
                <a:ln w="22225">
                  <a:solidFill>
                    <a:schemeClr val="accent2"/>
                  </a:solidFill>
                  <a:prstDash val="solid"/>
                </a:ln>
                <a:solidFill>
                  <a:schemeClr val="accent2">
                    <a:lumMod val="40000"/>
                    <a:lumOff val="60000"/>
                  </a:schemeClr>
                </a:solidFill>
              </a:rPr>
              <a:t>DAT BETEKENT FIETSEN LANGS </a:t>
            </a:r>
            <a:br>
              <a:rPr lang="nl-NL" b="1" dirty="0">
                <a:ln w="22225">
                  <a:solidFill>
                    <a:schemeClr val="accent2"/>
                  </a:solidFill>
                  <a:prstDash val="solid"/>
                </a:ln>
                <a:solidFill>
                  <a:schemeClr val="accent2">
                    <a:lumMod val="40000"/>
                    <a:lumOff val="60000"/>
                  </a:schemeClr>
                </a:solidFill>
              </a:rPr>
            </a:br>
            <a:r>
              <a:rPr lang="nl-NL" b="1" dirty="0">
                <a:ln w="22225">
                  <a:solidFill>
                    <a:schemeClr val="accent2"/>
                  </a:solidFill>
                  <a:prstDash val="solid"/>
                </a:ln>
                <a:solidFill>
                  <a:schemeClr val="accent2">
                    <a:lumMod val="40000"/>
                    <a:lumOff val="60000"/>
                  </a:schemeClr>
                </a:solidFill>
              </a:rPr>
              <a:t>KASTELEN</a:t>
            </a:r>
            <a:br>
              <a:rPr lang="nl-NL" b="1" dirty="0">
                <a:ln w="22225">
                  <a:solidFill>
                    <a:schemeClr val="accent2"/>
                  </a:solidFill>
                  <a:prstDash val="solid"/>
                </a:ln>
                <a:solidFill>
                  <a:schemeClr val="accent2">
                    <a:lumMod val="40000"/>
                    <a:lumOff val="60000"/>
                  </a:schemeClr>
                </a:solidFill>
              </a:rPr>
            </a:br>
            <a:r>
              <a:rPr lang="nl-NL" b="1" dirty="0">
                <a:ln w="22225">
                  <a:solidFill>
                    <a:schemeClr val="accent2"/>
                  </a:solidFill>
                  <a:prstDash val="solid"/>
                </a:ln>
                <a:solidFill>
                  <a:schemeClr val="accent2">
                    <a:lumMod val="40000"/>
                    <a:lumOff val="60000"/>
                  </a:schemeClr>
                </a:solidFill>
              </a:rPr>
              <a:t>RIVIEREN </a:t>
            </a:r>
            <a:br>
              <a:rPr lang="nl-NL" b="1" dirty="0">
                <a:ln w="22225">
                  <a:solidFill>
                    <a:schemeClr val="accent2"/>
                  </a:solidFill>
                  <a:prstDash val="solid"/>
                </a:ln>
                <a:solidFill>
                  <a:schemeClr val="accent2">
                    <a:lumMod val="40000"/>
                    <a:lumOff val="60000"/>
                  </a:schemeClr>
                </a:solidFill>
              </a:rPr>
            </a:br>
            <a:r>
              <a:rPr lang="nl-NL" b="1" dirty="0">
                <a:ln w="22225">
                  <a:solidFill>
                    <a:schemeClr val="accent2"/>
                  </a:solidFill>
                  <a:prstDash val="solid"/>
                </a:ln>
                <a:solidFill>
                  <a:schemeClr val="accent2">
                    <a:lumMod val="40000"/>
                    <a:lumOff val="60000"/>
                  </a:schemeClr>
                </a:solidFill>
              </a:rPr>
              <a:t>EN NOG VEEL MEER!</a:t>
            </a:r>
          </a:p>
          <a:p>
            <a:pPr algn="ctr"/>
            <a:endParaRPr lang="nl-NL" b="1" dirty="0">
              <a:ln w="22225">
                <a:solidFill>
                  <a:schemeClr val="accent2"/>
                </a:solidFill>
                <a:prstDash val="solid"/>
              </a:ln>
              <a:solidFill>
                <a:schemeClr val="accent2">
                  <a:lumMod val="40000"/>
                  <a:lumOff val="60000"/>
                </a:schemeClr>
              </a:solidFill>
            </a:endParaRPr>
          </a:p>
          <a:p>
            <a:pPr algn="ctr"/>
            <a:endParaRPr lang="nl-NL"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5074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A0314F4-83EE-1731-9947-889BFF425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51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jvak 3: Tijd van monniken en ridders - Karel de Grote">
            <a:extLst>
              <a:ext uri="{FF2B5EF4-FFF2-40B4-BE49-F238E27FC236}">
                <a16:creationId xmlns:a16="http://schemas.microsoft.com/office/drawing/2014/main" id="{DB433819-C4CE-F1C2-7B44-486287CD0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565" y="0"/>
            <a:ext cx="4944003" cy="23981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De bronafbeelding bekijken">
            <a:extLst>
              <a:ext uri="{FF2B5EF4-FFF2-40B4-BE49-F238E27FC236}">
                <a16:creationId xmlns:a16="http://schemas.microsoft.com/office/drawing/2014/main" id="{0BF79681-020C-A9B8-AFD9-3A7D22457E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175" y="0"/>
            <a:ext cx="2856351" cy="324802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C95C331A-6572-64D0-E759-DA52D781BF73}"/>
              </a:ext>
            </a:extLst>
          </p:cNvPr>
          <p:cNvSpPr txBox="1"/>
          <p:nvPr/>
        </p:nvSpPr>
        <p:spPr>
          <a:xfrm>
            <a:off x="4575175" y="3285113"/>
            <a:ext cx="3688292" cy="1384995"/>
          </a:xfrm>
          <a:prstGeom prst="rect">
            <a:avLst/>
          </a:prstGeom>
          <a:noFill/>
        </p:spPr>
        <p:txBody>
          <a:bodyPr wrap="square">
            <a:spAutoFit/>
          </a:bodyPr>
          <a:lstStyle/>
          <a:p>
            <a:r>
              <a:rPr lang="nl-NL" sz="1400" b="0" i="0" dirty="0">
                <a:solidFill>
                  <a:srgbClr val="FFFF00"/>
                </a:solidFill>
                <a:effectLst/>
                <a:latin typeface="Source Sans Pro" panose="020B0503030403020204" pitchFamily="34" charset="0"/>
              </a:rPr>
              <a:t>Karel de Grote was de machtigste man in middeleeuws Europa. Hij erfde een groot gebied van zijn vader Pepijn. Hij veroverde daar nog grote gebieden bij. Op allerlei handige manieren zorgde hij ervoor dat iedereen in zijn enorme rijk deed wat hij wilde</a:t>
            </a:r>
            <a:r>
              <a:rPr lang="nl-NL" sz="1400" b="0" i="0" dirty="0">
                <a:solidFill>
                  <a:srgbClr val="0A0A0A"/>
                </a:solidFill>
                <a:effectLst/>
                <a:latin typeface="Source Sans Pro" panose="020B0503030403020204" pitchFamily="34" charset="0"/>
              </a:rPr>
              <a:t>.</a:t>
            </a:r>
            <a:endParaRPr lang="nl-NL" sz="1400" dirty="0"/>
          </a:p>
        </p:txBody>
      </p:sp>
      <p:sp>
        <p:nvSpPr>
          <p:cNvPr id="8" name="Tekstvak 7">
            <a:extLst>
              <a:ext uri="{FF2B5EF4-FFF2-40B4-BE49-F238E27FC236}">
                <a16:creationId xmlns:a16="http://schemas.microsoft.com/office/drawing/2014/main" id="{BCC89313-23B4-622A-756F-9C7A9B64F90C}"/>
              </a:ext>
            </a:extLst>
          </p:cNvPr>
          <p:cNvSpPr txBox="1"/>
          <p:nvPr/>
        </p:nvSpPr>
        <p:spPr>
          <a:xfrm>
            <a:off x="4575175" y="4603764"/>
            <a:ext cx="3231092" cy="2031325"/>
          </a:xfrm>
          <a:prstGeom prst="rect">
            <a:avLst/>
          </a:prstGeom>
          <a:noFill/>
        </p:spPr>
        <p:txBody>
          <a:bodyPr wrap="square">
            <a:spAutoFit/>
          </a:bodyPr>
          <a:lstStyle/>
          <a:p>
            <a:r>
              <a:rPr lang="nl-NL" sz="1400" b="0" i="0" dirty="0">
                <a:solidFill>
                  <a:srgbClr val="FFFF00"/>
                </a:solidFill>
                <a:effectLst/>
                <a:latin typeface="Source Sans Pro" panose="020B0503030403020204" pitchFamily="34" charset="0"/>
              </a:rPr>
              <a:t>Wist je dat Karel de Grote echt groot was? Ongeveer 1 meter 84, voor zijn tijd behoorlijk lang. </a:t>
            </a:r>
          </a:p>
          <a:p>
            <a:r>
              <a:rPr lang="nl-NL" sz="1400" dirty="0">
                <a:solidFill>
                  <a:srgbClr val="FFFF00"/>
                </a:solidFill>
                <a:latin typeface="Source Sans Pro" panose="020B0503030403020204" pitchFamily="34" charset="0"/>
              </a:rPr>
              <a:t>Hij had een kasteel in Nijmegen “Het Valkhof”.</a:t>
            </a:r>
            <a:br>
              <a:rPr lang="nl-NL" sz="1400" dirty="0">
                <a:solidFill>
                  <a:srgbClr val="FFFF00"/>
                </a:solidFill>
                <a:latin typeface="Source Sans Pro" panose="020B0503030403020204" pitchFamily="34" charset="0"/>
              </a:rPr>
            </a:br>
            <a:r>
              <a:rPr lang="nl-NL" sz="1400" dirty="0">
                <a:solidFill>
                  <a:srgbClr val="FFFF00"/>
                </a:solidFill>
                <a:latin typeface="Source Sans Pro" panose="020B0503030403020204" pitchFamily="34" charset="0"/>
              </a:rPr>
              <a:t>Ook zorgde hij ervoor dat kinderen, jongens,  naar school gingen, hoewel hij zelf nauwelijks kon lezen of schrijven. Dat deden de monniken voor hem.</a:t>
            </a:r>
            <a:endParaRPr lang="nl-NL" sz="1400" dirty="0">
              <a:solidFill>
                <a:srgbClr val="FFFF00"/>
              </a:solidFill>
            </a:endParaRPr>
          </a:p>
        </p:txBody>
      </p:sp>
      <p:sp>
        <p:nvSpPr>
          <p:cNvPr id="10" name="Tekstvak 9">
            <a:extLst>
              <a:ext uri="{FF2B5EF4-FFF2-40B4-BE49-F238E27FC236}">
                <a16:creationId xmlns:a16="http://schemas.microsoft.com/office/drawing/2014/main" id="{B0291FB0-7676-E0E4-D616-C1FDFCAB19FB}"/>
              </a:ext>
            </a:extLst>
          </p:cNvPr>
          <p:cNvSpPr txBox="1"/>
          <p:nvPr/>
        </p:nvSpPr>
        <p:spPr>
          <a:xfrm>
            <a:off x="7700872" y="2140814"/>
            <a:ext cx="4406461" cy="923330"/>
          </a:xfrm>
          <a:prstGeom prst="rect">
            <a:avLst/>
          </a:prstGeom>
          <a:noFill/>
        </p:spPr>
        <p:txBody>
          <a:bodyPr wrap="square">
            <a:spAutoFit/>
          </a:bodyPr>
          <a:lstStyle/>
          <a:p>
            <a:r>
              <a:rPr lang="nl-NL" dirty="0" err="1">
                <a:hlinkClick r:id="rId5"/>
              </a:rPr>
              <a:t>Schooltv</a:t>
            </a:r>
            <a:r>
              <a:rPr lang="nl-NL" dirty="0">
                <a:hlinkClick r:id="rId5"/>
              </a:rPr>
              <a:t>: Karel de Grote en onderwijs - Karel de Grote nodigde geleerden uit op zijn paleis</a:t>
            </a:r>
            <a:endParaRPr lang="nl-NL" dirty="0"/>
          </a:p>
        </p:txBody>
      </p:sp>
      <p:pic>
        <p:nvPicPr>
          <p:cNvPr id="1032" name="Picture 8" descr="Uitzicht op het Valkhof in Nijmegen in de 17e eeuw, geschilderd door door Aelbert Cuyp. (foto: Wikimedia)">
            <a:extLst>
              <a:ext uri="{FF2B5EF4-FFF2-40B4-BE49-F238E27FC236}">
                <a16:creationId xmlns:a16="http://schemas.microsoft.com/office/drawing/2014/main" id="{1991C336-5AB4-4FEA-6D35-5F5F173588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4561" y="3381426"/>
            <a:ext cx="4077439" cy="269663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768AF98B-13C8-499C-FDC5-C98EBFE18F0F}"/>
              </a:ext>
            </a:extLst>
          </p:cNvPr>
          <p:cNvSpPr txBox="1"/>
          <p:nvPr/>
        </p:nvSpPr>
        <p:spPr>
          <a:xfrm>
            <a:off x="8199228" y="6026009"/>
            <a:ext cx="3992772" cy="738664"/>
          </a:xfrm>
          <a:prstGeom prst="rect">
            <a:avLst/>
          </a:prstGeom>
          <a:noFill/>
        </p:spPr>
        <p:txBody>
          <a:bodyPr wrap="square" rtlCol="0">
            <a:spAutoFit/>
          </a:bodyPr>
          <a:lstStyle/>
          <a:p>
            <a:r>
              <a:rPr lang="nl-NL" sz="1400" dirty="0"/>
              <a:t>Nijmegen, fiets over de Waalbrug en kijk in de stad van de Vierdaagse naar een prachtige heuvelachtige omgeving!</a:t>
            </a:r>
          </a:p>
        </p:txBody>
      </p:sp>
    </p:spTree>
    <p:extLst>
      <p:ext uri="{BB962C8B-B14F-4D97-AF65-F5344CB8AC3E}">
        <p14:creationId xmlns:p14="http://schemas.microsoft.com/office/powerpoint/2010/main" val="113262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 Noormannen voor Dorestad'.">
            <a:extLst>
              <a:ext uri="{FF2B5EF4-FFF2-40B4-BE49-F238E27FC236}">
                <a16:creationId xmlns:a16="http://schemas.microsoft.com/office/drawing/2014/main" id="{FF2F8646-5AF2-4A4A-940A-D002EC4F5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31" y="871579"/>
            <a:ext cx="5076297" cy="3779021"/>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5AB91758-D1DD-215D-7329-25F7873E7D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5537" y="3531986"/>
            <a:ext cx="3956530" cy="3018015"/>
          </a:xfrm>
          <a:prstGeom prst="rect">
            <a:avLst/>
          </a:prstGeom>
          <a:noFill/>
          <a:ln>
            <a:noFill/>
          </a:ln>
        </p:spPr>
      </p:pic>
      <p:pic>
        <p:nvPicPr>
          <p:cNvPr id="2052" name="Picture 4" descr="De bronafbeelding bekijken">
            <a:extLst>
              <a:ext uri="{FF2B5EF4-FFF2-40B4-BE49-F238E27FC236}">
                <a16:creationId xmlns:a16="http://schemas.microsoft.com/office/drawing/2014/main" id="{6B2D0C97-B962-6FC6-3038-AAA375893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5537" y="641590"/>
            <a:ext cx="3897262" cy="2596551"/>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42C0579E-053A-4922-9054-517260CFECA0}"/>
              </a:ext>
            </a:extLst>
          </p:cNvPr>
          <p:cNvSpPr txBox="1"/>
          <p:nvPr/>
        </p:nvSpPr>
        <p:spPr>
          <a:xfrm>
            <a:off x="499535" y="6069169"/>
            <a:ext cx="6096000" cy="646331"/>
          </a:xfrm>
          <a:prstGeom prst="rect">
            <a:avLst/>
          </a:prstGeom>
          <a:noFill/>
        </p:spPr>
        <p:txBody>
          <a:bodyPr wrap="square">
            <a:spAutoFit/>
          </a:bodyPr>
          <a:lstStyle/>
          <a:p>
            <a:r>
              <a:rPr lang="nl-NL" b="1" dirty="0">
                <a:hlinkClick r:id="rId5">
                  <a:extLst>
                    <a:ext uri="{A12FA001-AC4F-418D-AE19-62706E023703}">
                      <ahyp:hlinkClr xmlns:ahyp="http://schemas.microsoft.com/office/drawing/2018/hyperlinkcolor" val="tx"/>
                    </a:ext>
                  </a:extLst>
                </a:hlinkClick>
              </a:rPr>
              <a:t>Hoe word ik Viking-tutorial | Welkom in de middeleeuwen - YouTube</a:t>
            </a:r>
            <a:endParaRPr lang="nl-NL" b="1" dirty="0"/>
          </a:p>
        </p:txBody>
      </p:sp>
      <p:sp>
        <p:nvSpPr>
          <p:cNvPr id="3" name="Tekstvak 2">
            <a:extLst>
              <a:ext uri="{FF2B5EF4-FFF2-40B4-BE49-F238E27FC236}">
                <a16:creationId xmlns:a16="http://schemas.microsoft.com/office/drawing/2014/main" id="{02938196-E34D-DCB6-E69B-B55974DD6CD3}"/>
              </a:ext>
            </a:extLst>
          </p:cNvPr>
          <p:cNvSpPr txBox="1"/>
          <p:nvPr/>
        </p:nvSpPr>
        <p:spPr>
          <a:xfrm>
            <a:off x="46567" y="4923402"/>
            <a:ext cx="6307666" cy="600164"/>
          </a:xfrm>
          <a:prstGeom prst="rect">
            <a:avLst/>
          </a:prstGeom>
          <a:noFill/>
        </p:spPr>
        <p:txBody>
          <a:bodyPr wrap="square" rtlCol="0">
            <a:spAutoFit/>
          </a:bodyPr>
          <a:lstStyle/>
          <a:p>
            <a:r>
              <a:rPr lang="nl-NL" sz="1100" dirty="0"/>
              <a:t>In de tijd van Karel de Grote (ongeveer 800 n </a:t>
            </a:r>
            <a:r>
              <a:rPr lang="nl-NL" sz="1100" dirty="0" err="1"/>
              <a:t>Chr</a:t>
            </a:r>
            <a:r>
              <a:rPr lang="nl-NL" sz="1100" dirty="0"/>
              <a:t>) vielen Noormannen uit Scandinavië Nederlandse steden aan. Berucht was de plundering van Wijk bij Duurstede dat toen Dorestad heette. Bouw je eigen </a:t>
            </a:r>
            <a:r>
              <a:rPr lang="nl-NL" sz="1100" dirty="0" err="1"/>
              <a:t>vikingschip</a:t>
            </a:r>
            <a:r>
              <a:rPr lang="nl-NL" sz="1100" dirty="0"/>
              <a:t>. Gebruik karton en papier.</a:t>
            </a:r>
          </a:p>
        </p:txBody>
      </p:sp>
      <p:sp>
        <p:nvSpPr>
          <p:cNvPr id="5" name="Tekstvak 4">
            <a:extLst>
              <a:ext uri="{FF2B5EF4-FFF2-40B4-BE49-F238E27FC236}">
                <a16:creationId xmlns:a16="http://schemas.microsoft.com/office/drawing/2014/main" id="{07EEA1F7-6E76-A235-9458-BDA835D91608}"/>
              </a:ext>
            </a:extLst>
          </p:cNvPr>
          <p:cNvSpPr txBox="1"/>
          <p:nvPr/>
        </p:nvSpPr>
        <p:spPr>
          <a:xfrm>
            <a:off x="321734" y="5603445"/>
            <a:ext cx="2192866" cy="307777"/>
          </a:xfrm>
          <a:prstGeom prst="rect">
            <a:avLst/>
          </a:prstGeom>
          <a:noFill/>
        </p:spPr>
        <p:txBody>
          <a:bodyPr wrap="square" rtlCol="0">
            <a:spAutoFit/>
          </a:bodyPr>
          <a:lstStyle/>
          <a:p>
            <a:r>
              <a:rPr lang="nl-NL" sz="1400" dirty="0">
                <a:hlinkClick r:id="rId6"/>
              </a:rPr>
              <a:t>Meer weten? Klik Hier</a:t>
            </a:r>
            <a:endParaRPr lang="nl-NL" sz="1400" dirty="0"/>
          </a:p>
        </p:txBody>
      </p:sp>
      <p:sp>
        <p:nvSpPr>
          <p:cNvPr id="6" name="Tekstvak 5">
            <a:extLst>
              <a:ext uri="{FF2B5EF4-FFF2-40B4-BE49-F238E27FC236}">
                <a16:creationId xmlns:a16="http://schemas.microsoft.com/office/drawing/2014/main" id="{DD1289A9-16A8-1E9C-3DD0-F4F2AF190AFF}"/>
              </a:ext>
            </a:extLst>
          </p:cNvPr>
          <p:cNvSpPr txBox="1"/>
          <p:nvPr/>
        </p:nvSpPr>
        <p:spPr>
          <a:xfrm>
            <a:off x="3195975" y="5594978"/>
            <a:ext cx="1710266" cy="338554"/>
          </a:xfrm>
          <a:prstGeom prst="rect">
            <a:avLst/>
          </a:prstGeom>
          <a:noFill/>
        </p:spPr>
        <p:txBody>
          <a:bodyPr wrap="square" rtlCol="0">
            <a:spAutoFit/>
          </a:bodyPr>
          <a:lstStyle/>
          <a:p>
            <a:r>
              <a:rPr lang="nl-NL" sz="1600" dirty="0">
                <a:hlinkClick r:id="rId7"/>
              </a:rPr>
              <a:t>En hier</a:t>
            </a:r>
            <a:endParaRPr lang="nl-NL" sz="1600" dirty="0"/>
          </a:p>
        </p:txBody>
      </p:sp>
      <p:sp>
        <p:nvSpPr>
          <p:cNvPr id="7" name="Rechthoek 6">
            <a:extLst>
              <a:ext uri="{FF2B5EF4-FFF2-40B4-BE49-F238E27FC236}">
                <a16:creationId xmlns:a16="http://schemas.microsoft.com/office/drawing/2014/main" id="{F9A1A45E-4B94-4A3B-D791-EE9DDDF35A47}"/>
              </a:ext>
            </a:extLst>
          </p:cNvPr>
          <p:cNvSpPr/>
          <p:nvPr/>
        </p:nvSpPr>
        <p:spPr>
          <a:xfrm>
            <a:off x="2407329" y="-180334"/>
            <a:ext cx="7377341" cy="923330"/>
          </a:xfrm>
          <a:prstGeom prst="rect">
            <a:avLst/>
          </a:prstGeom>
          <a:noFill/>
        </p:spPr>
        <p:txBody>
          <a:bodyPr wrap="none" lIns="91440" tIns="45720" rIns="91440" bIns="45720">
            <a:spAutoFit/>
          </a:bodyPr>
          <a:lstStyle/>
          <a:p>
            <a:pPr algn="ctr"/>
            <a:r>
              <a:rPr lang="nl-NL"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Uitstapje naar Utrecht</a:t>
            </a:r>
          </a:p>
        </p:txBody>
      </p:sp>
    </p:spTree>
    <p:extLst>
      <p:ext uri="{BB962C8B-B14F-4D97-AF65-F5344CB8AC3E}">
        <p14:creationId xmlns:p14="http://schemas.microsoft.com/office/powerpoint/2010/main" val="1080276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HA_Pechvogel-schets_web – RHA illustraties">
            <a:extLst>
              <a:ext uri="{FF2B5EF4-FFF2-40B4-BE49-F238E27FC236}">
                <a16:creationId xmlns:a16="http://schemas.microsoft.com/office/drawing/2014/main" id="{1CDAFD10-14F7-A841-6730-F6DB0EDFD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8" y="0"/>
            <a:ext cx="2648085"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chvogel van de klas | Welkom in de Gouden Eeuw - YouTube">
            <a:hlinkClick r:id="rId3"/>
            <a:extLst>
              <a:ext uri="{FF2B5EF4-FFF2-40B4-BE49-F238E27FC236}">
                <a16:creationId xmlns:a16="http://schemas.microsoft.com/office/drawing/2014/main" id="{C530936A-F894-C2DB-12C2-A89B1B4E1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6429" y="12005"/>
            <a:ext cx="9121423" cy="51308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CC3E9DD6-16D2-D128-1E3B-DA38BFD53F0E}"/>
              </a:ext>
            </a:extLst>
          </p:cNvPr>
          <p:cNvSpPr txBox="1"/>
          <p:nvPr/>
        </p:nvSpPr>
        <p:spPr>
          <a:xfrm>
            <a:off x="0" y="1659467"/>
            <a:ext cx="2604909" cy="4524315"/>
          </a:xfrm>
          <a:prstGeom prst="rect">
            <a:avLst/>
          </a:prstGeom>
          <a:noFill/>
        </p:spPr>
        <p:txBody>
          <a:bodyPr wrap="square" rtlCol="0">
            <a:spAutoFit/>
          </a:bodyPr>
          <a:lstStyle/>
          <a:p>
            <a:r>
              <a:rPr lang="nl-NL" sz="1600" dirty="0"/>
              <a:t>Als je in Arnhem bent, fiets dan naar de </a:t>
            </a:r>
            <a:r>
              <a:rPr lang="nl-NL" sz="1600" dirty="0" err="1"/>
              <a:t>Schelmseweg</a:t>
            </a:r>
            <a:r>
              <a:rPr lang="nl-NL" sz="1600" dirty="0"/>
              <a:t>. Daar vind je het Nederlands Openluchtmuseum.</a:t>
            </a:r>
            <a:br>
              <a:rPr lang="nl-NL" sz="1600" dirty="0"/>
            </a:br>
            <a:br>
              <a:rPr lang="nl-NL" sz="1600" dirty="0"/>
            </a:br>
            <a:r>
              <a:rPr lang="nl-NL" sz="1600" dirty="0"/>
              <a:t>Op dat terrein staat een schooltje uit Lhee (Drenthe). Het ging er toen op school heel anders aan toe dan tegenwoordig.</a:t>
            </a:r>
            <a:br>
              <a:rPr lang="nl-NL" sz="1600" dirty="0"/>
            </a:br>
            <a:r>
              <a:rPr lang="nl-NL" sz="1600" dirty="0"/>
              <a:t>Maar…..</a:t>
            </a:r>
            <a:br>
              <a:rPr lang="nl-NL" sz="1600" dirty="0"/>
            </a:br>
            <a:r>
              <a:rPr lang="nl-NL" sz="1600" dirty="0"/>
              <a:t>Er zijn ook veel dingen uit die tijd die we nog kennen. Alleen is de betekenis soms wel wat veranderd.</a:t>
            </a:r>
          </a:p>
        </p:txBody>
      </p:sp>
      <p:sp>
        <p:nvSpPr>
          <p:cNvPr id="5" name="Rechthoek 4">
            <a:extLst>
              <a:ext uri="{FF2B5EF4-FFF2-40B4-BE49-F238E27FC236}">
                <a16:creationId xmlns:a16="http://schemas.microsoft.com/office/drawing/2014/main" id="{596484CD-1485-CDC5-9A94-920C854EB4E5}"/>
              </a:ext>
            </a:extLst>
          </p:cNvPr>
          <p:cNvSpPr/>
          <p:nvPr/>
        </p:nvSpPr>
        <p:spPr>
          <a:xfrm>
            <a:off x="2805517" y="114068"/>
            <a:ext cx="9294532" cy="830997"/>
          </a:xfrm>
          <a:prstGeom prst="rect">
            <a:avLst/>
          </a:prstGeom>
          <a:noFill/>
        </p:spPr>
        <p:txBody>
          <a:bodyPr wrap="none" lIns="91440" tIns="45720" rIns="91440" bIns="45720">
            <a:spAutoFit/>
          </a:bodyPr>
          <a:lstStyle/>
          <a:p>
            <a:pPr algn="ctr"/>
            <a:r>
              <a:rPr lang="nl-NL"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Weet jij wat een pechvogel is?</a:t>
            </a:r>
            <a:endParaRPr lang="nl-NL"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Tekstvak 5">
            <a:extLst>
              <a:ext uri="{FF2B5EF4-FFF2-40B4-BE49-F238E27FC236}">
                <a16:creationId xmlns:a16="http://schemas.microsoft.com/office/drawing/2014/main" id="{E97DC501-2C52-2C9A-F209-6157AA7BF8B2}"/>
              </a:ext>
            </a:extLst>
          </p:cNvPr>
          <p:cNvSpPr txBox="1"/>
          <p:nvPr/>
        </p:nvSpPr>
        <p:spPr>
          <a:xfrm>
            <a:off x="2805517" y="4804251"/>
            <a:ext cx="9587091" cy="338554"/>
          </a:xfrm>
          <a:prstGeom prst="rect">
            <a:avLst/>
          </a:prstGeom>
          <a:noFill/>
        </p:spPr>
        <p:txBody>
          <a:bodyPr wrap="square" rtlCol="0">
            <a:spAutoFit/>
          </a:bodyPr>
          <a:lstStyle/>
          <a:p>
            <a:r>
              <a:rPr lang="nl-NL" sz="1600" dirty="0"/>
              <a:t>Ja, een pechvogel is een kind dat pech heeft gehad. Een ongeluk(je) is dat kind overkomen.</a:t>
            </a:r>
          </a:p>
        </p:txBody>
      </p:sp>
      <p:sp>
        <p:nvSpPr>
          <p:cNvPr id="7" name="Tekstvak 6">
            <a:extLst>
              <a:ext uri="{FF2B5EF4-FFF2-40B4-BE49-F238E27FC236}">
                <a16:creationId xmlns:a16="http://schemas.microsoft.com/office/drawing/2014/main" id="{7EEDDA89-2725-8FA5-C08A-94366AC6B44C}"/>
              </a:ext>
            </a:extLst>
          </p:cNvPr>
          <p:cNvSpPr txBox="1"/>
          <p:nvPr/>
        </p:nvSpPr>
        <p:spPr>
          <a:xfrm>
            <a:off x="2960409" y="5360579"/>
            <a:ext cx="9554633" cy="1015663"/>
          </a:xfrm>
          <a:prstGeom prst="rect">
            <a:avLst/>
          </a:prstGeom>
          <a:noFill/>
        </p:spPr>
        <p:txBody>
          <a:bodyPr wrap="square" rtlCol="0">
            <a:spAutoFit/>
          </a:bodyPr>
          <a:lstStyle/>
          <a:p>
            <a:r>
              <a:rPr lang="nl-NL" sz="1400" dirty="0"/>
              <a:t>Eigenlijk komt dat woord uit de Duitse taal: Pech in het Duits betekent in het Nederlands PEK.</a:t>
            </a:r>
            <a:br>
              <a:rPr lang="nl-NL" sz="1400" dirty="0"/>
            </a:br>
            <a:r>
              <a:rPr lang="nl-NL" sz="1400" dirty="0"/>
              <a:t>Als je straf kreeg dan kon dat bestaan uit insmeren met pek. Pek is een soort </a:t>
            </a:r>
            <a:r>
              <a:rPr lang="nl-NL" sz="1400" dirty="0" err="1"/>
              <a:t>teer-asfalt</a:t>
            </a:r>
            <a:r>
              <a:rPr lang="nl-NL" sz="1400" dirty="0"/>
              <a:t>. Met pek en veren ingesmeerd worden….dan was je een PECHVOGEL. Op de scholen werd dat overgenomen</a:t>
            </a:r>
            <a:br>
              <a:rPr lang="nl-NL" dirty="0"/>
            </a:br>
            <a:r>
              <a:rPr lang="nl-NL" dirty="0">
                <a:solidFill>
                  <a:srgbClr val="FFC000"/>
                </a:solidFill>
              </a:rPr>
              <a:t>Klik op de afbeelding met de schoolmeester.</a:t>
            </a:r>
          </a:p>
        </p:txBody>
      </p:sp>
    </p:spTree>
    <p:extLst>
      <p:ext uri="{BB962C8B-B14F-4D97-AF65-F5344CB8AC3E}">
        <p14:creationId xmlns:p14="http://schemas.microsoft.com/office/powerpoint/2010/main" val="774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ort Cliparts Fietsen ">
            <a:extLst>
              <a:ext uri="{FF2B5EF4-FFF2-40B4-BE49-F238E27FC236}">
                <a16:creationId xmlns:a16="http://schemas.microsoft.com/office/drawing/2014/main" id="{6426EBF1-C772-17D7-CD84-704637964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33" y="1411432"/>
            <a:ext cx="5440693" cy="3634701"/>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DFFB30C3-D1D5-E869-AA8C-EE115C7BD8B4}"/>
              </a:ext>
            </a:extLst>
          </p:cNvPr>
          <p:cNvSpPr/>
          <p:nvPr/>
        </p:nvSpPr>
        <p:spPr>
          <a:xfrm>
            <a:off x="-142260" y="-110067"/>
            <a:ext cx="5804795" cy="1446550"/>
          </a:xfrm>
          <a:prstGeom prst="rect">
            <a:avLst/>
          </a:prstGeom>
          <a:noFill/>
        </p:spPr>
        <p:txBody>
          <a:bodyPr wrap="none" lIns="91440" tIns="45720" rIns="91440" bIns="45720">
            <a:spAutoFit/>
          </a:bodyPr>
          <a:lstStyle/>
          <a:p>
            <a:pPr algn="ctr"/>
            <a:r>
              <a:rPr lang="nl-NL"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Gevallen!!</a:t>
            </a:r>
          </a:p>
        </p:txBody>
      </p:sp>
      <p:sp>
        <p:nvSpPr>
          <p:cNvPr id="5" name="Rechthoek 4">
            <a:extLst>
              <a:ext uri="{FF2B5EF4-FFF2-40B4-BE49-F238E27FC236}">
                <a16:creationId xmlns:a16="http://schemas.microsoft.com/office/drawing/2014/main" id="{54D631F2-EACC-830B-B18E-966AEE52AD7F}"/>
              </a:ext>
            </a:extLst>
          </p:cNvPr>
          <p:cNvSpPr/>
          <p:nvPr/>
        </p:nvSpPr>
        <p:spPr>
          <a:xfrm>
            <a:off x="34070" y="5121082"/>
            <a:ext cx="5452134" cy="1292662"/>
          </a:xfrm>
          <a:prstGeom prst="rect">
            <a:avLst/>
          </a:prstGeom>
          <a:noFill/>
        </p:spPr>
        <p:txBody>
          <a:bodyPr wrap="none" lIns="91440" tIns="45720" rIns="91440" bIns="45720">
            <a:spAutoFit/>
          </a:bodyPr>
          <a:lstStyle/>
          <a:p>
            <a:pPr algn="ctr"/>
            <a:r>
              <a:rPr lang="nl-N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Een pechvogel!</a:t>
            </a:r>
            <a:br>
              <a:rPr lang="nl-N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nl-NL"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Maar daar weet je nu alles van</a:t>
            </a:r>
            <a:endParaRPr lang="nl-N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 name="Tekstvak 5">
            <a:extLst>
              <a:ext uri="{FF2B5EF4-FFF2-40B4-BE49-F238E27FC236}">
                <a16:creationId xmlns:a16="http://schemas.microsoft.com/office/drawing/2014/main" id="{A8C6693A-9A9C-DDCA-5774-69DD9E55B71F}"/>
              </a:ext>
            </a:extLst>
          </p:cNvPr>
          <p:cNvSpPr txBox="1"/>
          <p:nvPr/>
        </p:nvSpPr>
        <p:spPr>
          <a:xfrm>
            <a:off x="6096000" y="330200"/>
            <a:ext cx="5804795" cy="923330"/>
          </a:xfrm>
          <a:prstGeom prst="rect">
            <a:avLst/>
          </a:prstGeom>
          <a:noFill/>
        </p:spPr>
        <p:txBody>
          <a:bodyPr wrap="square" rtlCol="0">
            <a:spAutoFit/>
          </a:bodyPr>
          <a:lstStyle/>
          <a:p>
            <a:r>
              <a:rPr lang="nl-NL" dirty="0"/>
              <a:t>Hieronder taal uit de middeleeuwen die we nog altijd gebruiken! Maak er een mooie spreekbeurt van.</a:t>
            </a:r>
          </a:p>
        </p:txBody>
      </p:sp>
      <p:sp>
        <p:nvSpPr>
          <p:cNvPr id="7" name="Tekstvak 6">
            <a:extLst>
              <a:ext uri="{FF2B5EF4-FFF2-40B4-BE49-F238E27FC236}">
                <a16:creationId xmlns:a16="http://schemas.microsoft.com/office/drawing/2014/main" id="{1DA758DF-4069-AF6C-CD2D-98D22843D3E4}"/>
              </a:ext>
            </a:extLst>
          </p:cNvPr>
          <p:cNvSpPr txBox="1"/>
          <p:nvPr/>
        </p:nvSpPr>
        <p:spPr>
          <a:xfrm>
            <a:off x="6096000" y="1253530"/>
            <a:ext cx="5694728" cy="369332"/>
          </a:xfrm>
          <a:prstGeom prst="rect">
            <a:avLst/>
          </a:prstGeom>
          <a:noFill/>
        </p:spPr>
        <p:txBody>
          <a:bodyPr wrap="square" rtlCol="0">
            <a:spAutoFit/>
          </a:bodyPr>
          <a:lstStyle/>
          <a:p>
            <a:r>
              <a:rPr lang="nl-NL" dirty="0">
                <a:hlinkClick r:id="rId3"/>
              </a:rPr>
              <a:t>Aan de schandpaal!     </a:t>
            </a:r>
            <a:r>
              <a:rPr lang="nl-NL" dirty="0"/>
              <a:t>Klik op de tekst!</a:t>
            </a:r>
          </a:p>
        </p:txBody>
      </p:sp>
      <p:sp>
        <p:nvSpPr>
          <p:cNvPr id="8" name="Tekstvak 7">
            <a:extLst>
              <a:ext uri="{FF2B5EF4-FFF2-40B4-BE49-F238E27FC236}">
                <a16:creationId xmlns:a16="http://schemas.microsoft.com/office/drawing/2014/main" id="{73538107-0C8D-2E58-0931-6E7FBB620B43}"/>
              </a:ext>
            </a:extLst>
          </p:cNvPr>
          <p:cNvSpPr txBox="1"/>
          <p:nvPr/>
        </p:nvSpPr>
        <p:spPr>
          <a:xfrm>
            <a:off x="6096000" y="1622862"/>
            <a:ext cx="3234266" cy="369332"/>
          </a:xfrm>
          <a:prstGeom prst="rect">
            <a:avLst/>
          </a:prstGeom>
          <a:noFill/>
        </p:spPr>
        <p:txBody>
          <a:bodyPr wrap="square" rtlCol="0">
            <a:spAutoFit/>
          </a:bodyPr>
          <a:lstStyle/>
          <a:p>
            <a:r>
              <a:rPr lang="nl-NL" dirty="0">
                <a:hlinkClick r:id="rId4"/>
              </a:rPr>
              <a:t>Aan de kaak stellen</a:t>
            </a:r>
            <a:endParaRPr lang="nl-NL" dirty="0"/>
          </a:p>
        </p:txBody>
      </p:sp>
      <p:sp>
        <p:nvSpPr>
          <p:cNvPr id="9" name="Tekstvak 8">
            <a:extLst>
              <a:ext uri="{FF2B5EF4-FFF2-40B4-BE49-F238E27FC236}">
                <a16:creationId xmlns:a16="http://schemas.microsoft.com/office/drawing/2014/main" id="{F16D5D4E-E5CC-F10A-8BDA-A7828ABDBD1C}"/>
              </a:ext>
            </a:extLst>
          </p:cNvPr>
          <p:cNvSpPr txBox="1"/>
          <p:nvPr/>
        </p:nvSpPr>
        <p:spPr>
          <a:xfrm>
            <a:off x="6096000" y="2050534"/>
            <a:ext cx="5359400" cy="369332"/>
          </a:xfrm>
          <a:prstGeom prst="rect">
            <a:avLst/>
          </a:prstGeom>
          <a:noFill/>
        </p:spPr>
        <p:txBody>
          <a:bodyPr wrap="square" rtlCol="0">
            <a:spAutoFit/>
          </a:bodyPr>
          <a:lstStyle/>
          <a:p>
            <a:r>
              <a:rPr lang="nl-NL" dirty="0">
                <a:hlinkClick r:id="rId5"/>
              </a:rPr>
              <a:t>Alle gekheid op een stokje</a:t>
            </a:r>
            <a:endParaRPr lang="nl-NL" dirty="0"/>
          </a:p>
        </p:txBody>
      </p:sp>
      <p:sp>
        <p:nvSpPr>
          <p:cNvPr id="11" name="Tekstvak 10">
            <a:extLst>
              <a:ext uri="{FF2B5EF4-FFF2-40B4-BE49-F238E27FC236}">
                <a16:creationId xmlns:a16="http://schemas.microsoft.com/office/drawing/2014/main" id="{92EEAA9F-2809-423D-D736-E1D35DA4CB07}"/>
              </a:ext>
            </a:extLst>
          </p:cNvPr>
          <p:cNvSpPr txBox="1"/>
          <p:nvPr/>
        </p:nvSpPr>
        <p:spPr>
          <a:xfrm>
            <a:off x="6096000" y="2501331"/>
            <a:ext cx="6167966" cy="369332"/>
          </a:xfrm>
          <a:prstGeom prst="rect">
            <a:avLst/>
          </a:prstGeom>
          <a:noFill/>
        </p:spPr>
        <p:txBody>
          <a:bodyPr wrap="square">
            <a:spAutoFit/>
          </a:bodyPr>
          <a:lstStyle/>
          <a:p>
            <a:r>
              <a:rPr lang="nl-NL" dirty="0">
                <a:hlinkClick r:id="rId6"/>
              </a:rPr>
              <a:t>Bij de pinken zijn</a:t>
            </a:r>
            <a:endParaRPr lang="nl-NL" dirty="0"/>
          </a:p>
        </p:txBody>
      </p:sp>
      <p:sp>
        <p:nvSpPr>
          <p:cNvPr id="12" name="Tekstvak 11">
            <a:extLst>
              <a:ext uri="{FF2B5EF4-FFF2-40B4-BE49-F238E27FC236}">
                <a16:creationId xmlns:a16="http://schemas.microsoft.com/office/drawing/2014/main" id="{7ED42EFE-9C5A-175C-782F-B0B5C46A2CF6}"/>
              </a:ext>
            </a:extLst>
          </p:cNvPr>
          <p:cNvSpPr txBox="1"/>
          <p:nvPr/>
        </p:nvSpPr>
        <p:spPr>
          <a:xfrm>
            <a:off x="6096000" y="2960595"/>
            <a:ext cx="4741333" cy="369332"/>
          </a:xfrm>
          <a:prstGeom prst="rect">
            <a:avLst/>
          </a:prstGeom>
          <a:noFill/>
        </p:spPr>
        <p:txBody>
          <a:bodyPr wrap="square" rtlCol="0">
            <a:spAutoFit/>
          </a:bodyPr>
          <a:lstStyle/>
          <a:p>
            <a:r>
              <a:rPr lang="nl-NL" dirty="0">
                <a:hlinkClick r:id="rId7"/>
              </a:rPr>
              <a:t>Je blazoen oppoetsen</a:t>
            </a:r>
            <a:endParaRPr lang="nl-NL" dirty="0"/>
          </a:p>
        </p:txBody>
      </p:sp>
      <p:sp>
        <p:nvSpPr>
          <p:cNvPr id="13" name="Tekstvak 12">
            <a:extLst>
              <a:ext uri="{FF2B5EF4-FFF2-40B4-BE49-F238E27FC236}">
                <a16:creationId xmlns:a16="http://schemas.microsoft.com/office/drawing/2014/main" id="{509D6D64-2C85-D8CC-1B68-904920070852}"/>
              </a:ext>
            </a:extLst>
          </p:cNvPr>
          <p:cNvSpPr txBox="1"/>
          <p:nvPr/>
        </p:nvSpPr>
        <p:spPr>
          <a:xfrm>
            <a:off x="6096000" y="3419859"/>
            <a:ext cx="5164667" cy="369332"/>
          </a:xfrm>
          <a:prstGeom prst="rect">
            <a:avLst/>
          </a:prstGeom>
          <a:noFill/>
        </p:spPr>
        <p:txBody>
          <a:bodyPr wrap="square" rtlCol="0">
            <a:spAutoFit/>
          </a:bodyPr>
          <a:lstStyle/>
          <a:p>
            <a:r>
              <a:rPr lang="nl-NL" dirty="0">
                <a:hlinkClick r:id="rId8"/>
              </a:rPr>
              <a:t>De plaat poetsen</a:t>
            </a:r>
            <a:endParaRPr lang="nl-NL" dirty="0"/>
          </a:p>
        </p:txBody>
      </p:sp>
      <p:sp>
        <p:nvSpPr>
          <p:cNvPr id="14" name="Tekstvak 13">
            <a:extLst>
              <a:ext uri="{FF2B5EF4-FFF2-40B4-BE49-F238E27FC236}">
                <a16:creationId xmlns:a16="http://schemas.microsoft.com/office/drawing/2014/main" id="{EC252D92-59D5-7449-C735-A439A82CCA42}"/>
              </a:ext>
            </a:extLst>
          </p:cNvPr>
          <p:cNvSpPr txBox="1"/>
          <p:nvPr/>
        </p:nvSpPr>
        <p:spPr>
          <a:xfrm>
            <a:off x="6138333" y="3870656"/>
            <a:ext cx="5610061" cy="369332"/>
          </a:xfrm>
          <a:prstGeom prst="rect">
            <a:avLst/>
          </a:prstGeom>
          <a:noFill/>
        </p:spPr>
        <p:txBody>
          <a:bodyPr wrap="square" rtlCol="0">
            <a:spAutoFit/>
          </a:bodyPr>
          <a:lstStyle/>
          <a:p>
            <a:r>
              <a:rPr lang="nl-NL" dirty="0">
                <a:hlinkClick r:id="rId9"/>
              </a:rPr>
              <a:t>Gelijke monniken, gelijke kappen</a:t>
            </a:r>
            <a:endParaRPr lang="nl-NL" dirty="0"/>
          </a:p>
        </p:txBody>
      </p:sp>
      <p:sp>
        <p:nvSpPr>
          <p:cNvPr id="15" name="Tekstvak 14">
            <a:extLst>
              <a:ext uri="{FF2B5EF4-FFF2-40B4-BE49-F238E27FC236}">
                <a16:creationId xmlns:a16="http://schemas.microsoft.com/office/drawing/2014/main" id="{37794A64-2517-A625-11FF-25FA96559CF7}"/>
              </a:ext>
            </a:extLst>
          </p:cNvPr>
          <p:cNvSpPr txBox="1"/>
          <p:nvPr/>
        </p:nvSpPr>
        <p:spPr>
          <a:xfrm>
            <a:off x="6138333" y="4338387"/>
            <a:ext cx="5190067" cy="369332"/>
          </a:xfrm>
          <a:prstGeom prst="rect">
            <a:avLst/>
          </a:prstGeom>
          <a:noFill/>
        </p:spPr>
        <p:txBody>
          <a:bodyPr wrap="square" rtlCol="0">
            <a:spAutoFit/>
          </a:bodyPr>
          <a:lstStyle/>
          <a:p>
            <a:r>
              <a:rPr lang="nl-NL" dirty="0">
                <a:hlinkClick r:id="rId10"/>
              </a:rPr>
              <a:t>Iemand de handschoen toewerpen</a:t>
            </a:r>
            <a:endParaRPr lang="nl-NL" dirty="0"/>
          </a:p>
        </p:txBody>
      </p:sp>
      <p:sp>
        <p:nvSpPr>
          <p:cNvPr id="16" name="Tekstvak 15">
            <a:extLst>
              <a:ext uri="{FF2B5EF4-FFF2-40B4-BE49-F238E27FC236}">
                <a16:creationId xmlns:a16="http://schemas.microsoft.com/office/drawing/2014/main" id="{6A73D64C-3699-C40B-4A94-38189522739E}"/>
              </a:ext>
            </a:extLst>
          </p:cNvPr>
          <p:cNvSpPr txBox="1"/>
          <p:nvPr/>
        </p:nvSpPr>
        <p:spPr>
          <a:xfrm>
            <a:off x="6138333" y="4861467"/>
            <a:ext cx="4724400" cy="369332"/>
          </a:xfrm>
          <a:prstGeom prst="rect">
            <a:avLst/>
          </a:prstGeom>
          <a:noFill/>
        </p:spPr>
        <p:txBody>
          <a:bodyPr wrap="square" rtlCol="0">
            <a:spAutoFit/>
          </a:bodyPr>
          <a:lstStyle/>
          <a:p>
            <a:r>
              <a:rPr lang="nl-NL" dirty="0">
                <a:hlinkClick r:id="rId11"/>
              </a:rPr>
              <a:t>Spitsroeden lopen</a:t>
            </a:r>
            <a:endParaRPr lang="nl-NL" dirty="0"/>
          </a:p>
        </p:txBody>
      </p:sp>
      <p:sp>
        <p:nvSpPr>
          <p:cNvPr id="17" name="Tekstvak 16">
            <a:extLst>
              <a:ext uri="{FF2B5EF4-FFF2-40B4-BE49-F238E27FC236}">
                <a16:creationId xmlns:a16="http://schemas.microsoft.com/office/drawing/2014/main" id="{1DFC41A4-65B3-7D10-D1CE-F126491DE3C0}"/>
              </a:ext>
            </a:extLst>
          </p:cNvPr>
          <p:cNvSpPr txBox="1"/>
          <p:nvPr/>
        </p:nvSpPr>
        <p:spPr>
          <a:xfrm>
            <a:off x="6167966" y="5350680"/>
            <a:ext cx="5533861" cy="369332"/>
          </a:xfrm>
          <a:prstGeom prst="rect">
            <a:avLst/>
          </a:prstGeom>
          <a:noFill/>
        </p:spPr>
        <p:txBody>
          <a:bodyPr wrap="square" rtlCol="0">
            <a:spAutoFit/>
          </a:bodyPr>
          <a:lstStyle/>
          <a:p>
            <a:r>
              <a:rPr lang="nl-NL" dirty="0">
                <a:hlinkClick r:id="rId12"/>
              </a:rPr>
              <a:t>Iemand in de luren leggen</a:t>
            </a:r>
            <a:endParaRPr lang="nl-NL" dirty="0"/>
          </a:p>
        </p:txBody>
      </p:sp>
      <p:sp>
        <p:nvSpPr>
          <p:cNvPr id="19" name="Tekstvak 18">
            <a:extLst>
              <a:ext uri="{FF2B5EF4-FFF2-40B4-BE49-F238E27FC236}">
                <a16:creationId xmlns:a16="http://schemas.microsoft.com/office/drawing/2014/main" id="{43890FD6-7DFB-9EE2-9CF0-A7492D64FCF5}"/>
              </a:ext>
            </a:extLst>
          </p:cNvPr>
          <p:cNvSpPr txBox="1"/>
          <p:nvPr/>
        </p:nvSpPr>
        <p:spPr>
          <a:xfrm>
            <a:off x="6167966" y="6339384"/>
            <a:ext cx="5474594" cy="369332"/>
          </a:xfrm>
          <a:prstGeom prst="rect">
            <a:avLst/>
          </a:prstGeom>
          <a:noFill/>
        </p:spPr>
        <p:txBody>
          <a:bodyPr wrap="square" rtlCol="0">
            <a:spAutoFit/>
          </a:bodyPr>
          <a:lstStyle/>
          <a:p>
            <a:r>
              <a:rPr lang="nl-NL" dirty="0">
                <a:hlinkClick r:id="rId13"/>
              </a:rPr>
              <a:t>Wat is een raddraaier?</a:t>
            </a:r>
            <a:endParaRPr lang="nl-NL" dirty="0"/>
          </a:p>
        </p:txBody>
      </p:sp>
      <p:sp>
        <p:nvSpPr>
          <p:cNvPr id="20" name="Tekstvak 19">
            <a:extLst>
              <a:ext uri="{FF2B5EF4-FFF2-40B4-BE49-F238E27FC236}">
                <a16:creationId xmlns:a16="http://schemas.microsoft.com/office/drawing/2014/main" id="{695A8C15-3372-8AFE-C9B0-F6168E44D3AF}"/>
              </a:ext>
            </a:extLst>
          </p:cNvPr>
          <p:cNvSpPr txBox="1"/>
          <p:nvPr/>
        </p:nvSpPr>
        <p:spPr>
          <a:xfrm>
            <a:off x="6172199" y="5850171"/>
            <a:ext cx="5122334" cy="369332"/>
          </a:xfrm>
          <a:prstGeom prst="rect">
            <a:avLst/>
          </a:prstGeom>
          <a:noFill/>
        </p:spPr>
        <p:txBody>
          <a:bodyPr wrap="square" rtlCol="0">
            <a:spAutoFit/>
          </a:bodyPr>
          <a:lstStyle/>
          <a:p>
            <a:r>
              <a:rPr lang="nl-NL" dirty="0">
                <a:hlinkClick r:id="rId14"/>
              </a:rPr>
              <a:t>Onder de plak zitten</a:t>
            </a:r>
            <a:endParaRPr lang="nl-NL" dirty="0"/>
          </a:p>
        </p:txBody>
      </p:sp>
      <p:pic>
        <p:nvPicPr>
          <p:cNvPr id="1028" name="Picture 4" descr="Pin on Tortures and executions">
            <a:hlinkClick r:id="rId15"/>
            <a:extLst>
              <a:ext uri="{FF2B5EF4-FFF2-40B4-BE49-F238E27FC236}">
                <a16:creationId xmlns:a16="http://schemas.microsoft.com/office/drawing/2014/main" id="{66E09F79-DC53-E9A9-E426-8D9B6CCBBC5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45311" y="1447883"/>
            <a:ext cx="563927" cy="11423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euze uit de Collectie | Onderwijsmuseum">
            <a:hlinkClick r:id="rId17"/>
            <a:extLst>
              <a:ext uri="{FF2B5EF4-FFF2-40B4-BE49-F238E27FC236}">
                <a16:creationId xmlns:a16="http://schemas.microsoft.com/office/drawing/2014/main" id="{9CFC60A9-CE48-9862-CE03-70816DF9856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837333" y="5767413"/>
            <a:ext cx="979884" cy="73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9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4" grpId="0"/>
      <p:bldP spid="15" grpId="0"/>
      <p:bldP spid="16" grpId="0"/>
      <p:bldP spid="17"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1CF2FDA-C101-7DA7-FDA9-18022873ABBD}"/>
              </a:ext>
            </a:extLst>
          </p:cNvPr>
          <p:cNvSpPr txBox="1"/>
          <p:nvPr/>
        </p:nvSpPr>
        <p:spPr>
          <a:xfrm>
            <a:off x="558799" y="116071"/>
            <a:ext cx="11303000" cy="3416320"/>
          </a:xfrm>
          <a:prstGeom prst="rect">
            <a:avLst/>
          </a:prstGeom>
          <a:noFill/>
        </p:spPr>
        <p:txBody>
          <a:bodyPr wrap="square" rtlCol="0">
            <a:spAutoFit/>
          </a:bodyPr>
          <a:lstStyle/>
          <a:p>
            <a:r>
              <a:rPr lang="nl-NL" dirty="0"/>
              <a:t>Als je in Arnhem over de </a:t>
            </a:r>
            <a:r>
              <a:rPr lang="nl-NL" dirty="0" err="1"/>
              <a:t>Schelmseweg</a:t>
            </a:r>
            <a:r>
              <a:rPr lang="nl-NL" dirty="0"/>
              <a:t> fietst kom je langs het Nederlands Openluchtmuseum en Burgers Dierenpark. Je ziet tegenover het museum de wijk Alteveer waar vroeger ook de huizen stonden die bedoeld waren voor de mensen die uit Ambon kwamen. De </a:t>
            </a:r>
            <a:r>
              <a:rPr lang="nl-NL" dirty="0" err="1"/>
              <a:t>Ambonnezen</a:t>
            </a:r>
            <a:r>
              <a:rPr lang="nl-NL" dirty="0"/>
              <a:t> waren door de oorlog in Indonesië naar Nederland gekomen. De oorlog in Indonesië werd gevoerd omdat Indonesië geen koloniaal land van Nederland wilde zijn. </a:t>
            </a:r>
            <a:br>
              <a:rPr lang="nl-NL" dirty="0"/>
            </a:br>
            <a:r>
              <a:rPr lang="nl-NL" dirty="0"/>
              <a:t>Dat Nederland nu heeft gezegd, dat het ons spijt, is goed voor de mensen in Indonesië, maar het natuurlijk niet zo fijn voor de vaders en moeders die in die oorlog hun kind hebben verloren als</a:t>
            </a:r>
            <a:br>
              <a:rPr lang="nl-NL" dirty="0"/>
            </a:br>
            <a:r>
              <a:rPr lang="nl-NL" dirty="0"/>
              <a:t>Nederlandse soldaat die gedwongen werd in Nederlands-Indië (Indonesië) te gaan vechten.</a:t>
            </a:r>
          </a:p>
          <a:p>
            <a:endParaRPr lang="nl-NL" dirty="0"/>
          </a:p>
          <a:p>
            <a:endParaRPr lang="nl-NL" dirty="0"/>
          </a:p>
          <a:p>
            <a:br>
              <a:rPr lang="nl-NL" dirty="0"/>
            </a:br>
            <a:endParaRPr lang="nl-NL" dirty="0"/>
          </a:p>
        </p:txBody>
      </p:sp>
      <p:sp>
        <p:nvSpPr>
          <p:cNvPr id="3" name="Tekstvak 2">
            <a:extLst>
              <a:ext uri="{FF2B5EF4-FFF2-40B4-BE49-F238E27FC236}">
                <a16:creationId xmlns:a16="http://schemas.microsoft.com/office/drawing/2014/main" id="{494085F3-B792-3310-08FA-BFE16460A0AD}"/>
              </a:ext>
            </a:extLst>
          </p:cNvPr>
          <p:cNvSpPr txBox="1"/>
          <p:nvPr/>
        </p:nvSpPr>
        <p:spPr>
          <a:xfrm>
            <a:off x="634999" y="2599985"/>
            <a:ext cx="11150600" cy="646331"/>
          </a:xfrm>
          <a:prstGeom prst="rect">
            <a:avLst/>
          </a:prstGeom>
          <a:noFill/>
        </p:spPr>
        <p:txBody>
          <a:bodyPr wrap="square" rtlCol="0">
            <a:spAutoFit/>
          </a:bodyPr>
          <a:lstStyle/>
          <a:p>
            <a:r>
              <a:rPr lang="nl-NL" dirty="0"/>
              <a:t>Nou in dit stukje tekst staan veel dingen die je nader moet bekijken om het te begrijpen.</a:t>
            </a:r>
            <a:br>
              <a:rPr lang="nl-NL" dirty="0"/>
            </a:br>
            <a:endParaRPr lang="nl-NL" dirty="0"/>
          </a:p>
        </p:txBody>
      </p:sp>
      <p:sp>
        <p:nvSpPr>
          <p:cNvPr id="4" name="Tekstvak 3">
            <a:extLst>
              <a:ext uri="{FF2B5EF4-FFF2-40B4-BE49-F238E27FC236}">
                <a16:creationId xmlns:a16="http://schemas.microsoft.com/office/drawing/2014/main" id="{D54D4CB8-CD72-1C3B-72BB-D2CC7586D196}"/>
              </a:ext>
            </a:extLst>
          </p:cNvPr>
          <p:cNvSpPr txBox="1"/>
          <p:nvPr/>
        </p:nvSpPr>
        <p:spPr>
          <a:xfrm>
            <a:off x="520700" y="3061650"/>
            <a:ext cx="11150600" cy="646331"/>
          </a:xfrm>
          <a:prstGeom prst="rect">
            <a:avLst/>
          </a:prstGeom>
          <a:noFill/>
        </p:spPr>
        <p:txBody>
          <a:bodyPr wrap="square" rtlCol="0">
            <a:spAutoFit/>
          </a:bodyPr>
          <a:lstStyle/>
          <a:p>
            <a:r>
              <a:rPr lang="nl-NL" dirty="0"/>
              <a:t>1. </a:t>
            </a:r>
            <a:r>
              <a:rPr lang="nl-NL" dirty="0" err="1"/>
              <a:t>Schelmseweg</a:t>
            </a:r>
            <a:r>
              <a:rPr lang="nl-NL" dirty="0"/>
              <a:t> is genoemd, omdat daar vroeger de schelmen werden opgehangen!</a:t>
            </a:r>
            <a:br>
              <a:rPr lang="nl-NL" dirty="0"/>
            </a:br>
            <a:r>
              <a:rPr lang="nl-NL" dirty="0"/>
              <a:t>    Een schelm = een schurk = een boef!</a:t>
            </a:r>
          </a:p>
        </p:txBody>
      </p:sp>
      <p:sp>
        <p:nvSpPr>
          <p:cNvPr id="5" name="Tekstvak 4">
            <a:extLst>
              <a:ext uri="{FF2B5EF4-FFF2-40B4-BE49-F238E27FC236}">
                <a16:creationId xmlns:a16="http://schemas.microsoft.com/office/drawing/2014/main" id="{92CE5E36-6041-75F7-89F0-3216BCB2D6A4}"/>
              </a:ext>
            </a:extLst>
          </p:cNvPr>
          <p:cNvSpPr txBox="1"/>
          <p:nvPr/>
        </p:nvSpPr>
        <p:spPr>
          <a:xfrm>
            <a:off x="651932" y="3879608"/>
            <a:ext cx="11209867" cy="923330"/>
          </a:xfrm>
          <a:prstGeom prst="rect">
            <a:avLst/>
          </a:prstGeom>
          <a:noFill/>
        </p:spPr>
        <p:txBody>
          <a:bodyPr wrap="square" rtlCol="0">
            <a:spAutoFit/>
          </a:bodyPr>
          <a:lstStyle/>
          <a:p>
            <a:r>
              <a:rPr lang="nl-NL" dirty="0"/>
              <a:t>2. Het Nederlands Openluchtmuseum werd opgericht door Generaal </a:t>
            </a:r>
            <a:r>
              <a:rPr lang="nl-NL" dirty="0" err="1"/>
              <a:t>Hoeffer</a:t>
            </a:r>
            <a:r>
              <a:rPr lang="nl-NL" dirty="0"/>
              <a:t> in 1912.</a:t>
            </a:r>
            <a:br>
              <a:rPr lang="nl-NL" dirty="0"/>
            </a:br>
            <a:r>
              <a:rPr lang="nl-NL" dirty="0"/>
              <a:t>    Je vindt er boerderijen, molens en andere gebouwen uit heel Nederland. Het waren   voorbeelden van typisch Nederlandse gebouwen en molens. </a:t>
            </a:r>
          </a:p>
        </p:txBody>
      </p:sp>
      <p:sp>
        <p:nvSpPr>
          <p:cNvPr id="6" name="Tekstvak 5">
            <a:extLst>
              <a:ext uri="{FF2B5EF4-FFF2-40B4-BE49-F238E27FC236}">
                <a16:creationId xmlns:a16="http://schemas.microsoft.com/office/drawing/2014/main" id="{A910EAD2-8A84-D2CD-A48F-4E1461CFAE72}"/>
              </a:ext>
            </a:extLst>
          </p:cNvPr>
          <p:cNvSpPr txBox="1"/>
          <p:nvPr/>
        </p:nvSpPr>
        <p:spPr>
          <a:xfrm>
            <a:off x="588433" y="5045754"/>
            <a:ext cx="11015133" cy="369332"/>
          </a:xfrm>
          <a:prstGeom prst="rect">
            <a:avLst/>
          </a:prstGeom>
          <a:noFill/>
        </p:spPr>
        <p:txBody>
          <a:bodyPr wrap="square" rtlCol="0">
            <a:spAutoFit/>
          </a:bodyPr>
          <a:lstStyle/>
          <a:p>
            <a:r>
              <a:rPr lang="nl-NL" dirty="0"/>
              <a:t>3. Burgers Dierenpark werd gesticht door Johan Burgers in 1923.</a:t>
            </a:r>
          </a:p>
        </p:txBody>
      </p:sp>
      <p:pic>
        <p:nvPicPr>
          <p:cNvPr id="1026" name="Picture 2" descr="De bronafbeelding bekijken">
            <a:extLst>
              <a:ext uri="{FF2B5EF4-FFF2-40B4-BE49-F238E27FC236}">
                <a16:creationId xmlns:a16="http://schemas.microsoft.com/office/drawing/2014/main" id="{BE459327-63AF-E8EA-7560-5289EDC79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2533" y="4555066"/>
            <a:ext cx="2455333" cy="1841500"/>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AFF8CF67-A424-F46E-B189-2F53A6B92947}"/>
              </a:ext>
            </a:extLst>
          </p:cNvPr>
          <p:cNvSpPr/>
          <p:nvPr/>
        </p:nvSpPr>
        <p:spPr>
          <a:xfrm>
            <a:off x="1045380" y="5657902"/>
            <a:ext cx="6136616" cy="707886"/>
          </a:xfrm>
          <a:prstGeom prst="rect">
            <a:avLst/>
          </a:prstGeom>
          <a:noFill/>
        </p:spPr>
        <p:txBody>
          <a:bodyPr wrap="none" lIns="91440" tIns="45720" rIns="91440" bIns="45720">
            <a:spAutoFit/>
          </a:bodyPr>
          <a:lstStyle/>
          <a:p>
            <a:pPr algn="ctr"/>
            <a:r>
              <a:rPr lang="nl-NL"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Wij zijn het dierenpark in gegaan. </a:t>
            </a:r>
            <a:r>
              <a:rPr lang="nl-NL" sz="2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Weet jij welke</a:t>
            </a:r>
            <a:br>
              <a:rPr lang="nl-NL" sz="2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nl-NL" sz="2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dieren dit zijn? Klik!</a:t>
            </a:r>
            <a:endParaRPr lang="nl-NL"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071048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C5D47CC-CCCE-ED29-9FBE-A22461734F7A}"/>
              </a:ext>
            </a:extLst>
          </p:cNvPr>
          <p:cNvSpPr/>
          <p:nvPr/>
        </p:nvSpPr>
        <p:spPr>
          <a:xfrm>
            <a:off x="166275" y="-23350"/>
            <a:ext cx="7058343" cy="1200329"/>
          </a:xfrm>
          <a:prstGeom prst="rect">
            <a:avLst/>
          </a:prstGeom>
          <a:noFill/>
        </p:spPr>
        <p:txBody>
          <a:bodyPr wrap="none" lIns="91440" tIns="45720" rIns="91440" bIns="45720">
            <a:spAutoFit/>
          </a:bodyPr>
          <a:lstStyle/>
          <a:p>
            <a:pPr algn="ctr"/>
            <a:r>
              <a:rPr lang="nl-NL"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Welk dier weegt 5000 kilogram</a:t>
            </a:r>
            <a:br>
              <a:rPr lang="nl-NL"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nl-NL"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en kan 60 jaar oud worden?</a:t>
            </a:r>
          </a:p>
        </p:txBody>
      </p:sp>
      <p:sp>
        <p:nvSpPr>
          <p:cNvPr id="4" name="Tekstvak 3">
            <a:extLst>
              <a:ext uri="{FF2B5EF4-FFF2-40B4-BE49-F238E27FC236}">
                <a16:creationId xmlns:a16="http://schemas.microsoft.com/office/drawing/2014/main" id="{5F18B917-FF33-834B-DB9A-4948C41D7E53}"/>
              </a:ext>
            </a:extLst>
          </p:cNvPr>
          <p:cNvSpPr txBox="1"/>
          <p:nvPr/>
        </p:nvSpPr>
        <p:spPr>
          <a:xfrm>
            <a:off x="7182805" y="405180"/>
            <a:ext cx="1953999" cy="923330"/>
          </a:xfrm>
          <a:prstGeom prst="rect">
            <a:avLst/>
          </a:prstGeom>
          <a:noFill/>
        </p:spPr>
        <p:txBody>
          <a:bodyPr wrap="square">
            <a:spAutoFit/>
          </a:bodyPr>
          <a:lstStyle/>
          <a:p>
            <a:r>
              <a:rPr lang="nl-NL" dirty="0">
                <a:hlinkClick r:id="rId2">
                  <a:extLst>
                    <a:ext uri="{A12FA001-AC4F-418D-AE19-62706E023703}">
                      <ahyp:hlinkClr xmlns:ahyp="http://schemas.microsoft.com/office/drawing/2018/hyperlinkcolor" val="tx"/>
                    </a:ext>
                  </a:extLst>
                </a:hlinkClick>
              </a:rPr>
              <a:t>Aziatische olifant (burgerszoo.nl)</a:t>
            </a:r>
            <a:endParaRPr lang="nl-NL" dirty="0"/>
          </a:p>
        </p:txBody>
      </p:sp>
      <p:sp>
        <p:nvSpPr>
          <p:cNvPr id="6" name="Tekstvak 5">
            <a:extLst>
              <a:ext uri="{FF2B5EF4-FFF2-40B4-BE49-F238E27FC236}">
                <a16:creationId xmlns:a16="http://schemas.microsoft.com/office/drawing/2014/main" id="{A394726B-39F5-1BFF-F1A9-14D74C4E91E7}"/>
              </a:ext>
            </a:extLst>
          </p:cNvPr>
          <p:cNvSpPr txBox="1"/>
          <p:nvPr/>
        </p:nvSpPr>
        <p:spPr>
          <a:xfrm>
            <a:off x="2738291" y="2766965"/>
            <a:ext cx="1842176" cy="646331"/>
          </a:xfrm>
          <a:prstGeom prst="rect">
            <a:avLst/>
          </a:prstGeom>
          <a:noFill/>
        </p:spPr>
        <p:txBody>
          <a:bodyPr wrap="square">
            <a:spAutoFit/>
          </a:bodyPr>
          <a:lstStyle/>
          <a:p>
            <a:r>
              <a:rPr lang="nl-NL" dirty="0">
                <a:hlinkClick r:id="rId3">
                  <a:extLst>
                    <a:ext uri="{A12FA001-AC4F-418D-AE19-62706E023703}">
                      <ahyp:hlinkClr xmlns:ahyp="http://schemas.microsoft.com/office/drawing/2018/hyperlinkcolor" val="tx"/>
                    </a:ext>
                  </a:extLst>
                </a:hlinkClick>
              </a:rPr>
              <a:t>Aardvarken (burgerszoo.nl)</a:t>
            </a:r>
            <a:endParaRPr lang="nl-NL" dirty="0"/>
          </a:p>
        </p:txBody>
      </p:sp>
      <p:sp>
        <p:nvSpPr>
          <p:cNvPr id="7" name="Rechthoek 6">
            <a:extLst>
              <a:ext uri="{FF2B5EF4-FFF2-40B4-BE49-F238E27FC236}">
                <a16:creationId xmlns:a16="http://schemas.microsoft.com/office/drawing/2014/main" id="{A99568EF-EFBC-673B-26A5-BDDEEE24BAB5}"/>
              </a:ext>
            </a:extLst>
          </p:cNvPr>
          <p:cNvSpPr/>
          <p:nvPr/>
        </p:nvSpPr>
        <p:spPr>
          <a:xfrm>
            <a:off x="4817174" y="2567337"/>
            <a:ext cx="6542176" cy="1200329"/>
          </a:xfrm>
          <a:prstGeom prst="rect">
            <a:avLst/>
          </a:prstGeom>
          <a:noFill/>
        </p:spPr>
        <p:txBody>
          <a:bodyPr wrap="none" lIns="91440" tIns="45720" rIns="91440" bIns="45720">
            <a:spAutoFit/>
          </a:bodyPr>
          <a:lstStyle/>
          <a:p>
            <a:pPr algn="ctr"/>
            <a:r>
              <a:rPr lang="nl-NL"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Welk dier weegt 60 kilogram</a:t>
            </a:r>
            <a:br>
              <a:rPr lang="nl-NL"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nl-NL"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en eet termieten en mieren?</a:t>
            </a:r>
          </a:p>
        </p:txBody>
      </p:sp>
      <p:sp>
        <p:nvSpPr>
          <p:cNvPr id="9" name="Rechthoek 8">
            <a:extLst>
              <a:ext uri="{FF2B5EF4-FFF2-40B4-BE49-F238E27FC236}">
                <a16:creationId xmlns:a16="http://schemas.microsoft.com/office/drawing/2014/main" id="{BD90D41C-CEFC-0249-CF10-118D2BC5D105}"/>
              </a:ext>
            </a:extLst>
          </p:cNvPr>
          <p:cNvSpPr/>
          <p:nvPr/>
        </p:nvSpPr>
        <p:spPr>
          <a:xfrm>
            <a:off x="-153910" y="4122037"/>
            <a:ext cx="6590923" cy="2308324"/>
          </a:xfrm>
          <a:prstGeom prst="rect">
            <a:avLst/>
          </a:prstGeom>
          <a:noFill/>
        </p:spPr>
        <p:txBody>
          <a:bodyPr wrap="square" lIns="91440" tIns="45720" rIns="91440" bIns="45720">
            <a:spAutoFit/>
          </a:bodyPr>
          <a:lstStyle/>
          <a:p>
            <a:pPr algn="ctr"/>
            <a:r>
              <a:rPr lang="nl-NL"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Welk dier heeft brede lippen en laat met poep en </a:t>
            </a:r>
            <a:br>
              <a:rPr lang="nl-NL"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nl-NL"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plas (urine) weten waar hij de baas is?</a:t>
            </a:r>
          </a:p>
        </p:txBody>
      </p:sp>
      <p:sp>
        <p:nvSpPr>
          <p:cNvPr id="11" name="Tekstvak 10">
            <a:extLst>
              <a:ext uri="{FF2B5EF4-FFF2-40B4-BE49-F238E27FC236}">
                <a16:creationId xmlns:a16="http://schemas.microsoft.com/office/drawing/2014/main" id="{A7F05F49-5AF1-10C8-3A2E-C9400E37D901}"/>
              </a:ext>
            </a:extLst>
          </p:cNvPr>
          <p:cNvSpPr txBox="1"/>
          <p:nvPr/>
        </p:nvSpPr>
        <p:spPr>
          <a:xfrm>
            <a:off x="6528093" y="5016742"/>
            <a:ext cx="3438053" cy="369332"/>
          </a:xfrm>
          <a:prstGeom prst="rect">
            <a:avLst/>
          </a:prstGeom>
          <a:noFill/>
        </p:spPr>
        <p:txBody>
          <a:bodyPr wrap="square">
            <a:spAutoFit/>
          </a:bodyPr>
          <a:lstStyle/>
          <a:p>
            <a:r>
              <a:rPr lang="nl-NL" dirty="0" err="1">
                <a:hlinkClick r:id="rId4">
                  <a:extLst>
                    <a:ext uri="{A12FA001-AC4F-418D-AE19-62706E023703}">
                      <ahyp:hlinkClr xmlns:ahyp="http://schemas.microsoft.com/office/drawing/2018/hyperlinkcolor" val="tx"/>
                    </a:ext>
                  </a:extLst>
                </a:hlinkClick>
              </a:rPr>
              <a:t>Breedlipneushoorn</a:t>
            </a:r>
            <a:r>
              <a:rPr lang="nl-NL" dirty="0">
                <a:hlinkClick r:id="rId4">
                  <a:extLst>
                    <a:ext uri="{A12FA001-AC4F-418D-AE19-62706E023703}">
                      <ahyp:hlinkClr xmlns:ahyp="http://schemas.microsoft.com/office/drawing/2018/hyperlinkcolor" val="tx"/>
                    </a:ext>
                  </a:extLst>
                </a:hlinkClick>
              </a:rPr>
              <a:t> (burgerszoo.nl)</a:t>
            </a:r>
            <a:endParaRPr lang="nl-NL" dirty="0"/>
          </a:p>
        </p:txBody>
      </p:sp>
      <p:pic>
        <p:nvPicPr>
          <p:cNvPr id="1026" name="Picture 2" descr="Bijzonder gedrag">
            <a:extLst>
              <a:ext uri="{FF2B5EF4-FFF2-40B4-BE49-F238E27FC236}">
                <a16:creationId xmlns:a16="http://schemas.microsoft.com/office/drawing/2014/main" id="{3CB95FC1-1CD3-1207-3E37-192D0A63C5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6870" y="4122037"/>
            <a:ext cx="2878324" cy="21587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jzonder gedrag">
            <a:extLst>
              <a:ext uri="{FF2B5EF4-FFF2-40B4-BE49-F238E27FC236}">
                <a16:creationId xmlns:a16="http://schemas.microsoft.com/office/drawing/2014/main" id="{2BFB1568-17C7-D362-C101-87A91A9B55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275" y="2282154"/>
            <a:ext cx="2391625" cy="17937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jzonder gedrag">
            <a:extLst>
              <a:ext uri="{FF2B5EF4-FFF2-40B4-BE49-F238E27FC236}">
                <a16:creationId xmlns:a16="http://schemas.microsoft.com/office/drawing/2014/main" id="{E761884E-D71C-CEFF-93A8-707129FD5D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6804" y="151989"/>
            <a:ext cx="2978457" cy="2233843"/>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E22838BE-0DDA-D154-933A-52AADB1849B5}"/>
              </a:ext>
            </a:extLst>
          </p:cNvPr>
          <p:cNvSpPr txBox="1"/>
          <p:nvPr/>
        </p:nvSpPr>
        <p:spPr>
          <a:xfrm>
            <a:off x="4238336" y="1168368"/>
            <a:ext cx="2408223" cy="923330"/>
          </a:xfrm>
          <a:prstGeom prst="rect">
            <a:avLst/>
          </a:prstGeom>
          <a:noFill/>
        </p:spPr>
        <p:txBody>
          <a:bodyPr wrap="square" rtlCol="0">
            <a:spAutoFit/>
          </a:bodyPr>
          <a:lstStyle/>
          <a:p>
            <a:r>
              <a:rPr lang="nl-NL" dirty="0"/>
              <a:t>Klik op de link en kijk in </a:t>
            </a:r>
            <a:r>
              <a:rPr lang="nl-NL" dirty="0" err="1"/>
              <a:t>Burger’s</a:t>
            </a:r>
            <a:r>
              <a:rPr lang="nl-NL" dirty="0"/>
              <a:t> Zoo welk dier het is! Had je het goed?</a:t>
            </a:r>
          </a:p>
        </p:txBody>
      </p:sp>
    </p:spTree>
    <p:extLst>
      <p:ext uri="{BB962C8B-B14F-4D97-AF65-F5344CB8AC3E}">
        <p14:creationId xmlns:p14="http://schemas.microsoft.com/office/powerpoint/2010/main" val="87927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envoudige schilderijen van dieren (1)">
            <a:extLst>
              <a:ext uri="{FF2B5EF4-FFF2-40B4-BE49-F238E27FC236}">
                <a16:creationId xmlns:a16="http://schemas.microsoft.com/office/drawing/2014/main" id="{6E6490A0-EED6-4B5F-A32E-651B87FF4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55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C46C8CCD-4552-7234-B7DD-A4A96622C14D}"/>
              </a:ext>
            </a:extLst>
          </p:cNvPr>
          <p:cNvSpPr txBox="1"/>
          <p:nvPr/>
        </p:nvSpPr>
        <p:spPr>
          <a:xfrm>
            <a:off x="2475441" y="1291442"/>
            <a:ext cx="2452159" cy="1477328"/>
          </a:xfrm>
          <a:prstGeom prst="rect">
            <a:avLst/>
          </a:prstGeom>
          <a:noFill/>
        </p:spPr>
        <p:txBody>
          <a:bodyPr wrap="square">
            <a:spAutoFit/>
          </a:bodyPr>
          <a:lstStyle/>
          <a:p>
            <a:r>
              <a:rPr lang="nl-NL" dirty="0">
                <a:hlinkClick r:id="rId3"/>
              </a:rPr>
              <a:t>40 eenvoudige schilderijen van dieren voor beginners (freejupiter.com)</a:t>
            </a:r>
            <a:endParaRPr lang="nl-NL" dirty="0"/>
          </a:p>
        </p:txBody>
      </p:sp>
      <p:sp>
        <p:nvSpPr>
          <p:cNvPr id="5" name="Tekstvak 4">
            <a:extLst>
              <a:ext uri="{FF2B5EF4-FFF2-40B4-BE49-F238E27FC236}">
                <a16:creationId xmlns:a16="http://schemas.microsoft.com/office/drawing/2014/main" id="{44A12CB4-74B5-46FE-1BCA-A89039C8FF88}"/>
              </a:ext>
            </a:extLst>
          </p:cNvPr>
          <p:cNvSpPr txBox="1"/>
          <p:nvPr/>
        </p:nvSpPr>
        <p:spPr>
          <a:xfrm>
            <a:off x="5253566" y="1391398"/>
            <a:ext cx="6096000" cy="369332"/>
          </a:xfrm>
          <a:prstGeom prst="rect">
            <a:avLst/>
          </a:prstGeom>
          <a:noFill/>
        </p:spPr>
        <p:txBody>
          <a:bodyPr wrap="square">
            <a:spAutoFit/>
          </a:bodyPr>
          <a:lstStyle/>
          <a:p>
            <a:r>
              <a:rPr lang="nl-NL" dirty="0">
                <a:hlinkClick r:id="rId4"/>
              </a:rPr>
              <a:t>(2) Pinterest</a:t>
            </a:r>
            <a:endParaRPr lang="nl-NL" dirty="0"/>
          </a:p>
        </p:txBody>
      </p:sp>
      <p:sp>
        <p:nvSpPr>
          <p:cNvPr id="6" name="Tekstvak 5">
            <a:extLst>
              <a:ext uri="{FF2B5EF4-FFF2-40B4-BE49-F238E27FC236}">
                <a16:creationId xmlns:a16="http://schemas.microsoft.com/office/drawing/2014/main" id="{91856256-9993-DDCE-B684-93A1EA1A1EDA}"/>
              </a:ext>
            </a:extLst>
          </p:cNvPr>
          <p:cNvSpPr txBox="1"/>
          <p:nvPr/>
        </p:nvSpPr>
        <p:spPr>
          <a:xfrm>
            <a:off x="5247216" y="1868397"/>
            <a:ext cx="6096000" cy="369332"/>
          </a:xfrm>
          <a:prstGeom prst="rect">
            <a:avLst/>
          </a:prstGeom>
          <a:noFill/>
        </p:spPr>
        <p:txBody>
          <a:bodyPr wrap="square">
            <a:spAutoFit/>
          </a:bodyPr>
          <a:lstStyle/>
          <a:p>
            <a:r>
              <a:rPr lang="nl-NL" dirty="0">
                <a:hlinkClick r:id="rId5"/>
              </a:rPr>
              <a:t>(2) Pinterest</a:t>
            </a:r>
            <a:endParaRPr lang="nl-NL" dirty="0"/>
          </a:p>
        </p:txBody>
      </p:sp>
      <p:sp>
        <p:nvSpPr>
          <p:cNvPr id="7" name="Tekstvak 6">
            <a:extLst>
              <a:ext uri="{FF2B5EF4-FFF2-40B4-BE49-F238E27FC236}">
                <a16:creationId xmlns:a16="http://schemas.microsoft.com/office/drawing/2014/main" id="{6E33395D-F5E4-8B94-CBAC-CBA08495FDC7}"/>
              </a:ext>
            </a:extLst>
          </p:cNvPr>
          <p:cNvSpPr txBox="1"/>
          <p:nvPr/>
        </p:nvSpPr>
        <p:spPr>
          <a:xfrm>
            <a:off x="5253566" y="2346661"/>
            <a:ext cx="1684867" cy="369332"/>
          </a:xfrm>
          <a:prstGeom prst="rect">
            <a:avLst/>
          </a:prstGeom>
          <a:noFill/>
        </p:spPr>
        <p:txBody>
          <a:bodyPr wrap="square">
            <a:spAutoFit/>
          </a:bodyPr>
          <a:lstStyle/>
          <a:p>
            <a:r>
              <a:rPr lang="nl-NL" dirty="0">
                <a:hlinkClick r:id="rId6"/>
              </a:rPr>
              <a:t>(2) Pinterest</a:t>
            </a:r>
            <a:endParaRPr lang="nl-NL" dirty="0"/>
          </a:p>
        </p:txBody>
      </p:sp>
      <p:sp>
        <p:nvSpPr>
          <p:cNvPr id="9" name="Tekstvak 8">
            <a:extLst>
              <a:ext uri="{FF2B5EF4-FFF2-40B4-BE49-F238E27FC236}">
                <a16:creationId xmlns:a16="http://schemas.microsoft.com/office/drawing/2014/main" id="{A85B67B3-D1C1-3C6B-C4BA-9545F67F42EA}"/>
              </a:ext>
            </a:extLst>
          </p:cNvPr>
          <p:cNvSpPr txBox="1"/>
          <p:nvPr/>
        </p:nvSpPr>
        <p:spPr>
          <a:xfrm>
            <a:off x="7264401" y="1314399"/>
            <a:ext cx="3462865" cy="646331"/>
          </a:xfrm>
          <a:prstGeom prst="rect">
            <a:avLst/>
          </a:prstGeom>
          <a:noFill/>
        </p:spPr>
        <p:txBody>
          <a:bodyPr wrap="square">
            <a:spAutoFit/>
          </a:bodyPr>
          <a:lstStyle/>
          <a:p>
            <a:r>
              <a:rPr lang="en-GB" dirty="0">
                <a:hlinkClick r:id="rId7"/>
              </a:rPr>
              <a:t>making animals out of paper - Bing images</a:t>
            </a:r>
            <a:endParaRPr lang="nl-NL" dirty="0"/>
          </a:p>
        </p:txBody>
      </p:sp>
      <p:sp>
        <p:nvSpPr>
          <p:cNvPr id="11" name="Tekstvak 10">
            <a:extLst>
              <a:ext uri="{FF2B5EF4-FFF2-40B4-BE49-F238E27FC236}">
                <a16:creationId xmlns:a16="http://schemas.microsoft.com/office/drawing/2014/main" id="{9AB4DCCE-05C8-BD22-94CB-D034075643FE}"/>
              </a:ext>
            </a:extLst>
          </p:cNvPr>
          <p:cNvSpPr txBox="1"/>
          <p:nvPr/>
        </p:nvSpPr>
        <p:spPr>
          <a:xfrm>
            <a:off x="7264398" y="2118267"/>
            <a:ext cx="3462865" cy="646331"/>
          </a:xfrm>
          <a:prstGeom prst="rect">
            <a:avLst/>
          </a:prstGeom>
          <a:noFill/>
        </p:spPr>
        <p:txBody>
          <a:bodyPr wrap="square">
            <a:spAutoFit/>
          </a:bodyPr>
          <a:lstStyle/>
          <a:p>
            <a:r>
              <a:rPr lang="en-GB" dirty="0">
                <a:hlinkClick r:id="rId8"/>
              </a:rPr>
              <a:t>making animals out of clay - Bing images</a:t>
            </a:r>
            <a:endParaRPr lang="nl-NL" dirty="0"/>
          </a:p>
        </p:txBody>
      </p:sp>
      <p:sp>
        <p:nvSpPr>
          <p:cNvPr id="13" name="Tekstvak 12">
            <a:extLst>
              <a:ext uri="{FF2B5EF4-FFF2-40B4-BE49-F238E27FC236}">
                <a16:creationId xmlns:a16="http://schemas.microsoft.com/office/drawing/2014/main" id="{09EA3B49-B175-4272-3EC8-C72A504B3724}"/>
              </a:ext>
            </a:extLst>
          </p:cNvPr>
          <p:cNvSpPr txBox="1"/>
          <p:nvPr/>
        </p:nvSpPr>
        <p:spPr>
          <a:xfrm>
            <a:off x="4453467" y="3164806"/>
            <a:ext cx="6096000" cy="369332"/>
          </a:xfrm>
          <a:prstGeom prst="rect">
            <a:avLst/>
          </a:prstGeom>
          <a:noFill/>
        </p:spPr>
        <p:txBody>
          <a:bodyPr wrap="square">
            <a:spAutoFit/>
          </a:bodyPr>
          <a:lstStyle/>
          <a:p>
            <a:r>
              <a:rPr lang="en-GB" dirty="0">
                <a:hlinkClick r:id="rId9"/>
              </a:rPr>
              <a:t>Making Animals with Shapes - Bing images</a:t>
            </a:r>
            <a:endParaRPr lang="nl-NL" dirty="0"/>
          </a:p>
        </p:txBody>
      </p:sp>
      <p:sp>
        <p:nvSpPr>
          <p:cNvPr id="15" name="Tekstvak 14">
            <a:extLst>
              <a:ext uri="{FF2B5EF4-FFF2-40B4-BE49-F238E27FC236}">
                <a16:creationId xmlns:a16="http://schemas.microsoft.com/office/drawing/2014/main" id="{4F8BBD43-7343-74C3-E958-A17BD9ED3A60}"/>
              </a:ext>
            </a:extLst>
          </p:cNvPr>
          <p:cNvSpPr txBox="1"/>
          <p:nvPr/>
        </p:nvSpPr>
        <p:spPr>
          <a:xfrm>
            <a:off x="4529667" y="3726972"/>
            <a:ext cx="6096000" cy="369332"/>
          </a:xfrm>
          <a:prstGeom prst="rect">
            <a:avLst/>
          </a:prstGeom>
          <a:noFill/>
        </p:spPr>
        <p:txBody>
          <a:bodyPr wrap="square">
            <a:spAutoFit/>
          </a:bodyPr>
          <a:lstStyle/>
          <a:p>
            <a:r>
              <a:rPr lang="en-GB" dirty="0">
                <a:hlinkClick r:id="rId10"/>
              </a:rPr>
              <a:t>Making Animals with Shapes - Bing images</a:t>
            </a:r>
            <a:endParaRPr lang="nl-NL" dirty="0"/>
          </a:p>
        </p:txBody>
      </p:sp>
      <p:pic>
        <p:nvPicPr>
          <p:cNvPr id="16" name="Picture 2" descr="De bronafbeelding bekijken">
            <a:extLst>
              <a:ext uri="{FF2B5EF4-FFF2-40B4-BE49-F238E27FC236}">
                <a16:creationId xmlns:a16="http://schemas.microsoft.com/office/drawing/2014/main" id="{E609939C-9E45-0646-A103-406653FBF7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9503" y="2925673"/>
            <a:ext cx="1757751"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e bronafbeelding bekijken">
            <a:extLst>
              <a:ext uri="{FF2B5EF4-FFF2-40B4-BE49-F238E27FC236}">
                <a16:creationId xmlns:a16="http://schemas.microsoft.com/office/drawing/2014/main" id="{A4FBDBB6-E158-A9AD-69A4-9A70903DBB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99204" y="2922135"/>
            <a:ext cx="1757751"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FF9FE3E-CDF4-CAEB-6A07-9F21C223D3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59028" y="4278606"/>
            <a:ext cx="2364317" cy="2309820"/>
          </a:xfrm>
          <a:prstGeom prst="rect">
            <a:avLst/>
          </a:prstGeom>
          <a:noFill/>
          <a:extLst>
            <a:ext uri="{909E8E84-426E-40DD-AFC4-6F175D3DCCD1}">
              <a14:hiddenFill xmlns:a14="http://schemas.microsoft.com/office/drawing/2010/main">
                <a:solidFill>
                  <a:srgbClr val="FFFFFF"/>
                </a:solidFill>
              </a14:hiddenFill>
            </a:ext>
          </a:extLst>
        </p:spPr>
      </p:pic>
      <p:sp>
        <p:nvSpPr>
          <p:cNvPr id="18" name="Rechthoek 17">
            <a:extLst>
              <a:ext uri="{FF2B5EF4-FFF2-40B4-BE49-F238E27FC236}">
                <a16:creationId xmlns:a16="http://schemas.microsoft.com/office/drawing/2014/main" id="{E46A7A29-ECE7-2905-E276-C88147A22DCF}"/>
              </a:ext>
            </a:extLst>
          </p:cNvPr>
          <p:cNvSpPr/>
          <p:nvPr/>
        </p:nvSpPr>
        <p:spPr>
          <a:xfrm>
            <a:off x="3398378" y="152994"/>
            <a:ext cx="6694461" cy="923330"/>
          </a:xfrm>
          <a:prstGeom prst="rect">
            <a:avLst/>
          </a:prstGeom>
          <a:noFill/>
        </p:spPr>
        <p:txBody>
          <a:bodyPr wrap="none" lIns="91440" tIns="45720" rIns="91440" bIns="45720">
            <a:spAutoFit/>
          </a:bodyPr>
          <a:lstStyle/>
          <a:p>
            <a:pPr algn="ctr"/>
            <a:r>
              <a:rPr lang="nl-NL"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Welk dier maak jij?</a:t>
            </a:r>
          </a:p>
        </p:txBody>
      </p:sp>
    </p:spTree>
    <p:extLst>
      <p:ext uri="{BB962C8B-B14F-4D97-AF65-F5344CB8AC3E}">
        <p14:creationId xmlns:p14="http://schemas.microsoft.com/office/powerpoint/2010/main" val="1957755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5BE9F2EC-B0D8-53B0-96ED-CA0344854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53" y="211667"/>
            <a:ext cx="2140938" cy="27749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F8D3631D-3201-753A-C95E-247C1D134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6793" y="211667"/>
            <a:ext cx="2177693" cy="27749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E5B6E779-A2CA-9F0F-F219-AED1E6EF2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4735" y="431800"/>
            <a:ext cx="3713633" cy="62230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48FE9A86-A3E9-5CE1-A1E4-3EF98E789D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0289" y="211667"/>
            <a:ext cx="2320116" cy="277495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De bronafbeelding bekijken">
            <a:extLst>
              <a:ext uri="{FF2B5EF4-FFF2-40B4-BE49-F238E27FC236}">
                <a16:creationId xmlns:a16="http://schemas.microsoft.com/office/drawing/2014/main" id="{D48AC587-6808-FD30-D1FB-07B33C8EA3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586" y="3335867"/>
            <a:ext cx="2224405" cy="31496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De bronafbeelding bekijken">
            <a:extLst>
              <a:ext uri="{FF2B5EF4-FFF2-40B4-BE49-F238E27FC236}">
                <a16:creationId xmlns:a16="http://schemas.microsoft.com/office/drawing/2014/main" id="{217B0D70-24FC-AAFF-BF49-683E1A7754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6629" y="3733326"/>
            <a:ext cx="4072467" cy="2208571"/>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B125D135-8002-1280-90D9-F97EAACBC3FF}"/>
              </a:ext>
            </a:extLst>
          </p:cNvPr>
          <p:cNvSpPr/>
          <p:nvPr/>
        </p:nvSpPr>
        <p:spPr>
          <a:xfrm>
            <a:off x="3581268" y="6070025"/>
            <a:ext cx="3938900" cy="584775"/>
          </a:xfrm>
          <a:prstGeom prst="rect">
            <a:avLst/>
          </a:prstGeom>
          <a:noFill/>
        </p:spPr>
        <p:txBody>
          <a:bodyPr wrap="none" lIns="91440" tIns="45720" rIns="91440" bIns="45720">
            <a:spAutoFit/>
          </a:bodyPr>
          <a:lstStyle/>
          <a:p>
            <a:pPr algn="ctr"/>
            <a:r>
              <a:rPr lang="nl-NL" sz="3200" b="1" cap="none" spc="0" dirty="0">
                <a:ln w="0"/>
                <a:solidFill>
                  <a:schemeClr val="tx1"/>
                </a:solidFill>
                <a:effectLst>
                  <a:outerShdw blurRad="38100" dist="19050" dir="2700000" algn="tl" rotWithShape="0">
                    <a:schemeClr val="dk1">
                      <a:alpha val="40000"/>
                    </a:schemeClr>
                  </a:outerShdw>
                </a:effectLst>
              </a:rPr>
              <a:t>Welk dier teken jij?</a:t>
            </a:r>
          </a:p>
        </p:txBody>
      </p:sp>
      <p:sp>
        <p:nvSpPr>
          <p:cNvPr id="3" name="Tekstvak 2">
            <a:extLst>
              <a:ext uri="{FF2B5EF4-FFF2-40B4-BE49-F238E27FC236}">
                <a16:creationId xmlns:a16="http://schemas.microsoft.com/office/drawing/2014/main" id="{6F10E547-607F-63B9-A645-572EEB10A7FC}"/>
              </a:ext>
            </a:extLst>
          </p:cNvPr>
          <p:cNvSpPr txBox="1"/>
          <p:nvPr/>
        </p:nvSpPr>
        <p:spPr>
          <a:xfrm>
            <a:off x="3048000" y="3235867"/>
            <a:ext cx="6096000" cy="369332"/>
          </a:xfrm>
          <a:prstGeom prst="rect">
            <a:avLst/>
          </a:prstGeom>
          <a:noFill/>
        </p:spPr>
        <p:txBody>
          <a:bodyPr wrap="square">
            <a:spAutoFit/>
          </a:bodyPr>
          <a:lstStyle/>
          <a:p>
            <a:r>
              <a:rPr lang="nl-NL" dirty="0">
                <a:hlinkClick r:id="rId8"/>
              </a:rPr>
              <a:t>Bouwplaat dierentuindieren - Bing images</a:t>
            </a:r>
            <a:endParaRPr lang="nl-NL" dirty="0"/>
          </a:p>
        </p:txBody>
      </p:sp>
    </p:spTree>
    <p:extLst>
      <p:ext uri="{BB962C8B-B14F-4D97-AF65-F5344CB8AC3E}">
        <p14:creationId xmlns:p14="http://schemas.microsoft.com/office/powerpoint/2010/main" val="556645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95FF88C-5765-2D9C-65BD-5F66EDB6B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10525" cy="523215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Rechte verbindingslijn met pijl 2">
            <a:extLst>
              <a:ext uri="{FF2B5EF4-FFF2-40B4-BE49-F238E27FC236}">
                <a16:creationId xmlns:a16="http://schemas.microsoft.com/office/drawing/2014/main" id="{C0F3F61D-EBD6-9C30-4084-86B18EA33E27}"/>
              </a:ext>
            </a:extLst>
          </p:cNvPr>
          <p:cNvCxnSpPr/>
          <p:nvPr/>
        </p:nvCxnSpPr>
        <p:spPr>
          <a:xfrm>
            <a:off x="2675467" y="93133"/>
            <a:ext cx="0" cy="20404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 name="Rechthoek 3">
            <a:extLst>
              <a:ext uri="{FF2B5EF4-FFF2-40B4-BE49-F238E27FC236}">
                <a16:creationId xmlns:a16="http://schemas.microsoft.com/office/drawing/2014/main" id="{F7208602-9897-BDA7-19A5-6E9720F87A82}"/>
              </a:ext>
            </a:extLst>
          </p:cNvPr>
          <p:cNvSpPr/>
          <p:nvPr/>
        </p:nvSpPr>
        <p:spPr>
          <a:xfrm>
            <a:off x="8273541" y="0"/>
            <a:ext cx="3668825" cy="1938992"/>
          </a:xfrm>
          <a:prstGeom prst="rect">
            <a:avLst/>
          </a:prstGeom>
          <a:noFill/>
        </p:spPr>
        <p:txBody>
          <a:bodyPr wrap="none" lIns="91440" tIns="45720" rIns="91440" bIns="45720">
            <a:spAutoFit/>
          </a:bodyPr>
          <a:lstStyle/>
          <a:p>
            <a:pPr algn="ctr"/>
            <a:r>
              <a:rPr lang="nl-NL" sz="2000" b="1" cap="none" spc="50" dirty="0">
                <a:ln w="9525" cmpd="sng">
                  <a:solidFill>
                    <a:schemeClr val="accent1"/>
                  </a:solidFill>
                  <a:prstDash val="solid"/>
                </a:ln>
                <a:solidFill>
                  <a:srgbClr val="70AD47">
                    <a:tint val="1000"/>
                  </a:srgbClr>
                </a:solidFill>
                <a:effectLst>
                  <a:glow rad="38100">
                    <a:schemeClr val="accent1">
                      <a:alpha val="40000"/>
                    </a:schemeClr>
                  </a:glow>
                </a:effectLst>
              </a:rPr>
              <a:t>Er staat een boerderij uit </a:t>
            </a:r>
            <a:br>
              <a:rPr lang="nl-NL" sz="2000" b="1" cap="none" spc="50" dirty="0">
                <a:ln w="9525" cmpd="sng">
                  <a:solidFill>
                    <a:schemeClr val="accent1"/>
                  </a:solidFill>
                  <a:prstDash val="solid"/>
                </a:ln>
                <a:solidFill>
                  <a:srgbClr val="70AD47">
                    <a:tint val="1000"/>
                  </a:srgbClr>
                </a:solidFill>
                <a:effectLst>
                  <a:glow rad="38100">
                    <a:schemeClr val="accent1">
                      <a:alpha val="40000"/>
                    </a:schemeClr>
                  </a:glow>
                </a:effectLst>
              </a:rPr>
            </a:br>
            <a:r>
              <a:rPr lang="nl-NL" sz="2000" b="1" cap="none" spc="50" dirty="0">
                <a:ln w="9525" cmpd="sng">
                  <a:solidFill>
                    <a:schemeClr val="accent1"/>
                  </a:solidFill>
                  <a:prstDash val="solid"/>
                </a:ln>
                <a:solidFill>
                  <a:srgbClr val="70AD47">
                    <a:tint val="1000"/>
                  </a:srgbClr>
                </a:solidFill>
                <a:effectLst>
                  <a:glow rad="38100">
                    <a:schemeClr val="accent1">
                      <a:alpha val="40000"/>
                    </a:schemeClr>
                  </a:glow>
                </a:effectLst>
              </a:rPr>
              <a:t>Staphorst in het </a:t>
            </a:r>
            <a:br>
              <a:rPr lang="nl-NL" sz="2000" b="1" cap="none" spc="50" dirty="0">
                <a:ln w="9525" cmpd="sng">
                  <a:solidFill>
                    <a:schemeClr val="accent1"/>
                  </a:solidFill>
                  <a:prstDash val="solid"/>
                </a:ln>
                <a:solidFill>
                  <a:srgbClr val="70AD47">
                    <a:tint val="1000"/>
                  </a:srgbClr>
                </a:solidFill>
                <a:effectLst>
                  <a:glow rad="38100">
                    <a:schemeClr val="accent1">
                      <a:alpha val="40000"/>
                    </a:schemeClr>
                  </a:glow>
                </a:effectLst>
              </a:rPr>
            </a:br>
            <a:r>
              <a:rPr lang="nl-NL" sz="2000" b="1" cap="none" spc="50" dirty="0">
                <a:ln w="9525" cmpd="sng">
                  <a:solidFill>
                    <a:schemeClr val="accent1"/>
                  </a:solidFill>
                  <a:prstDash val="solid"/>
                </a:ln>
                <a:solidFill>
                  <a:srgbClr val="70AD47">
                    <a:tint val="1000"/>
                  </a:srgbClr>
                </a:solidFill>
                <a:effectLst>
                  <a:glow rad="38100">
                    <a:schemeClr val="accent1">
                      <a:alpha val="40000"/>
                    </a:schemeClr>
                  </a:glow>
                </a:effectLst>
              </a:rPr>
              <a:t>Nederlands Openluchtmuseum</a:t>
            </a:r>
            <a:br>
              <a:rPr lang="nl-NL" sz="2000" b="1" cap="none" spc="50" dirty="0">
                <a:ln w="9525" cmpd="sng">
                  <a:solidFill>
                    <a:schemeClr val="accent1"/>
                  </a:solidFill>
                  <a:prstDash val="solid"/>
                </a:ln>
                <a:solidFill>
                  <a:srgbClr val="70AD47">
                    <a:tint val="1000"/>
                  </a:srgbClr>
                </a:solidFill>
                <a:effectLst>
                  <a:glow rad="38100">
                    <a:schemeClr val="accent1">
                      <a:alpha val="40000"/>
                    </a:schemeClr>
                  </a:glow>
                </a:effectLst>
              </a:rPr>
            </a:br>
            <a:r>
              <a:rPr lang="nl-NL" sz="2000" b="1" cap="none" spc="50" dirty="0">
                <a:ln w="9525" cmpd="sng">
                  <a:solidFill>
                    <a:schemeClr val="accent1"/>
                  </a:solidFill>
                  <a:prstDash val="solid"/>
                </a:ln>
                <a:solidFill>
                  <a:srgbClr val="70AD47">
                    <a:tint val="1000"/>
                  </a:srgbClr>
                </a:solidFill>
                <a:effectLst>
                  <a:glow rad="38100">
                    <a:schemeClr val="accent1">
                      <a:alpha val="40000"/>
                    </a:schemeClr>
                  </a:glow>
                </a:effectLst>
              </a:rPr>
              <a:t>in Arnhem</a:t>
            </a:r>
            <a:br>
              <a:rPr lang="nl-NL" sz="2000" b="1" cap="none" spc="50" dirty="0">
                <a:ln w="9525" cmpd="sng">
                  <a:solidFill>
                    <a:schemeClr val="accent1"/>
                  </a:solidFill>
                  <a:prstDash val="solid"/>
                </a:ln>
                <a:solidFill>
                  <a:srgbClr val="70AD47">
                    <a:tint val="1000"/>
                  </a:srgbClr>
                </a:solidFill>
                <a:effectLst>
                  <a:glow rad="38100">
                    <a:schemeClr val="accent1">
                      <a:alpha val="40000"/>
                    </a:schemeClr>
                  </a:glow>
                </a:effectLst>
              </a:rPr>
            </a:br>
            <a:r>
              <a:rPr lang="nl-NL" sz="2000" b="1" cap="none" spc="50" dirty="0">
                <a:ln w="9525" cmpd="sng">
                  <a:solidFill>
                    <a:schemeClr val="accent1"/>
                  </a:solidFill>
                  <a:prstDash val="solid"/>
                </a:ln>
                <a:solidFill>
                  <a:srgbClr val="70AD47">
                    <a:tint val="1000"/>
                  </a:srgbClr>
                </a:solidFill>
                <a:effectLst>
                  <a:glow rad="38100">
                    <a:schemeClr val="accent1">
                      <a:alpha val="40000"/>
                    </a:schemeClr>
                  </a:glow>
                </a:effectLst>
              </a:rPr>
              <a:t>Nummer 18 op de plattegrond</a:t>
            </a:r>
            <a:br>
              <a:rPr lang="nl-NL" sz="2000" b="1" cap="none" spc="50" dirty="0">
                <a:ln w="9525" cmpd="sng">
                  <a:solidFill>
                    <a:schemeClr val="accent1"/>
                  </a:solidFill>
                  <a:prstDash val="solid"/>
                </a:ln>
                <a:solidFill>
                  <a:srgbClr val="70AD47">
                    <a:tint val="1000"/>
                  </a:srgbClr>
                </a:solidFill>
                <a:effectLst>
                  <a:glow rad="38100">
                    <a:schemeClr val="accent1">
                      <a:alpha val="40000"/>
                    </a:schemeClr>
                  </a:glow>
                </a:effectLst>
              </a:rPr>
            </a:br>
            <a:r>
              <a:rPr lang="nl-NL" sz="2000" b="1" cap="none" spc="50" dirty="0">
                <a:ln w="9525" cmpd="sng">
                  <a:solidFill>
                    <a:schemeClr val="accent1"/>
                  </a:solidFill>
                  <a:prstDash val="solid"/>
                </a:ln>
                <a:solidFill>
                  <a:srgbClr val="70AD47">
                    <a:tint val="1000"/>
                  </a:srgbClr>
                </a:solidFill>
                <a:effectLst>
                  <a:glow rad="38100">
                    <a:schemeClr val="accent1">
                      <a:alpha val="40000"/>
                    </a:schemeClr>
                  </a:glow>
                </a:effectLst>
              </a:rPr>
              <a:t>van het museum.</a:t>
            </a:r>
          </a:p>
        </p:txBody>
      </p:sp>
      <p:pic>
        <p:nvPicPr>
          <p:cNvPr id="1028" name="Picture 4">
            <a:extLst>
              <a:ext uri="{FF2B5EF4-FFF2-40B4-BE49-F238E27FC236}">
                <a16:creationId xmlns:a16="http://schemas.microsoft.com/office/drawing/2014/main" id="{16849BD1-752A-E89D-ABDF-1F8CCB57D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8052" y="2057399"/>
            <a:ext cx="3479801" cy="463973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chte verbindingslijn met pijl 5">
            <a:extLst>
              <a:ext uri="{FF2B5EF4-FFF2-40B4-BE49-F238E27FC236}">
                <a16:creationId xmlns:a16="http://schemas.microsoft.com/office/drawing/2014/main" id="{EFD20B7F-E4A3-07ED-22C4-DCBEA0C93832}"/>
              </a:ext>
            </a:extLst>
          </p:cNvPr>
          <p:cNvCxnSpPr/>
          <p:nvPr/>
        </p:nvCxnSpPr>
        <p:spPr>
          <a:xfrm flipV="1">
            <a:off x="7890933" y="3513667"/>
            <a:ext cx="2675467" cy="218440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 name="Rechte verbindingslijn met pijl 7">
            <a:extLst>
              <a:ext uri="{FF2B5EF4-FFF2-40B4-BE49-F238E27FC236}">
                <a16:creationId xmlns:a16="http://schemas.microsoft.com/office/drawing/2014/main" id="{27AFE462-056B-2E81-68AD-0E30095B375A}"/>
              </a:ext>
            </a:extLst>
          </p:cNvPr>
          <p:cNvCxnSpPr/>
          <p:nvPr/>
        </p:nvCxnSpPr>
        <p:spPr>
          <a:xfrm flipV="1">
            <a:off x="11235267" y="2345267"/>
            <a:ext cx="143933" cy="1769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2C62B60B-CC89-9118-7118-B4641B89ED23}"/>
              </a:ext>
            </a:extLst>
          </p:cNvPr>
          <p:cNvCxnSpPr/>
          <p:nvPr/>
        </p:nvCxnSpPr>
        <p:spPr>
          <a:xfrm flipV="1">
            <a:off x="10930467" y="2345267"/>
            <a:ext cx="376766" cy="13800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kstvak 12">
            <a:extLst>
              <a:ext uri="{FF2B5EF4-FFF2-40B4-BE49-F238E27FC236}">
                <a16:creationId xmlns:a16="http://schemas.microsoft.com/office/drawing/2014/main" id="{AA37CFD1-3F7F-613C-3EED-D82FE05681B3}"/>
              </a:ext>
            </a:extLst>
          </p:cNvPr>
          <p:cNvSpPr txBox="1"/>
          <p:nvPr/>
        </p:nvSpPr>
        <p:spPr>
          <a:xfrm>
            <a:off x="249634" y="5304472"/>
            <a:ext cx="7277232" cy="1169551"/>
          </a:xfrm>
          <a:prstGeom prst="rect">
            <a:avLst/>
          </a:prstGeom>
          <a:noFill/>
        </p:spPr>
        <p:txBody>
          <a:bodyPr wrap="square" rtlCol="0">
            <a:spAutoFit/>
          </a:bodyPr>
          <a:lstStyle/>
          <a:p>
            <a:r>
              <a:rPr lang="nl-NL" sz="1400" b="1" dirty="0"/>
              <a:t>Hier zie je de woonkamer van de boerderij uit Staphorst met de wieg.</a:t>
            </a:r>
            <a:br>
              <a:rPr lang="nl-NL" sz="1400" b="1" dirty="0"/>
            </a:br>
            <a:r>
              <a:rPr lang="nl-NL" sz="1400" b="1" dirty="0"/>
              <a:t>Als je goed kijkt, zie je een koord van de wieg naar het plafond lopen. Dat koord eindigt in de bedstee waar vader en moeder zaten te slapen. Als de kleine huilde konden ze vanaf de bedstee de wieg laten schommelen, waarna de baby weer in </a:t>
            </a:r>
            <a:r>
              <a:rPr lang="nl-NL" sz="1200" b="1" dirty="0"/>
              <a:t>slaap viel. Hoefden ze hun bedstee niet uit!</a:t>
            </a:r>
            <a:endParaRPr lang="nl-NL" b="1" dirty="0"/>
          </a:p>
        </p:txBody>
      </p:sp>
    </p:spTree>
    <p:extLst>
      <p:ext uri="{BB962C8B-B14F-4D97-AF65-F5344CB8AC3E}">
        <p14:creationId xmlns:p14="http://schemas.microsoft.com/office/powerpoint/2010/main" val="310463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A62DE20-29C9-FFF6-893E-FFC98ABAC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66" y="87841"/>
            <a:ext cx="442451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 bronafbeelding bekijken">
            <a:extLst>
              <a:ext uri="{FF2B5EF4-FFF2-40B4-BE49-F238E27FC236}">
                <a16:creationId xmlns:a16="http://schemas.microsoft.com/office/drawing/2014/main" id="{8A04723A-2B1F-F65C-CBCD-745CC958F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659" y="87841"/>
            <a:ext cx="7000875" cy="466725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EA79AF8A-1AED-7760-AEBF-3C705170704D}"/>
              </a:ext>
            </a:extLst>
          </p:cNvPr>
          <p:cNvSpPr txBox="1"/>
          <p:nvPr/>
        </p:nvSpPr>
        <p:spPr>
          <a:xfrm>
            <a:off x="728134" y="3950757"/>
            <a:ext cx="2599267" cy="1200329"/>
          </a:xfrm>
          <a:prstGeom prst="rect">
            <a:avLst/>
          </a:prstGeom>
          <a:noFill/>
        </p:spPr>
        <p:txBody>
          <a:bodyPr wrap="square">
            <a:spAutoFit/>
          </a:bodyPr>
          <a:lstStyle/>
          <a:p>
            <a:r>
              <a:rPr lang="nl-NL" dirty="0" err="1">
                <a:hlinkClick r:id="rId4"/>
              </a:rPr>
              <a:t>Schooltv</a:t>
            </a:r>
            <a:r>
              <a:rPr lang="nl-NL" dirty="0">
                <a:hlinkClick r:id="rId4"/>
              </a:rPr>
              <a:t>: Klederdracht omdat het mooi is - Klederdracht uit Staphorst</a:t>
            </a:r>
            <a:endParaRPr lang="nl-NL" dirty="0"/>
          </a:p>
        </p:txBody>
      </p:sp>
      <p:sp>
        <p:nvSpPr>
          <p:cNvPr id="2" name="Rechthoek 1">
            <a:extLst>
              <a:ext uri="{FF2B5EF4-FFF2-40B4-BE49-F238E27FC236}">
                <a16:creationId xmlns:a16="http://schemas.microsoft.com/office/drawing/2014/main" id="{202D6EF2-5C43-A8B1-E217-1A4DD19B09A1}"/>
              </a:ext>
            </a:extLst>
          </p:cNvPr>
          <p:cNvSpPr/>
          <p:nvPr/>
        </p:nvSpPr>
        <p:spPr>
          <a:xfrm>
            <a:off x="4504267" y="4914668"/>
            <a:ext cx="8424334" cy="646331"/>
          </a:xfrm>
          <a:prstGeom prst="rect">
            <a:avLst/>
          </a:prstGeom>
          <a:noFill/>
        </p:spPr>
        <p:txBody>
          <a:bodyPr wrap="square" lIns="91440" tIns="45720" rIns="91440" bIns="45720">
            <a:spAutoFit/>
          </a:bodyPr>
          <a:lstStyle/>
          <a:p>
            <a:pPr algn="ctr"/>
            <a:r>
              <a:rPr lang="nl-NL"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Uitstapje naar Overijssel</a:t>
            </a:r>
          </a:p>
        </p:txBody>
      </p:sp>
    </p:spTree>
    <p:extLst>
      <p:ext uri="{BB962C8B-B14F-4D97-AF65-F5344CB8AC3E}">
        <p14:creationId xmlns:p14="http://schemas.microsoft.com/office/powerpoint/2010/main" val="3064699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E741B69-8F8E-54D4-841E-87AE9F93D4E2}"/>
              </a:ext>
            </a:extLst>
          </p:cNvPr>
          <p:cNvSpPr txBox="1"/>
          <p:nvPr/>
        </p:nvSpPr>
        <p:spPr>
          <a:xfrm>
            <a:off x="309471" y="2628820"/>
            <a:ext cx="3107267" cy="369332"/>
          </a:xfrm>
          <a:prstGeom prst="rect">
            <a:avLst/>
          </a:prstGeom>
          <a:noFill/>
        </p:spPr>
        <p:txBody>
          <a:bodyPr wrap="square" rtlCol="0">
            <a:spAutoFit/>
          </a:bodyPr>
          <a:lstStyle/>
          <a:p>
            <a:r>
              <a:rPr lang="nl-NL" dirty="0"/>
              <a:t>Huize </a:t>
            </a:r>
            <a:r>
              <a:rPr lang="nl-NL" dirty="0" err="1"/>
              <a:t>Zypendaal</a:t>
            </a:r>
            <a:r>
              <a:rPr lang="nl-NL" dirty="0"/>
              <a:t> Arnhem</a:t>
            </a:r>
          </a:p>
        </p:txBody>
      </p:sp>
      <p:pic>
        <p:nvPicPr>
          <p:cNvPr id="1028" name="Picture 4" descr="Mannetje van de Zyp">
            <a:extLst>
              <a:ext uri="{FF2B5EF4-FFF2-40B4-BE49-F238E27FC236}">
                <a16:creationId xmlns:a16="http://schemas.microsoft.com/office/drawing/2014/main" id="{F3E59404-97E6-B5E0-32FF-17CFB8535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6209" y="0"/>
            <a:ext cx="2350157" cy="24841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80BDE9E-F9B7-1453-341D-D69D62EA83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26210" cy="24841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8CA73AB-B7E7-6541-AAFC-3B4039E7CF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2160" y="0"/>
            <a:ext cx="3776238" cy="248414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175D4CDF-3443-F01A-37F4-5166A32938B2}"/>
              </a:ext>
            </a:extLst>
          </p:cNvPr>
          <p:cNvSpPr txBox="1"/>
          <p:nvPr/>
        </p:nvSpPr>
        <p:spPr>
          <a:xfrm>
            <a:off x="3726209" y="2628820"/>
            <a:ext cx="2225951" cy="646331"/>
          </a:xfrm>
          <a:prstGeom prst="rect">
            <a:avLst/>
          </a:prstGeom>
          <a:noFill/>
        </p:spPr>
        <p:txBody>
          <a:bodyPr wrap="square" rtlCol="0">
            <a:spAutoFit/>
          </a:bodyPr>
          <a:lstStyle/>
          <a:p>
            <a:r>
              <a:rPr lang="nl-NL" dirty="0"/>
              <a:t>Het Mannetje van ZYP</a:t>
            </a:r>
          </a:p>
        </p:txBody>
      </p:sp>
      <p:sp>
        <p:nvSpPr>
          <p:cNvPr id="5" name="Tekstvak 4">
            <a:extLst>
              <a:ext uri="{FF2B5EF4-FFF2-40B4-BE49-F238E27FC236}">
                <a16:creationId xmlns:a16="http://schemas.microsoft.com/office/drawing/2014/main" id="{8FD3C119-E2AB-8C83-9731-E57164945A5C}"/>
              </a:ext>
            </a:extLst>
          </p:cNvPr>
          <p:cNvSpPr txBox="1"/>
          <p:nvPr/>
        </p:nvSpPr>
        <p:spPr>
          <a:xfrm>
            <a:off x="6165012" y="2646073"/>
            <a:ext cx="3632398" cy="369332"/>
          </a:xfrm>
          <a:prstGeom prst="rect">
            <a:avLst/>
          </a:prstGeom>
          <a:noFill/>
        </p:spPr>
        <p:txBody>
          <a:bodyPr wrap="square" rtlCol="0">
            <a:spAutoFit/>
          </a:bodyPr>
          <a:lstStyle/>
          <a:p>
            <a:r>
              <a:rPr lang="nl-NL" dirty="0"/>
              <a:t>Kasteel </a:t>
            </a:r>
            <a:r>
              <a:rPr lang="nl-NL" dirty="0" err="1"/>
              <a:t>Cannenburch</a:t>
            </a:r>
            <a:endParaRPr lang="nl-NL" dirty="0"/>
          </a:p>
        </p:txBody>
      </p:sp>
      <p:pic>
        <p:nvPicPr>
          <p:cNvPr id="1034" name="Picture 10" descr="Doorwerth kasteel vooraanzicht( Foto: Michel Molenaar)  ">
            <a:extLst>
              <a:ext uri="{FF2B5EF4-FFF2-40B4-BE49-F238E27FC236}">
                <a16:creationId xmlns:a16="http://schemas.microsoft.com/office/drawing/2014/main" id="{D13FA4DC-2AA0-9422-0F72-5ACEB58D07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4759316" cy="2804597"/>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E6CD89E2-148F-D82B-BB85-04A2370431A8}"/>
              </a:ext>
            </a:extLst>
          </p:cNvPr>
          <p:cNvSpPr txBox="1"/>
          <p:nvPr/>
        </p:nvSpPr>
        <p:spPr>
          <a:xfrm>
            <a:off x="810883" y="6356839"/>
            <a:ext cx="3856007" cy="369332"/>
          </a:xfrm>
          <a:prstGeom prst="rect">
            <a:avLst/>
          </a:prstGeom>
          <a:noFill/>
        </p:spPr>
        <p:txBody>
          <a:bodyPr wrap="square" rtlCol="0">
            <a:spAutoFit/>
          </a:bodyPr>
          <a:lstStyle/>
          <a:p>
            <a:r>
              <a:rPr lang="nl-NL" dirty="0"/>
              <a:t>Kasteel Doorwerth</a:t>
            </a:r>
          </a:p>
        </p:txBody>
      </p:sp>
      <p:pic>
        <p:nvPicPr>
          <p:cNvPr id="1036" name="Picture 12" descr="De bronafbeelding bekijken">
            <a:extLst>
              <a:ext uri="{FF2B5EF4-FFF2-40B4-BE49-F238E27FC236}">
                <a16:creationId xmlns:a16="http://schemas.microsoft.com/office/drawing/2014/main" id="{ED1E6215-DABF-7229-7727-E854278BBE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1287" y="3419831"/>
            <a:ext cx="4223289" cy="2813766"/>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9B9AF9CA-C8D0-98FE-28E0-A6302C231257}"/>
              </a:ext>
            </a:extLst>
          </p:cNvPr>
          <p:cNvSpPr txBox="1"/>
          <p:nvPr/>
        </p:nvSpPr>
        <p:spPr>
          <a:xfrm>
            <a:off x="5865963" y="6378277"/>
            <a:ext cx="4104002" cy="369332"/>
          </a:xfrm>
          <a:prstGeom prst="rect">
            <a:avLst/>
          </a:prstGeom>
          <a:noFill/>
        </p:spPr>
        <p:txBody>
          <a:bodyPr wrap="square" rtlCol="0">
            <a:spAutoFit/>
          </a:bodyPr>
          <a:lstStyle/>
          <a:p>
            <a:r>
              <a:rPr lang="nl-NL" dirty="0"/>
              <a:t>Kasteel </a:t>
            </a:r>
            <a:r>
              <a:rPr lang="nl-NL" dirty="0" err="1"/>
              <a:t>Rosendael</a:t>
            </a:r>
            <a:endParaRPr lang="nl-NL" dirty="0"/>
          </a:p>
        </p:txBody>
      </p:sp>
      <p:sp>
        <p:nvSpPr>
          <p:cNvPr id="8" name="Tekstvak 7">
            <a:extLst>
              <a:ext uri="{FF2B5EF4-FFF2-40B4-BE49-F238E27FC236}">
                <a16:creationId xmlns:a16="http://schemas.microsoft.com/office/drawing/2014/main" id="{546F7F8C-AF18-683B-CC9C-556A0529FC91}"/>
              </a:ext>
            </a:extLst>
          </p:cNvPr>
          <p:cNvSpPr txBox="1"/>
          <p:nvPr/>
        </p:nvSpPr>
        <p:spPr>
          <a:xfrm>
            <a:off x="10272902" y="5341176"/>
            <a:ext cx="1792272" cy="1200329"/>
          </a:xfrm>
          <a:prstGeom prst="rect">
            <a:avLst/>
          </a:prstGeom>
          <a:noFill/>
        </p:spPr>
        <p:txBody>
          <a:bodyPr wrap="square">
            <a:spAutoFit/>
          </a:bodyPr>
          <a:lstStyle/>
          <a:p>
            <a:r>
              <a:rPr lang="nl-NL" dirty="0">
                <a:hlinkClick r:id="rId7"/>
              </a:rPr>
              <a:t>Lijst van kastelen in Gelderland - Wikipedia</a:t>
            </a:r>
            <a:endParaRPr lang="nl-NL" dirty="0"/>
          </a:p>
        </p:txBody>
      </p:sp>
      <p:sp>
        <p:nvSpPr>
          <p:cNvPr id="3" name="Tekstvak 2">
            <a:extLst>
              <a:ext uri="{FF2B5EF4-FFF2-40B4-BE49-F238E27FC236}">
                <a16:creationId xmlns:a16="http://schemas.microsoft.com/office/drawing/2014/main" id="{3EF01C91-9A68-3888-508D-49C93900FA5E}"/>
              </a:ext>
            </a:extLst>
          </p:cNvPr>
          <p:cNvSpPr txBox="1"/>
          <p:nvPr/>
        </p:nvSpPr>
        <p:spPr>
          <a:xfrm>
            <a:off x="9969965" y="1181457"/>
            <a:ext cx="2350157" cy="3416320"/>
          </a:xfrm>
          <a:prstGeom prst="rect">
            <a:avLst/>
          </a:prstGeom>
          <a:noFill/>
        </p:spPr>
        <p:txBody>
          <a:bodyPr wrap="square" rtlCol="0">
            <a:spAutoFit/>
          </a:bodyPr>
          <a:lstStyle/>
          <a:p>
            <a:r>
              <a:rPr lang="nl-NL" dirty="0"/>
              <a:t>Zoek een kasteel uit in je omgeving waar je naar toe wil gaan.</a:t>
            </a:r>
            <a:br>
              <a:rPr lang="nl-NL" dirty="0"/>
            </a:br>
            <a:r>
              <a:rPr lang="nl-NL" dirty="0"/>
              <a:t>Waar vandaan vertrek je en waar ga je naar toe?</a:t>
            </a:r>
            <a:br>
              <a:rPr lang="nl-NL" dirty="0"/>
            </a:br>
            <a:r>
              <a:rPr lang="nl-NL" dirty="0"/>
              <a:t>Zoek dat uit met </a:t>
            </a:r>
            <a:r>
              <a:rPr lang="nl-NL" dirty="0">
                <a:hlinkClick r:id="rId8"/>
              </a:rPr>
              <a:t>www.routenet.nl</a:t>
            </a:r>
            <a:br>
              <a:rPr lang="nl-NL" dirty="0"/>
            </a:br>
            <a:r>
              <a:rPr lang="nl-NL" dirty="0"/>
              <a:t>Hoe lang doe je er over met de fiets?</a:t>
            </a:r>
            <a:br>
              <a:rPr lang="nl-NL" dirty="0"/>
            </a:br>
            <a:r>
              <a:rPr lang="nl-NL" dirty="0"/>
              <a:t>Klik op de lijst!</a:t>
            </a:r>
          </a:p>
        </p:txBody>
      </p:sp>
    </p:spTree>
    <p:extLst>
      <p:ext uri="{BB962C8B-B14F-4D97-AF65-F5344CB8AC3E}">
        <p14:creationId xmlns:p14="http://schemas.microsoft.com/office/powerpoint/2010/main" val="250050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1FB388EB-60C1-A8B5-178A-0B96DE9FDAD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6" name="Picture 8" descr="De bronafbeelding bekijken">
            <a:extLst>
              <a:ext uri="{FF2B5EF4-FFF2-40B4-BE49-F238E27FC236}">
                <a16:creationId xmlns:a16="http://schemas.microsoft.com/office/drawing/2014/main" id="{E05126AE-73D5-F44A-2121-14F235835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848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e bronafbeelding bekijken">
            <a:extLst>
              <a:ext uri="{FF2B5EF4-FFF2-40B4-BE49-F238E27FC236}">
                <a16:creationId xmlns:a16="http://schemas.microsoft.com/office/drawing/2014/main" id="{45CDF410-0655-732E-8983-C5A887ECD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1" y="159149"/>
            <a:ext cx="3676650" cy="295830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480B9E78-61A3-4D1B-4D13-D815B0AA96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5308" y="3208867"/>
            <a:ext cx="3649133" cy="364913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De bronafbeelding bekijken">
            <a:extLst>
              <a:ext uri="{FF2B5EF4-FFF2-40B4-BE49-F238E27FC236}">
                <a16:creationId xmlns:a16="http://schemas.microsoft.com/office/drawing/2014/main" id="{187DA300-674B-927D-9A43-8A5CD17392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4801" y="457201"/>
            <a:ext cx="3149600" cy="2362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71274FAD-3C9F-9342-8904-387B98630E3A}"/>
              </a:ext>
            </a:extLst>
          </p:cNvPr>
          <p:cNvGraphicFramePr>
            <a:graphicFrameLocks noChangeAspect="1"/>
          </p:cNvGraphicFramePr>
          <p:nvPr/>
        </p:nvGraphicFramePr>
        <p:xfrm>
          <a:off x="76200" y="3028950"/>
          <a:ext cx="3335866" cy="2215471"/>
        </p:xfrm>
        <a:graphic>
          <a:graphicData uri="http://schemas.openxmlformats.org/presentationml/2006/ole">
            <mc:AlternateContent xmlns:mc="http://schemas.openxmlformats.org/markup-compatibility/2006">
              <mc:Choice xmlns:v="urn:schemas-microsoft-com:vml" Requires="v">
                <p:oleObj name="Bitmap Image" r:id="rId6" imgW="5019840" imgH="3333600" progId="PBrush">
                  <p:embed/>
                </p:oleObj>
              </mc:Choice>
              <mc:Fallback>
                <p:oleObj name="Bitmap Image" r:id="rId6" imgW="5019840" imgH="3333600" progId="PBrush">
                  <p:embed/>
                  <p:pic>
                    <p:nvPicPr>
                      <p:cNvPr id="3" name="Object 2">
                        <a:extLst>
                          <a:ext uri="{FF2B5EF4-FFF2-40B4-BE49-F238E27FC236}">
                            <a16:creationId xmlns:a16="http://schemas.microsoft.com/office/drawing/2014/main" id="{71274FAD-3C9F-9342-8904-387B98630E3A}"/>
                          </a:ext>
                        </a:extLst>
                      </p:cNvPr>
                      <p:cNvPicPr/>
                      <p:nvPr/>
                    </p:nvPicPr>
                    <p:blipFill>
                      <a:blip r:embed="rId7"/>
                      <a:stretch>
                        <a:fillRect/>
                      </a:stretch>
                    </p:blipFill>
                    <p:spPr>
                      <a:xfrm>
                        <a:off x="76200" y="3028950"/>
                        <a:ext cx="3335866" cy="2215471"/>
                      </a:xfrm>
                      <a:prstGeom prst="rect">
                        <a:avLst/>
                      </a:prstGeom>
                    </p:spPr>
                  </p:pic>
                </p:oleObj>
              </mc:Fallback>
            </mc:AlternateContent>
          </a:graphicData>
        </a:graphic>
      </p:graphicFrame>
      <p:sp>
        <p:nvSpPr>
          <p:cNvPr id="5" name="Tekstvak 4">
            <a:extLst>
              <a:ext uri="{FF2B5EF4-FFF2-40B4-BE49-F238E27FC236}">
                <a16:creationId xmlns:a16="http://schemas.microsoft.com/office/drawing/2014/main" id="{21973CF1-28A2-8D28-DC6F-BBCC7BF08E9B}"/>
              </a:ext>
            </a:extLst>
          </p:cNvPr>
          <p:cNvSpPr txBox="1"/>
          <p:nvPr/>
        </p:nvSpPr>
        <p:spPr>
          <a:xfrm>
            <a:off x="348720" y="5545667"/>
            <a:ext cx="2624666" cy="1200329"/>
          </a:xfrm>
          <a:prstGeom prst="rect">
            <a:avLst/>
          </a:prstGeom>
          <a:noFill/>
        </p:spPr>
        <p:txBody>
          <a:bodyPr wrap="square">
            <a:spAutoFit/>
          </a:bodyPr>
          <a:lstStyle/>
          <a:p>
            <a:r>
              <a:rPr lang="nl-NL" dirty="0">
                <a:hlinkClick r:id="rId8"/>
              </a:rPr>
              <a:t>https://www.immaterieelerfgoed.nl/nl/page/3224/staphorster-stipwerk</a:t>
            </a:r>
            <a:endParaRPr lang="nl-NL" dirty="0"/>
          </a:p>
          <a:p>
            <a:endParaRPr lang="nl-NL" dirty="0"/>
          </a:p>
        </p:txBody>
      </p:sp>
      <p:sp>
        <p:nvSpPr>
          <p:cNvPr id="4" name="Tekstvak 3">
            <a:extLst>
              <a:ext uri="{FF2B5EF4-FFF2-40B4-BE49-F238E27FC236}">
                <a16:creationId xmlns:a16="http://schemas.microsoft.com/office/drawing/2014/main" id="{03B156FE-0176-5DB9-A16F-CFC51205A440}"/>
              </a:ext>
            </a:extLst>
          </p:cNvPr>
          <p:cNvSpPr txBox="1"/>
          <p:nvPr/>
        </p:nvSpPr>
        <p:spPr>
          <a:xfrm>
            <a:off x="3869266" y="3327002"/>
            <a:ext cx="4453467" cy="3139321"/>
          </a:xfrm>
          <a:prstGeom prst="rect">
            <a:avLst/>
          </a:prstGeom>
          <a:noFill/>
        </p:spPr>
        <p:txBody>
          <a:bodyPr wrap="square" rtlCol="0">
            <a:spAutoFit/>
          </a:bodyPr>
          <a:lstStyle/>
          <a:p>
            <a:r>
              <a:rPr lang="nl-NL" dirty="0"/>
              <a:t>Maak zelf ook Staphorster Stipwerk!</a:t>
            </a:r>
            <a:br>
              <a:rPr lang="nl-NL" dirty="0"/>
            </a:br>
            <a:r>
              <a:rPr lang="nl-NL" dirty="0"/>
              <a:t>Gebruik een zwart vel papier.</a:t>
            </a:r>
            <a:br>
              <a:rPr lang="nl-NL" dirty="0"/>
            </a:br>
            <a:r>
              <a:rPr lang="nl-NL" dirty="0"/>
              <a:t>Maak stempels met behulp van een doorgezaagde bezemsteel.</a:t>
            </a:r>
            <a:br>
              <a:rPr lang="nl-NL" dirty="0"/>
            </a:br>
            <a:r>
              <a:rPr lang="nl-NL" dirty="0"/>
              <a:t>Gebruik verschillende spijkersoorten. Van “gewone” spijkers tot kopspijkers. Zie de afb.</a:t>
            </a:r>
            <a:br>
              <a:rPr lang="nl-NL" dirty="0"/>
            </a:br>
            <a:r>
              <a:rPr lang="nl-NL" dirty="0"/>
              <a:t>Maak het jezelf eerst niet te moeilijk!</a:t>
            </a:r>
            <a:br>
              <a:rPr lang="nl-NL" dirty="0"/>
            </a:br>
            <a:r>
              <a:rPr lang="nl-NL" dirty="0"/>
              <a:t>Gebruik acrylverf – geen waterverf</a:t>
            </a:r>
            <a:br>
              <a:rPr lang="nl-NL" dirty="0"/>
            </a:br>
            <a:r>
              <a:rPr lang="nl-NL" dirty="0"/>
              <a:t>Bekijk het filmpje hiernaast en haal het bruikbare wat gezegd en </a:t>
            </a:r>
            <a:r>
              <a:rPr lang="nl-NL"/>
              <a:t>getoond wordt er </a:t>
            </a:r>
            <a:r>
              <a:rPr lang="nl-NL" dirty="0"/>
              <a:t>uit. Gebruik je fantasie!</a:t>
            </a:r>
          </a:p>
        </p:txBody>
      </p:sp>
    </p:spTree>
    <p:extLst>
      <p:ext uri="{BB962C8B-B14F-4D97-AF65-F5344CB8AC3E}">
        <p14:creationId xmlns:p14="http://schemas.microsoft.com/office/powerpoint/2010/main" val="327173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4E4283E-4424-EFD4-9936-DB8273DFA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1866" y="183940"/>
            <a:ext cx="5316538" cy="41645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opografische kaart Arnhem | Vector-Map de online kaarten shop!">
            <a:extLst>
              <a:ext uri="{FF2B5EF4-FFF2-40B4-BE49-F238E27FC236}">
                <a16:creationId xmlns:a16="http://schemas.microsoft.com/office/drawing/2014/main" id="{5C432135-765B-15F5-99E8-35DA4F81E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42" y="99274"/>
            <a:ext cx="4132038" cy="4125592"/>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5D85D22D-1E14-9EB2-2079-DB217926AB19}"/>
              </a:ext>
            </a:extLst>
          </p:cNvPr>
          <p:cNvSpPr/>
          <p:nvPr/>
        </p:nvSpPr>
        <p:spPr>
          <a:xfrm>
            <a:off x="9520732" y="99274"/>
            <a:ext cx="2759089" cy="2308324"/>
          </a:xfrm>
          <a:prstGeom prst="rect">
            <a:avLst/>
          </a:prstGeom>
          <a:noFill/>
        </p:spPr>
        <p:txBody>
          <a:bodyPr wrap="none" lIns="91440" tIns="45720" rIns="91440" bIns="45720">
            <a:spAutoFit/>
          </a:bodyPr>
          <a:lstStyle/>
          <a:p>
            <a:pPr algn="ctr"/>
            <a:r>
              <a:rPr lang="nl-NL"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Lombok </a:t>
            </a:r>
            <a:br>
              <a:rPr lang="nl-NL"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nl-NL"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in </a:t>
            </a:r>
            <a:br>
              <a:rPr lang="nl-NL"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nl-NL"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Arnhem</a:t>
            </a:r>
          </a:p>
        </p:txBody>
      </p:sp>
      <p:sp>
        <p:nvSpPr>
          <p:cNvPr id="3" name="Tekstvak 2">
            <a:extLst>
              <a:ext uri="{FF2B5EF4-FFF2-40B4-BE49-F238E27FC236}">
                <a16:creationId xmlns:a16="http://schemas.microsoft.com/office/drawing/2014/main" id="{B6505D76-4B13-501B-8E29-07EC5CA0449A}"/>
              </a:ext>
            </a:extLst>
          </p:cNvPr>
          <p:cNvSpPr txBox="1"/>
          <p:nvPr/>
        </p:nvSpPr>
        <p:spPr>
          <a:xfrm>
            <a:off x="0" y="4263815"/>
            <a:ext cx="4132038" cy="2123658"/>
          </a:xfrm>
          <a:prstGeom prst="rect">
            <a:avLst/>
          </a:prstGeom>
          <a:noFill/>
        </p:spPr>
        <p:txBody>
          <a:bodyPr wrap="square" rtlCol="0">
            <a:spAutoFit/>
          </a:bodyPr>
          <a:lstStyle/>
          <a:p>
            <a:r>
              <a:rPr lang="nl-NL" dirty="0"/>
              <a:t>.</a:t>
            </a:r>
            <a:r>
              <a:rPr lang="nl-NL" sz="1600" dirty="0"/>
              <a:t> Pfff, dat is wat…Ik fiets de Amsterdamseweg op en dat is flink klimmen. Ik had beter de Utrechtseweg kunnen nemen en Onderlangs bij de rivier De Rijn.</a:t>
            </a:r>
            <a:br>
              <a:rPr lang="nl-NL" sz="1600" dirty="0"/>
            </a:br>
            <a:r>
              <a:rPr lang="nl-NL" sz="1600" dirty="0"/>
              <a:t>Tussen die wegen ligt de wijk Lombok. Lombok, een vreemd klinkende naam in een Nederlandse sta</a:t>
            </a:r>
            <a:r>
              <a:rPr lang="nl-NL" dirty="0"/>
              <a:t>d</a:t>
            </a:r>
          </a:p>
        </p:txBody>
      </p:sp>
      <p:sp>
        <p:nvSpPr>
          <p:cNvPr id="4" name="Tekstvak 3">
            <a:extLst>
              <a:ext uri="{FF2B5EF4-FFF2-40B4-BE49-F238E27FC236}">
                <a16:creationId xmlns:a16="http://schemas.microsoft.com/office/drawing/2014/main" id="{7BAE6BC8-0E53-338E-ABE9-7486E5AC537C}"/>
              </a:ext>
            </a:extLst>
          </p:cNvPr>
          <p:cNvSpPr txBox="1"/>
          <p:nvPr/>
        </p:nvSpPr>
        <p:spPr>
          <a:xfrm>
            <a:off x="4257980" y="4417703"/>
            <a:ext cx="5376334" cy="1815882"/>
          </a:xfrm>
          <a:prstGeom prst="rect">
            <a:avLst/>
          </a:prstGeom>
          <a:noFill/>
        </p:spPr>
        <p:txBody>
          <a:bodyPr wrap="square" rtlCol="0">
            <a:spAutoFit/>
          </a:bodyPr>
          <a:lstStyle/>
          <a:p>
            <a:r>
              <a:rPr lang="nl-NL" sz="1600" dirty="0"/>
              <a:t>Op de foto kun je wel zien, dat Lombok hoog gelegen is. Op de voorgrond de koepel van de gevangenis, maar het is nu geen gevangenis meer.</a:t>
            </a:r>
            <a:br>
              <a:rPr lang="nl-NL" sz="1600" dirty="0"/>
            </a:br>
            <a:r>
              <a:rPr lang="nl-NL" sz="1600" dirty="0"/>
              <a:t>Ik was op weg naar Hans Vonk. Hans is een oud beroepsrenner en heeft nu een winkel in de Oranjestraat. Hans Vonk Totaal. Hij is niet zo jong meer, dus of hij de winkel nog heeft…</a:t>
            </a:r>
          </a:p>
        </p:txBody>
      </p:sp>
      <p:pic>
        <p:nvPicPr>
          <p:cNvPr id="2054" name="Picture 6" descr="Hans Vonk">
            <a:extLst>
              <a:ext uri="{FF2B5EF4-FFF2-40B4-BE49-F238E27FC236}">
                <a16:creationId xmlns:a16="http://schemas.microsoft.com/office/drawing/2014/main" id="{BAC5ADAC-3E5E-36F2-C763-35B574B24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9191" y="2407598"/>
            <a:ext cx="1662170" cy="2504336"/>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97879D40-F31B-57CD-5B1F-627F63A84C2A}"/>
              </a:ext>
            </a:extLst>
          </p:cNvPr>
          <p:cNvSpPr txBox="1"/>
          <p:nvPr/>
        </p:nvSpPr>
        <p:spPr>
          <a:xfrm>
            <a:off x="9893265" y="5046134"/>
            <a:ext cx="2298735" cy="1077218"/>
          </a:xfrm>
          <a:prstGeom prst="rect">
            <a:avLst/>
          </a:prstGeom>
          <a:noFill/>
        </p:spPr>
        <p:txBody>
          <a:bodyPr wrap="square" rtlCol="0">
            <a:spAutoFit/>
          </a:bodyPr>
          <a:lstStyle/>
          <a:p>
            <a:r>
              <a:rPr lang="nl-NL" sz="1600" dirty="0"/>
              <a:t>Maar waarom heeft een wijk in Arnhem een Indonesische naam?</a:t>
            </a:r>
          </a:p>
        </p:txBody>
      </p:sp>
      <p:sp>
        <p:nvSpPr>
          <p:cNvPr id="6" name="Tekstvak 5">
            <a:extLst>
              <a:ext uri="{FF2B5EF4-FFF2-40B4-BE49-F238E27FC236}">
                <a16:creationId xmlns:a16="http://schemas.microsoft.com/office/drawing/2014/main" id="{6A9FDAE7-199E-F9B6-E672-C272FEC2A5FB}"/>
              </a:ext>
            </a:extLst>
          </p:cNvPr>
          <p:cNvSpPr txBox="1"/>
          <p:nvPr/>
        </p:nvSpPr>
        <p:spPr>
          <a:xfrm>
            <a:off x="10900276" y="2351235"/>
            <a:ext cx="1555542" cy="276999"/>
          </a:xfrm>
          <a:prstGeom prst="rect">
            <a:avLst/>
          </a:prstGeom>
          <a:noFill/>
        </p:spPr>
        <p:txBody>
          <a:bodyPr wrap="square" rtlCol="0">
            <a:spAutoFit/>
          </a:bodyPr>
          <a:lstStyle/>
          <a:p>
            <a:r>
              <a:rPr lang="nl-NL" sz="1200" b="1" dirty="0"/>
              <a:t>Hans Vonk</a:t>
            </a:r>
          </a:p>
        </p:txBody>
      </p:sp>
    </p:spTree>
    <p:extLst>
      <p:ext uri="{BB962C8B-B14F-4D97-AF65-F5344CB8AC3E}">
        <p14:creationId xmlns:p14="http://schemas.microsoft.com/office/powerpoint/2010/main" val="297270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6B45026-56EB-4B16-42F2-6E5A51B77695}"/>
              </a:ext>
            </a:extLst>
          </p:cNvPr>
          <p:cNvSpPr txBox="1"/>
          <p:nvPr/>
        </p:nvSpPr>
        <p:spPr>
          <a:xfrm>
            <a:off x="279399" y="1054465"/>
            <a:ext cx="7476067" cy="1200329"/>
          </a:xfrm>
          <a:prstGeom prst="rect">
            <a:avLst/>
          </a:prstGeom>
          <a:noFill/>
        </p:spPr>
        <p:txBody>
          <a:bodyPr wrap="square">
            <a:spAutoFit/>
          </a:bodyPr>
          <a:lstStyle/>
          <a:p>
            <a:r>
              <a:rPr lang="nl-NL" b="0" i="0" dirty="0">
                <a:solidFill>
                  <a:schemeClr val="tx2"/>
                </a:solidFill>
                <a:effectLst/>
                <a:latin typeface="Source Sans Pro" panose="020B0503030403020204" pitchFamily="34" charset="0"/>
              </a:rPr>
              <a:t>Indonesië is in 1940 een kolonie van Nederland. Het land heet dan Nederlands-Indië. In 1942 wordt Nederlands-Indië bezet door het Japanse leger. Voor de Japanners is er geen plaats meer in het land voor blanke mensen of voor mensen met een gemengde afkomst. </a:t>
            </a:r>
            <a:endParaRPr lang="nl-NL" dirty="0">
              <a:solidFill>
                <a:schemeClr val="tx2"/>
              </a:solidFill>
            </a:endParaRPr>
          </a:p>
        </p:txBody>
      </p:sp>
      <p:sp>
        <p:nvSpPr>
          <p:cNvPr id="4" name="Tekstvak 3">
            <a:extLst>
              <a:ext uri="{FF2B5EF4-FFF2-40B4-BE49-F238E27FC236}">
                <a16:creationId xmlns:a16="http://schemas.microsoft.com/office/drawing/2014/main" id="{8C5DC902-70A1-03B6-027D-2934E23A5AD9}"/>
              </a:ext>
            </a:extLst>
          </p:cNvPr>
          <p:cNvSpPr txBox="1"/>
          <p:nvPr/>
        </p:nvSpPr>
        <p:spPr>
          <a:xfrm>
            <a:off x="2709332" y="2803955"/>
            <a:ext cx="6096000" cy="646331"/>
          </a:xfrm>
          <a:prstGeom prst="rect">
            <a:avLst/>
          </a:prstGeom>
          <a:noFill/>
        </p:spPr>
        <p:txBody>
          <a:bodyPr wrap="square">
            <a:spAutoFit/>
          </a:bodyPr>
          <a:lstStyle/>
          <a:p>
            <a:r>
              <a:rPr lang="nl-NL" dirty="0" err="1">
                <a:hlinkClick r:id="rId2"/>
              </a:rPr>
              <a:t>Schooltv</a:t>
            </a:r>
            <a:r>
              <a:rPr lang="nl-NL" dirty="0">
                <a:hlinkClick r:id="rId2"/>
              </a:rPr>
              <a:t>: Nederlands-Indië in oorlog - Leven onder de Japanse bezetting</a:t>
            </a:r>
            <a:endParaRPr lang="nl-NL" dirty="0"/>
          </a:p>
        </p:txBody>
      </p:sp>
      <p:sp>
        <p:nvSpPr>
          <p:cNvPr id="2" name="Tekstvak 1">
            <a:extLst>
              <a:ext uri="{FF2B5EF4-FFF2-40B4-BE49-F238E27FC236}">
                <a16:creationId xmlns:a16="http://schemas.microsoft.com/office/drawing/2014/main" id="{066989A9-05EA-97ED-406C-AE19E1A17D0C}"/>
              </a:ext>
            </a:extLst>
          </p:cNvPr>
          <p:cNvSpPr txBox="1"/>
          <p:nvPr/>
        </p:nvSpPr>
        <p:spPr>
          <a:xfrm>
            <a:off x="304799" y="3587544"/>
            <a:ext cx="11582401" cy="2031325"/>
          </a:xfrm>
          <a:prstGeom prst="rect">
            <a:avLst/>
          </a:prstGeom>
          <a:noFill/>
        </p:spPr>
        <p:txBody>
          <a:bodyPr wrap="square" rtlCol="0">
            <a:spAutoFit/>
          </a:bodyPr>
          <a:lstStyle/>
          <a:p>
            <a:r>
              <a:rPr lang="nl-NL" sz="1600" dirty="0">
                <a:latin typeface="Source Sans Pro" panose="020B0503030403020204" pitchFamily="34" charset="0"/>
                <a:ea typeface="Source Sans Pro" panose="020B0503030403020204" pitchFamily="34" charset="0"/>
              </a:rPr>
              <a:t>De mensen uit Ambon die naar Nederland gingen deden dat ook, omdat hen mooie beloften werden gedaan. Na de oorlog zouden ze terugkeren naar een eigen land Ambon beloofde de Nederlandse regering. Echter van alle mooi beloften kwam helemaal niets, maar dan ook niets terecht.</a:t>
            </a:r>
            <a:br>
              <a:rPr lang="nl-NL" sz="1600" dirty="0">
                <a:latin typeface="Source Sans Pro" panose="020B0503030403020204" pitchFamily="34" charset="0"/>
                <a:ea typeface="Source Sans Pro" panose="020B0503030403020204" pitchFamily="34" charset="0"/>
              </a:rPr>
            </a:br>
            <a:r>
              <a:rPr lang="nl-NL" sz="1600" dirty="0">
                <a:latin typeface="Source Sans Pro" panose="020B0503030403020204" pitchFamily="34" charset="0"/>
                <a:ea typeface="Source Sans Pro" panose="020B0503030403020204" pitchFamily="34" charset="0"/>
              </a:rPr>
              <a:t>Daar werden ze zo boos over, dat ze op een moment een trein hebben gekaapt met reizigers. Dat gebeurde in De Punt (Drenthe).</a:t>
            </a:r>
            <a:br>
              <a:rPr lang="nl-NL" sz="1600" dirty="0">
                <a:latin typeface="Source Sans Pro" panose="020B0503030403020204" pitchFamily="34" charset="0"/>
                <a:ea typeface="Source Sans Pro" panose="020B0503030403020204" pitchFamily="34" charset="0"/>
              </a:rPr>
            </a:br>
            <a:r>
              <a:rPr lang="nl-NL" sz="1600" dirty="0">
                <a:latin typeface="Source Sans Pro" panose="020B0503030403020204" pitchFamily="34" charset="0"/>
                <a:ea typeface="Source Sans Pro" panose="020B0503030403020204" pitchFamily="34" charset="0"/>
              </a:rPr>
              <a:t>De gijzeling had grote gevolgen, omdat er ook doden bij vielen. Degenen die mensen had gedood kregen celstraf. Het had nooit zover hoeven komen, als de regering van Nederland haar belofte had gehouden. Nu werden de Ambonese mensen het slachtoffer van het bedrog van de ministers.</a:t>
            </a:r>
            <a:br>
              <a:rPr lang="nl-NL" sz="1400" dirty="0"/>
            </a:br>
            <a:endParaRPr lang="nl-NL" sz="1400" dirty="0"/>
          </a:p>
        </p:txBody>
      </p:sp>
      <p:sp>
        <p:nvSpPr>
          <p:cNvPr id="6" name="Rechthoek 5">
            <a:extLst>
              <a:ext uri="{FF2B5EF4-FFF2-40B4-BE49-F238E27FC236}">
                <a16:creationId xmlns:a16="http://schemas.microsoft.com/office/drawing/2014/main" id="{DD3334FC-3656-81C2-BB43-D06BF7EDE156}"/>
              </a:ext>
            </a:extLst>
          </p:cNvPr>
          <p:cNvSpPr/>
          <p:nvPr/>
        </p:nvSpPr>
        <p:spPr>
          <a:xfrm>
            <a:off x="69771" y="5616726"/>
            <a:ext cx="12122229" cy="1015663"/>
          </a:xfrm>
          <a:prstGeom prst="rect">
            <a:avLst/>
          </a:prstGeom>
          <a:noFill/>
        </p:spPr>
        <p:txBody>
          <a:bodyPr wrap="none" lIns="91440" tIns="45720" rIns="91440" bIns="45720">
            <a:spAutoFit/>
          </a:bodyPr>
          <a:lstStyle/>
          <a:p>
            <a:pPr algn="ctr"/>
            <a:r>
              <a:rPr lang="nl-NL"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Wie voor de rechtbank moet komen, komt “in aanraking met Justitie” zoals dat wordt genoemd.</a:t>
            </a:r>
            <a:br>
              <a:rPr lang="nl-NL"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nl-NL"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Dat kan in Arnhem want als je naar het centrum fietst, vind je in de Walburgstraat</a:t>
            </a:r>
            <a:br>
              <a:rPr lang="nl-NL"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nl-NL"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HET PALEIS VAN JUSTITIE</a:t>
            </a:r>
          </a:p>
        </p:txBody>
      </p:sp>
      <p:pic>
        <p:nvPicPr>
          <p:cNvPr id="1026" name="Picture 2" descr="Treinkaping De Punt nog steeds actueel - JFV Groningen">
            <a:extLst>
              <a:ext uri="{FF2B5EF4-FFF2-40B4-BE49-F238E27FC236}">
                <a16:creationId xmlns:a16="http://schemas.microsoft.com/office/drawing/2014/main" id="{1B3BA4D2-5A62-5D2F-2306-CF677AB56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7771" y="206080"/>
            <a:ext cx="2816922" cy="1870612"/>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B215B537-5F21-ABEB-B20A-264C03A70CBB}"/>
              </a:ext>
            </a:extLst>
          </p:cNvPr>
          <p:cNvSpPr txBox="1"/>
          <p:nvPr/>
        </p:nvSpPr>
        <p:spPr>
          <a:xfrm>
            <a:off x="330200" y="206080"/>
            <a:ext cx="7374467" cy="646331"/>
          </a:xfrm>
          <a:prstGeom prst="rect">
            <a:avLst/>
          </a:prstGeom>
          <a:noFill/>
        </p:spPr>
        <p:txBody>
          <a:bodyPr wrap="square" rtlCol="0">
            <a:spAutoFit/>
          </a:bodyPr>
          <a:lstStyle/>
          <a:p>
            <a:r>
              <a:rPr lang="nl-NL" b="1" dirty="0"/>
              <a:t>Dat een wijk in Arnhem Lombok heet is niet zo vreemd. Indonesië is ….. Nee, lees het maar hieronder.</a:t>
            </a:r>
          </a:p>
        </p:txBody>
      </p:sp>
    </p:spTree>
    <p:extLst>
      <p:ext uri="{BB962C8B-B14F-4D97-AF65-F5344CB8AC3E}">
        <p14:creationId xmlns:p14="http://schemas.microsoft.com/office/powerpoint/2010/main" val="184631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40E02BF-9792-C0B8-8FB2-BCBB6644D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11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emida传染媒介例证 向量例证. 插画 包括有 女神, 反气旋, 法官, 正义, 缩放比例, 蓝色, 雕塑 - 52379779">
            <a:extLst>
              <a:ext uri="{FF2B5EF4-FFF2-40B4-BE49-F238E27FC236}">
                <a16:creationId xmlns:a16="http://schemas.microsoft.com/office/drawing/2014/main" id="{D72D0409-E970-6275-77EE-AD1E24C34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137" y="0"/>
            <a:ext cx="3725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39845C14-CA4C-76A6-CAD0-098E2E389BC6}"/>
              </a:ext>
            </a:extLst>
          </p:cNvPr>
          <p:cNvSpPr/>
          <p:nvPr/>
        </p:nvSpPr>
        <p:spPr>
          <a:xfrm>
            <a:off x="4383031" y="0"/>
            <a:ext cx="3425938" cy="1200329"/>
          </a:xfrm>
          <a:prstGeom prst="rect">
            <a:avLst/>
          </a:prstGeom>
          <a:noFill/>
        </p:spPr>
        <p:txBody>
          <a:bodyPr wrap="none" lIns="91440" tIns="45720" rIns="91440" bIns="45720">
            <a:spAutoFit/>
          </a:bodyPr>
          <a:lstStyle/>
          <a:p>
            <a:pPr algn="ctr"/>
            <a:r>
              <a:rPr lang="nl-NL" sz="3600" b="1" cap="none" spc="0" dirty="0">
                <a:ln w="6600">
                  <a:solidFill>
                    <a:schemeClr val="accent2"/>
                  </a:solidFill>
                  <a:prstDash val="solid"/>
                </a:ln>
                <a:solidFill>
                  <a:srgbClr val="FFFFFF"/>
                </a:solidFill>
                <a:effectLst>
                  <a:outerShdw dist="38100" dir="2700000" algn="tl" rotWithShape="0">
                    <a:schemeClr val="accent2"/>
                  </a:outerShdw>
                </a:effectLst>
              </a:rPr>
              <a:t>Ik ben </a:t>
            </a:r>
            <a:r>
              <a:rPr lang="nl-NL" sz="3600" b="1" dirty="0" err="1">
                <a:ln w="6600">
                  <a:solidFill>
                    <a:schemeClr val="accent2"/>
                  </a:solidFill>
                  <a:prstDash val="solid"/>
                </a:ln>
                <a:solidFill>
                  <a:srgbClr val="FFFFFF"/>
                </a:solidFill>
                <a:effectLst>
                  <a:outerShdw dist="38100" dir="2700000" algn="tl" rotWithShape="0">
                    <a:schemeClr val="accent2"/>
                  </a:outerShdw>
                </a:effectLst>
              </a:rPr>
              <a:t>V</a:t>
            </a:r>
            <a:r>
              <a:rPr lang="nl-NL" sz="3600" b="1" cap="none" spc="0" dirty="0" err="1">
                <a:ln w="6600">
                  <a:solidFill>
                    <a:schemeClr val="accent2"/>
                  </a:solidFill>
                  <a:prstDash val="solid"/>
                </a:ln>
                <a:solidFill>
                  <a:srgbClr val="FFFFFF"/>
                </a:solidFill>
                <a:effectLst>
                  <a:outerShdw dist="38100" dir="2700000" algn="tl" rotWithShape="0">
                    <a:schemeClr val="accent2"/>
                  </a:outerShdw>
                </a:effectLst>
              </a:rPr>
              <a:t>rouwe</a:t>
            </a:r>
            <a:br>
              <a:rPr lang="nl-NL" sz="3600" b="1" cap="none" spc="0" dirty="0">
                <a:ln w="6600">
                  <a:solidFill>
                    <a:schemeClr val="accent2"/>
                  </a:solidFill>
                  <a:prstDash val="solid"/>
                </a:ln>
                <a:solidFill>
                  <a:srgbClr val="FFFFFF"/>
                </a:solidFill>
                <a:effectLst>
                  <a:outerShdw dist="38100" dir="2700000" algn="tl" rotWithShape="0">
                    <a:schemeClr val="accent2"/>
                  </a:outerShdw>
                </a:effectLst>
              </a:rPr>
            </a:br>
            <a:r>
              <a:rPr lang="nl-NL" sz="3600" b="1" cap="none" spc="0" dirty="0">
                <a:ln w="6600">
                  <a:solidFill>
                    <a:schemeClr val="accent2"/>
                  </a:solidFill>
                  <a:prstDash val="solid"/>
                </a:ln>
                <a:solidFill>
                  <a:srgbClr val="FFFFFF"/>
                </a:solidFill>
                <a:effectLst>
                  <a:outerShdw dist="38100" dir="2700000" algn="tl" rotWithShape="0">
                    <a:schemeClr val="accent2"/>
                  </a:outerShdw>
                </a:effectLst>
              </a:rPr>
              <a:t>Justitia</a:t>
            </a:r>
          </a:p>
        </p:txBody>
      </p:sp>
      <p:sp>
        <p:nvSpPr>
          <p:cNvPr id="3" name="Tekstvak 2">
            <a:extLst>
              <a:ext uri="{FF2B5EF4-FFF2-40B4-BE49-F238E27FC236}">
                <a16:creationId xmlns:a16="http://schemas.microsoft.com/office/drawing/2014/main" id="{0AD7F478-7769-7BE0-192C-5F54049352FC}"/>
              </a:ext>
            </a:extLst>
          </p:cNvPr>
          <p:cNvSpPr txBox="1"/>
          <p:nvPr/>
        </p:nvSpPr>
        <p:spPr>
          <a:xfrm>
            <a:off x="3911600" y="1285336"/>
            <a:ext cx="4637177" cy="369332"/>
          </a:xfrm>
          <a:prstGeom prst="rect">
            <a:avLst/>
          </a:prstGeom>
          <a:noFill/>
        </p:spPr>
        <p:txBody>
          <a:bodyPr wrap="square" rtlCol="0">
            <a:spAutoFit/>
          </a:bodyPr>
          <a:lstStyle/>
          <a:p>
            <a:r>
              <a:rPr lang="nl-NL" dirty="0"/>
              <a:t>Ik ben het kenmerk van de rechtspraak</a:t>
            </a:r>
          </a:p>
        </p:txBody>
      </p:sp>
      <p:sp>
        <p:nvSpPr>
          <p:cNvPr id="4" name="Tekstvak 3">
            <a:extLst>
              <a:ext uri="{FF2B5EF4-FFF2-40B4-BE49-F238E27FC236}">
                <a16:creationId xmlns:a16="http://schemas.microsoft.com/office/drawing/2014/main" id="{2E4C866B-7986-3DF6-9936-B4CB7484F868}"/>
              </a:ext>
            </a:extLst>
          </p:cNvPr>
          <p:cNvSpPr txBox="1"/>
          <p:nvPr/>
        </p:nvSpPr>
        <p:spPr>
          <a:xfrm>
            <a:off x="3911600" y="1648879"/>
            <a:ext cx="4368802" cy="1200329"/>
          </a:xfrm>
          <a:prstGeom prst="rect">
            <a:avLst/>
          </a:prstGeom>
          <a:noFill/>
        </p:spPr>
        <p:txBody>
          <a:bodyPr wrap="square" rtlCol="0">
            <a:spAutoFit/>
          </a:bodyPr>
          <a:lstStyle/>
          <a:p>
            <a:r>
              <a:rPr lang="nl-NL" dirty="0"/>
              <a:t>Als ik recht spreek maakt het niet uit wie je bent. Ik doe dat zonder aanzien des persoons. Daarom draag ik een?</a:t>
            </a:r>
          </a:p>
        </p:txBody>
      </p:sp>
      <p:sp>
        <p:nvSpPr>
          <p:cNvPr id="6" name="Rechthoek 5">
            <a:extLst>
              <a:ext uri="{FF2B5EF4-FFF2-40B4-BE49-F238E27FC236}">
                <a16:creationId xmlns:a16="http://schemas.microsoft.com/office/drawing/2014/main" id="{CBE362E3-96D7-75CD-D8DB-F27453DF3D25}"/>
              </a:ext>
            </a:extLst>
          </p:cNvPr>
          <p:cNvSpPr/>
          <p:nvPr/>
        </p:nvSpPr>
        <p:spPr>
          <a:xfrm>
            <a:off x="5037856" y="2335395"/>
            <a:ext cx="2116284" cy="923330"/>
          </a:xfrm>
          <a:prstGeom prst="rect">
            <a:avLst/>
          </a:prstGeom>
          <a:noFill/>
        </p:spPr>
        <p:txBody>
          <a:bodyPr wrap="none" lIns="91440" tIns="45720" rIns="91440" bIns="45720">
            <a:spAutoFit/>
          </a:bodyPr>
          <a:lstStyle/>
          <a:p>
            <a:pPr algn="ct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 </a:t>
            </a:r>
            <a:r>
              <a:rPr lang="nl-NL" sz="2800" b="1" cap="none" spc="0" dirty="0">
                <a:ln w="6600">
                  <a:solidFill>
                    <a:schemeClr val="accent2"/>
                  </a:solidFill>
                  <a:prstDash val="solid"/>
                </a:ln>
                <a:solidFill>
                  <a:srgbClr val="FFFFFF"/>
                </a:solidFill>
                <a:effectLst>
                  <a:outerShdw dist="38100" dir="2700000" algn="tl" rotWithShape="0">
                    <a:schemeClr val="accent2"/>
                  </a:outerShdw>
                </a:effectLst>
              </a:rPr>
              <a:t>Blinddoek</a:t>
            </a:r>
            <a:endParaRPr lang="nl-N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Tekstvak 6">
            <a:extLst>
              <a:ext uri="{FF2B5EF4-FFF2-40B4-BE49-F238E27FC236}">
                <a16:creationId xmlns:a16="http://schemas.microsoft.com/office/drawing/2014/main" id="{010443C8-B842-FCFF-E762-7AAF5B99ED41}"/>
              </a:ext>
            </a:extLst>
          </p:cNvPr>
          <p:cNvSpPr txBox="1"/>
          <p:nvPr/>
        </p:nvSpPr>
        <p:spPr>
          <a:xfrm>
            <a:off x="3994030" y="3120378"/>
            <a:ext cx="4472107" cy="1200329"/>
          </a:xfrm>
          <a:prstGeom prst="rect">
            <a:avLst/>
          </a:prstGeom>
          <a:noFill/>
        </p:spPr>
        <p:txBody>
          <a:bodyPr wrap="square" rtlCol="0">
            <a:spAutoFit/>
          </a:bodyPr>
          <a:lstStyle/>
          <a:p>
            <a:r>
              <a:rPr lang="nl-NL" dirty="0"/>
              <a:t>Als ik rechtspreek moet ik alle bewijzen tegen elkaar afwegen om te bepalen wie schuldig is of onschuldig. Daarom draag ik een?</a:t>
            </a:r>
          </a:p>
        </p:txBody>
      </p:sp>
      <p:sp>
        <p:nvSpPr>
          <p:cNvPr id="8" name="Rechthoek 7">
            <a:extLst>
              <a:ext uri="{FF2B5EF4-FFF2-40B4-BE49-F238E27FC236}">
                <a16:creationId xmlns:a16="http://schemas.microsoft.com/office/drawing/2014/main" id="{49E18F32-D89E-90A1-BD98-2EA87B4BECDB}"/>
              </a:ext>
            </a:extLst>
          </p:cNvPr>
          <p:cNvSpPr/>
          <p:nvPr/>
        </p:nvSpPr>
        <p:spPr>
          <a:xfrm>
            <a:off x="4926658" y="4130059"/>
            <a:ext cx="2744661" cy="584775"/>
          </a:xfrm>
          <a:prstGeom prst="rect">
            <a:avLst/>
          </a:prstGeom>
          <a:noFill/>
        </p:spPr>
        <p:txBody>
          <a:bodyPr wrap="none" lIns="91440" tIns="45720" rIns="91440" bIns="45720">
            <a:spAutoFit/>
          </a:bodyPr>
          <a:lstStyle/>
          <a:p>
            <a:pPr algn="ctr"/>
            <a:r>
              <a:rPr lang="nl-NL" sz="3200" b="1" cap="none" spc="50" dirty="0">
                <a:ln w="9525" cmpd="sng">
                  <a:solidFill>
                    <a:schemeClr val="accent1"/>
                  </a:solidFill>
                  <a:prstDash val="solid"/>
                </a:ln>
                <a:solidFill>
                  <a:srgbClr val="70AD47">
                    <a:tint val="1000"/>
                  </a:srgbClr>
                </a:solidFill>
                <a:effectLst>
                  <a:glow rad="38100">
                    <a:schemeClr val="accent1">
                      <a:alpha val="40000"/>
                    </a:schemeClr>
                  </a:glow>
                </a:effectLst>
              </a:rPr>
              <a:t>Weegschaal</a:t>
            </a:r>
          </a:p>
        </p:txBody>
      </p:sp>
      <p:sp>
        <p:nvSpPr>
          <p:cNvPr id="9" name="Tekstvak 8">
            <a:extLst>
              <a:ext uri="{FF2B5EF4-FFF2-40B4-BE49-F238E27FC236}">
                <a16:creationId xmlns:a16="http://schemas.microsoft.com/office/drawing/2014/main" id="{AFBBEA9C-583B-A17E-F0AA-431791B8141B}"/>
              </a:ext>
            </a:extLst>
          </p:cNvPr>
          <p:cNvSpPr txBox="1"/>
          <p:nvPr/>
        </p:nvSpPr>
        <p:spPr>
          <a:xfrm>
            <a:off x="3994030" y="4793673"/>
            <a:ext cx="4389677" cy="923330"/>
          </a:xfrm>
          <a:prstGeom prst="rect">
            <a:avLst/>
          </a:prstGeom>
          <a:noFill/>
        </p:spPr>
        <p:txBody>
          <a:bodyPr wrap="square" rtlCol="0">
            <a:spAutoFit/>
          </a:bodyPr>
          <a:lstStyle/>
          <a:p>
            <a:r>
              <a:rPr lang="nl-NL" dirty="0"/>
              <a:t>Als ik rechtspreek mag ik een vonnis uitspreken en een knoop doorhakken</a:t>
            </a:r>
            <a:br>
              <a:rPr lang="nl-NL" dirty="0"/>
            </a:br>
            <a:r>
              <a:rPr lang="nl-NL" dirty="0"/>
              <a:t>Daarom draag ik een?</a:t>
            </a:r>
          </a:p>
        </p:txBody>
      </p:sp>
      <p:sp>
        <p:nvSpPr>
          <p:cNvPr id="10" name="Rechthoek 9">
            <a:extLst>
              <a:ext uri="{FF2B5EF4-FFF2-40B4-BE49-F238E27FC236}">
                <a16:creationId xmlns:a16="http://schemas.microsoft.com/office/drawing/2014/main" id="{D982713B-2641-2EFC-E8F7-93F3ACA2A67A}"/>
              </a:ext>
            </a:extLst>
          </p:cNvPr>
          <p:cNvSpPr/>
          <p:nvPr/>
        </p:nvSpPr>
        <p:spPr>
          <a:xfrm>
            <a:off x="5407141" y="5586168"/>
            <a:ext cx="1662635" cy="584775"/>
          </a:xfrm>
          <a:prstGeom prst="rect">
            <a:avLst/>
          </a:prstGeom>
          <a:noFill/>
        </p:spPr>
        <p:txBody>
          <a:bodyPr wrap="none" lIns="91440" tIns="45720" rIns="91440" bIns="45720">
            <a:spAutoFit/>
          </a:bodyPr>
          <a:lstStyle/>
          <a:p>
            <a:pPr algn="ctr"/>
            <a:r>
              <a:rPr lang="nl-NL" sz="3200" b="1" cap="none" spc="0" dirty="0">
                <a:ln w="6600">
                  <a:solidFill>
                    <a:schemeClr val="accent2"/>
                  </a:solidFill>
                  <a:prstDash val="solid"/>
                </a:ln>
                <a:solidFill>
                  <a:srgbClr val="FFFFFF"/>
                </a:solidFill>
                <a:effectLst>
                  <a:outerShdw dist="38100" dir="2700000" algn="tl" rotWithShape="0">
                    <a:schemeClr val="accent2"/>
                  </a:outerShdw>
                </a:effectLst>
              </a:rPr>
              <a:t>Zwaard</a:t>
            </a:r>
          </a:p>
        </p:txBody>
      </p:sp>
      <p:pic>
        <p:nvPicPr>
          <p:cNvPr id="12" name="Afbeelding 11">
            <a:extLst>
              <a:ext uri="{FF2B5EF4-FFF2-40B4-BE49-F238E27FC236}">
                <a16:creationId xmlns:a16="http://schemas.microsoft.com/office/drawing/2014/main" id="{6C219692-E073-9D83-3805-44385AE19507}"/>
              </a:ext>
            </a:extLst>
          </p:cNvPr>
          <p:cNvPicPr>
            <a:picLocks noChangeAspect="1"/>
          </p:cNvPicPr>
          <p:nvPr/>
        </p:nvPicPr>
        <p:blipFill>
          <a:blip r:embed="rId4"/>
          <a:stretch>
            <a:fillRect/>
          </a:stretch>
        </p:blipFill>
        <p:spPr>
          <a:xfrm>
            <a:off x="6095999" y="0"/>
            <a:ext cx="2" cy="6858000"/>
          </a:xfrm>
          <a:prstGeom prst="rect">
            <a:avLst/>
          </a:prstGeom>
        </p:spPr>
      </p:pic>
      <p:pic>
        <p:nvPicPr>
          <p:cNvPr id="14" name="Afbeelding 13">
            <a:extLst>
              <a:ext uri="{FF2B5EF4-FFF2-40B4-BE49-F238E27FC236}">
                <a16:creationId xmlns:a16="http://schemas.microsoft.com/office/drawing/2014/main" id="{339210FA-31EC-7FD1-5130-314D30A6F51B}"/>
              </a:ext>
            </a:extLst>
          </p:cNvPr>
          <p:cNvPicPr>
            <a:picLocks noChangeAspect="1"/>
          </p:cNvPicPr>
          <p:nvPr/>
        </p:nvPicPr>
        <p:blipFill>
          <a:blip r:embed="rId4"/>
          <a:stretch>
            <a:fillRect/>
          </a:stretch>
        </p:blipFill>
        <p:spPr>
          <a:xfrm>
            <a:off x="6095999" y="0"/>
            <a:ext cx="2" cy="6858000"/>
          </a:xfrm>
          <a:prstGeom prst="rect">
            <a:avLst/>
          </a:prstGeom>
        </p:spPr>
      </p:pic>
      <p:pic>
        <p:nvPicPr>
          <p:cNvPr id="16" name="Afbeelding 15">
            <a:extLst>
              <a:ext uri="{FF2B5EF4-FFF2-40B4-BE49-F238E27FC236}">
                <a16:creationId xmlns:a16="http://schemas.microsoft.com/office/drawing/2014/main" id="{E56E26DE-47D6-FB5F-FE10-B0EC1728AC78}"/>
              </a:ext>
            </a:extLst>
          </p:cNvPr>
          <p:cNvPicPr>
            <a:picLocks noChangeAspect="1"/>
          </p:cNvPicPr>
          <p:nvPr/>
        </p:nvPicPr>
        <p:blipFill>
          <a:blip r:embed="rId5"/>
          <a:stretch>
            <a:fillRect/>
          </a:stretch>
        </p:blipFill>
        <p:spPr>
          <a:xfrm>
            <a:off x="3908784" y="0"/>
            <a:ext cx="4745904" cy="6858000"/>
          </a:xfrm>
          <a:prstGeom prst="rect">
            <a:avLst/>
          </a:prstGeom>
        </p:spPr>
      </p:pic>
    </p:spTree>
    <p:extLst>
      <p:ext uri="{BB962C8B-B14F-4D97-AF65-F5344CB8AC3E}">
        <p14:creationId xmlns:p14="http://schemas.microsoft.com/office/powerpoint/2010/main" val="213197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EA1CB2F-CCE2-61D6-AA3E-8761F1632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Afbeelding 4">
            <a:extLst>
              <a:ext uri="{FF2B5EF4-FFF2-40B4-BE49-F238E27FC236}">
                <a16:creationId xmlns:a16="http://schemas.microsoft.com/office/drawing/2014/main" id="{EAC45757-40E6-79CB-5B3F-204FBE802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Afbeelding 6">
            <a:extLst>
              <a:ext uri="{FF2B5EF4-FFF2-40B4-BE49-F238E27FC236}">
                <a16:creationId xmlns:a16="http://schemas.microsoft.com/office/drawing/2014/main" id="{AA48EAE7-4B74-9404-CCF3-F1EA49C4E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684"/>
            <a:ext cx="12192000"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9" name="Tekstvak 8">
            <a:extLst>
              <a:ext uri="{FF2B5EF4-FFF2-40B4-BE49-F238E27FC236}">
                <a16:creationId xmlns:a16="http://schemas.microsoft.com/office/drawing/2014/main" id="{DE7B87A6-E006-0334-A10D-B12771A459F9}"/>
              </a:ext>
            </a:extLst>
          </p:cNvPr>
          <p:cNvSpPr txBox="1"/>
          <p:nvPr/>
        </p:nvSpPr>
        <p:spPr>
          <a:xfrm>
            <a:off x="9028981" y="293299"/>
            <a:ext cx="2596550" cy="646331"/>
          </a:xfrm>
          <a:prstGeom prst="rect">
            <a:avLst/>
          </a:prstGeom>
          <a:noFill/>
        </p:spPr>
        <p:txBody>
          <a:bodyPr wrap="square">
            <a:spAutoFit/>
          </a:bodyPr>
          <a:lstStyle/>
          <a:p>
            <a:r>
              <a:rPr lang="nl-NL" dirty="0" err="1">
                <a:hlinkClick r:id="rId3">
                  <a:extLst>
                    <a:ext uri="{A12FA001-AC4F-418D-AE19-62706E023703}">
                      <ahyp:hlinkClr xmlns:ahyp="http://schemas.microsoft.com/office/drawing/2018/hyperlinkcolor" val="tx"/>
                    </a:ext>
                  </a:extLst>
                </a:hlinkClick>
              </a:rPr>
              <a:t>GeoFort</a:t>
            </a:r>
            <a:r>
              <a:rPr lang="nl-NL" dirty="0">
                <a:hlinkClick r:id="rId3">
                  <a:extLst>
                    <a:ext uri="{A12FA001-AC4F-418D-AE19-62706E023703}">
                      <ahyp:hlinkClr xmlns:ahyp="http://schemas.microsoft.com/office/drawing/2018/hyperlinkcolor" val="tx"/>
                    </a:ext>
                  </a:extLst>
                </a:hlinkClick>
              </a:rPr>
              <a:t> in 1 minuut - YouTube</a:t>
            </a:r>
            <a:endParaRPr lang="nl-NL" dirty="0"/>
          </a:p>
        </p:txBody>
      </p:sp>
      <p:sp>
        <p:nvSpPr>
          <p:cNvPr id="10" name="Tekstvak 9">
            <a:extLst>
              <a:ext uri="{FF2B5EF4-FFF2-40B4-BE49-F238E27FC236}">
                <a16:creationId xmlns:a16="http://schemas.microsoft.com/office/drawing/2014/main" id="{88D93CF5-192D-A9F1-5F9C-CF3608A7A2C4}"/>
              </a:ext>
            </a:extLst>
          </p:cNvPr>
          <p:cNvSpPr txBox="1"/>
          <p:nvPr/>
        </p:nvSpPr>
        <p:spPr>
          <a:xfrm>
            <a:off x="566468" y="5026988"/>
            <a:ext cx="11059063" cy="1477328"/>
          </a:xfrm>
          <a:prstGeom prst="rect">
            <a:avLst/>
          </a:prstGeom>
          <a:noFill/>
        </p:spPr>
        <p:txBody>
          <a:bodyPr wrap="square" rtlCol="0">
            <a:spAutoFit/>
          </a:bodyPr>
          <a:lstStyle/>
          <a:p>
            <a:r>
              <a:rPr lang="nl-NL" dirty="0"/>
              <a:t>Als je fietst van Asperen naar Herwijnen over De Nieuwe Steeg kom je langs </a:t>
            </a:r>
            <a:r>
              <a:rPr lang="nl-NL" dirty="0" err="1"/>
              <a:t>Geofort</a:t>
            </a:r>
            <a:r>
              <a:rPr lang="nl-NL" dirty="0"/>
              <a:t>.</a:t>
            </a:r>
            <a:br>
              <a:rPr lang="nl-NL" dirty="0"/>
            </a:br>
            <a:r>
              <a:rPr lang="nl-NL" dirty="0"/>
              <a:t>Dat is een plek om te stoppen en het eiland op te gaan. Het is een geweldig eiland waar je van alles kunt ontdekken.</a:t>
            </a:r>
            <a:br>
              <a:rPr lang="nl-NL" dirty="0"/>
            </a:br>
            <a:r>
              <a:rPr lang="nl-NL" dirty="0"/>
              <a:t>Zelfs een reis naar het midden van de aarde is mogelijk! Klik op de link en verbaas je wat daar kan beleven!</a:t>
            </a:r>
          </a:p>
        </p:txBody>
      </p:sp>
    </p:spTree>
    <p:extLst>
      <p:ext uri="{BB962C8B-B14F-4D97-AF65-F5344CB8AC3E}">
        <p14:creationId xmlns:p14="http://schemas.microsoft.com/office/powerpoint/2010/main" val="175440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40370B66-9BBC-3B9F-A059-750719897168}"/>
              </a:ext>
            </a:extLst>
          </p:cNvPr>
          <p:cNvSpPr txBox="1"/>
          <p:nvPr/>
        </p:nvSpPr>
        <p:spPr>
          <a:xfrm>
            <a:off x="706966" y="1285748"/>
            <a:ext cx="10778067" cy="2246769"/>
          </a:xfrm>
          <a:prstGeom prst="rect">
            <a:avLst/>
          </a:prstGeom>
          <a:noFill/>
        </p:spPr>
        <p:txBody>
          <a:bodyPr wrap="square" rtlCol="0">
            <a:spAutoFit/>
          </a:bodyPr>
          <a:lstStyle/>
          <a:p>
            <a:r>
              <a:rPr lang="nl-NL" sz="2000" b="1" dirty="0"/>
              <a:t>Winterswijk</a:t>
            </a:r>
          </a:p>
          <a:p>
            <a:r>
              <a:rPr lang="nl-NL" sz="2000" b="1" dirty="0"/>
              <a:t>Fietsend door Winterswijk kom ik door de Zonnebrink.</a:t>
            </a:r>
            <a:br>
              <a:rPr lang="nl-NL" sz="2000" b="1" dirty="0"/>
            </a:br>
            <a:r>
              <a:rPr lang="nl-NL" sz="2000" b="1" dirty="0"/>
              <a:t>Daar staat een witte villa met een naam erop die ik niet verwacht.</a:t>
            </a:r>
            <a:br>
              <a:rPr lang="nl-NL" sz="2000" b="1" dirty="0"/>
            </a:br>
            <a:r>
              <a:rPr lang="nl-NL" sz="2000" b="1" dirty="0"/>
              <a:t>Dat is toch die schilder die in Amersfoort is geboren?</a:t>
            </a:r>
            <a:br>
              <a:rPr lang="nl-NL" sz="2000" b="1" dirty="0"/>
            </a:br>
            <a:r>
              <a:rPr lang="nl-NL" sz="2000" b="1" dirty="0"/>
              <a:t>Hij woonde in Amsterdam. In Parijs en New York werd hij wereldberoemd.</a:t>
            </a:r>
            <a:br>
              <a:rPr lang="nl-NL" sz="2000" b="1" dirty="0"/>
            </a:br>
            <a:r>
              <a:rPr lang="nl-NL" sz="2000" b="1" dirty="0"/>
              <a:t>Hoe en waarom staat zijn naam op een </a:t>
            </a:r>
            <a:r>
              <a:rPr lang="nl-NL" sz="2000" b="1" dirty="0" err="1"/>
              <a:t>vila</a:t>
            </a:r>
            <a:r>
              <a:rPr lang="nl-NL" sz="2000" b="1" dirty="0"/>
              <a:t> in Winterswijk?</a:t>
            </a:r>
            <a:br>
              <a:rPr lang="nl-NL" sz="2000" b="1" dirty="0"/>
            </a:br>
            <a:r>
              <a:rPr lang="nl-NL" sz="2000" b="1" dirty="0"/>
              <a:t>Dat ga ik nader onderzoeken!</a:t>
            </a:r>
          </a:p>
        </p:txBody>
      </p:sp>
      <p:pic>
        <p:nvPicPr>
          <p:cNvPr id="2050" name="Picture 2" descr="Geen fotobeschrijving beschikbaar.">
            <a:extLst>
              <a:ext uri="{FF2B5EF4-FFF2-40B4-BE49-F238E27FC236}">
                <a16:creationId xmlns:a16="http://schemas.microsoft.com/office/drawing/2014/main" id="{5E1FEED8-1342-6726-DD43-7D74F9EDD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9663" y="3447962"/>
            <a:ext cx="5267447" cy="2754436"/>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AAD823EB-448B-294B-20F0-62912BBC0EF0}"/>
              </a:ext>
            </a:extLst>
          </p:cNvPr>
          <p:cNvSpPr/>
          <p:nvPr/>
        </p:nvSpPr>
        <p:spPr>
          <a:xfrm>
            <a:off x="912280" y="0"/>
            <a:ext cx="9591087" cy="954107"/>
          </a:xfrm>
          <a:prstGeom prst="rect">
            <a:avLst/>
          </a:prstGeom>
          <a:noFill/>
        </p:spPr>
        <p:txBody>
          <a:bodyPr wrap="none" lIns="91440" tIns="45720" rIns="91440" bIns="45720">
            <a:spAutoFit/>
          </a:bodyPr>
          <a:lstStyle/>
          <a:p>
            <a:pPr algn="ctr"/>
            <a:r>
              <a:rPr lang="nl-NL"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En dan.. d</a:t>
            </a:r>
            <a:r>
              <a:rPr lang="nl-NL"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an zijn we aan het fietsen door de prachtige</a:t>
            </a:r>
            <a:br>
              <a:rPr lang="nl-NL"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nl-NL"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ACHTERHOEK</a:t>
            </a:r>
            <a:endParaRPr lang="nl-NL"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052" name="Picture 4" descr="Plaatsen in Gelderland / Nederlandse provincies / Wonen in Nederland ...">
            <a:extLst>
              <a:ext uri="{FF2B5EF4-FFF2-40B4-BE49-F238E27FC236}">
                <a16:creationId xmlns:a16="http://schemas.microsoft.com/office/drawing/2014/main" id="{DA9C3A36-5845-42AD-EE81-57FBF7058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90" y="3568720"/>
            <a:ext cx="3809290" cy="2633678"/>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1F29443B-7400-8471-F263-15CB420F6802}"/>
              </a:ext>
            </a:extLst>
          </p:cNvPr>
          <p:cNvSpPr txBox="1"/>
          <p:nvPr/>
        </p:nvSpPr>
        <p:spPr>
          <a:xfrm>
            <a:off x="4149306" y="3795623"/>
            <a:ext cx="2337758" cy="2031325"/>
          </a:xfrm>
          <a:prstGeom prst="rect">
            <a:avLst/>
          </a:prstGeom>
          <a:noFill/>
        </p:spPr>
        <p:txBody>
          <a:bodyPr wrap="square" rtlCol="0">
            <a:spAutoFit/>
          </a:bodyPr>
          <a:lstStyle/>
          <a:p>
            <a:r>
              <a:rPr lang="nl-NL" dirty="0"/>
              <a:t>Klik </a:t>
            </a:r>
            <a:r>
              <a:rPr lang="nl-NL" dirty="0">
                <a:hlinkClick r:id="rId4"/>
              </a:rPr>
              <a:t>hier </a:t>
            </a:r>
            <a:r>
              <a:rPr lang="nl-NL" dirty="0"/>
              <a:t>om </a:t>
            </a:r>
            <a:r>
              <a:rPr lang="nl-NL" dirty="0" err="1"/>
              <a:t>iin</a:t>
            </a:r>
            <a:r>
              <a:rPr lang="nl-NL" dirty="0"/>
              <a:t> het kort het leven van Piet Mondriaan te zien.</a:t>
            </a:r>
            <a:br>
              <a:rPr lang="nl-NL" dirty="0"/>
            </a:br>
            <a:r>
              <a:rPr lang="nl-NL" dirty="0"/>
              <a:t>Van 1880-1892 woonde hij in Winterswijk!</a:t>
            </a:r>
          </a:p>
        </p:txBody>
      </p:sp>
      <mc:AlternateContent xmlns:mc="http://schemas.openxmlformats.org/markup-compatibility/2006" xmlns:p14="http://schemas.microsoft.com/office/powerpoint/2010/main">
        <mc:Choice Requires="p14">
          <p:contentPart p14:bwMode="auto" r:id="rId5">
            <p14:nvContentPartPr>
              <p14:cNvPr id="2" name="Inkt 1">
                <a:extLst>
                  <a:ext uri="{FF2B5EF4-FFF2-40B4-BE49-F238E27FC236}">
                    <a16:creationId xmlns:a16="http://schemas.microsoft.com/office/drawing/2014/main" id="{6720A972-5344-4486-BED4-C7FC8347C47D}"/>
                  </a:ext>
                </a:extLst>
              </p14:cNvPr>
              <p14:cNvContentPartPr/>
              <p14:nvPr/>
            </p14:nvContentPartPr>
            <p14:xfrm>
              <a:off x="3665853" y="5452253"/>
              <a:ext cx="674640" cy="822600"/>
            </p14:xfrm>
          </p:contentPart>
        </mc:Choice>
        <mc:Fallback xmlns="">
          <p:pic>
            <p:nvPicPr>
              <p:cNvPr id="2" name="Inkt 1">
                <a:extLst>
                  <a:ext uri="{FF2B5EF4-FFF2-40B4-BE49-F238E27FC236}">
                    <a16:creationId xmlns:a16="http://schemas.microsoft.com/office/drawing/2014/main" id="{6720A972-5344-4486-BED4-C7FC8347C47D}"/>
                  </a:ext>
                </a:extLst>
              </p:cNvPr>
              <p:cNvPicPr/>
              <p:nvPr/>
            </p:nvPicPr>
            <p:blipFill>
              <a:blip r:embed="rId6"/>
              <a:stretch>
                <a:fillRect/>
              </a:stretch>
            </p:blipFill>
            <p:spPr>
              <a:xfrm>
                <a:off x="3656853" y="5443613"/>
                <a:ext cx="692280" cy="840240"/>
              </a:xfrm>
              <a:prstGeom prst="rect">
                <a:avLst/>
              </a:prstGeom>
            </p:spPr>
          </p:pic>
        </mc:Fallback>
      </mc:AlternateContent>
      <p:grpSp>
        <p:nvGrpSpPr>
          <p:cNvPr id="8" name="Groep 7">
            <a:extLst>
              <a:ext uri="{FF2B5EF4-FFF2-40B4-BE49-F238E27FC236}">
                <a16:creationId xmlns:a16="http://schemas.microsoft.com/office/drawing/2014/main" id="{9D328FDB-13A6-45CD-C29A-5E138A283D5A}"/>
              </a:ext>
            </a:extLst>
          </p:cNvPr>
          <p:cNvGrpSpPr/>
          <p:nvPr/>
        </p:nvGrpSpPr>
        <p:grpSpPr>
          <a:xfrm>
            <a:off x="4292253" y="5830253"/>
            <a:ext cx="710280" cy="469800"/>
            <a:chOff x="4292253" y="5830253"/>
            <a:chExt cx="710280" cy="469800"/>
          </a:xfrm>
        </p:grpSpPr>
        <mc:AlternateContent xmlns:mc="http://schemas.openxmlformats.org/markup-compatibility/2006" xmlns:p14="http://schemas.microsoft.com/office/powerpoint/2010/main">
          <mc:Choice Requires="p14">
            <p:contentPart p14:bwMode="auto" r:id="rId7">
              <p14:nvContentPartPr>
                <p14:cNvPr id="3" name="Inkt 2">
                  <a:extLst>
                    <a:ext uri="{FF2B5EF4-FFF2-40B4-BE49-F238E27FC236}">
                      <a16:creationId xmlns:a16="http://schemas.microsoft.com/office/drawing/2014/main" id="{4106F597-F4EB-60BC-E7CD-23AA8E9233EB}"/>
                    </a:ext>
                  </a:extLst>
                </p14:cNvPr>
                <p14:cNvContentPartPr/>
                <p14:nvPr/>
              </p14:nvContentPartPr>
              <p14:xfrm>
                <a:off x="4292253" y="5830253"/>
                <a:ext cx="592560" cy="469800"/>
              </p14:xfrm>
            </p:contentPart>
          </mc:Choice>
          <mc:Fallback xmlns="">
            <p:pic>
              <p:nvPicPr>
                <p:cNvPr id="3" name="Inkt 2">
                  <a:extLst>
                    <a:ext uri="{FF2B5EF4-FFF2-40B4-BE49-F238E27FC236}">
                      <a16:creationId xmlns:a16="http://schemas.microsoft.com/office/drawing/2014/main" id="{4106F597-F4EB-60BC-E7CD-23AA8E9233EB}"/>
                    </a:ext>
                  </a:extLst>
                </p:cNvPr>
                <p:cNvPicPr/>
                <p:nvPr/>
              </p:nvPicPr>
              <p:blipFill>
                <a:blip r:embed="rId8"/>
                <a:stretch>
                  <a:fillRect/>
                </a:stretch>
              </p:blipFill>
              <p:spPr>
                <a:xfrm>
                  <a:off x="4283613" y="5821613"/>
                  <a:ext cx="610200" cy="487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t 6">
                  <a:extLst>
                    <a:ext uri="{FF2B5EF4-FFF2-40B4-BE49-F238E27FC236}">
                      <a16:creationId xmlns:a16="http://schemas.microsoft.com/office/drawing/2014/main" id="{75252C81-DB7E-C64D-27D8-71212AAA9F7C}"/>
                    </a:ext>
                  </a:extLst>
                </p14:cNvPr>
                <p14:cNvContentPartPr/>
                <p14:nvPr/>
              </p14:nvContentPartPr>
              <p14:xfrm>
                <a:off x="4893813" y="5909813"/>
                <a:ext cx="108720" cy="112320"/>
              </p14:xfrm>
            </p:contentPart>
          </mc:Choice>
          <mc:Fallback xmlns="">
            <p:pic>
              <p:nvPicPr>
                <p:cNvPr id="7" name="Inkt 6">
                  <a:extLst>
                    <a:ext uri="{FF2B5EF4-FFF2-40B4-BE49-F238E27FC236}">
                      <a16:creationId xmlns:a16="http://schemas.microsoft.com/office/drawing/2014/main" id="{75252C81-DB7E-C64D-27D8-71212AAA9F7C}"/>
                    </a:ext>
                  </a:extLst>
                </p:cNvPr>
                <p:cNvPicPr/>
                <p:nvPr/>
              </p:nvPicPr>
              <p:blipFill>
                <a:blip r:embed="rId10"/>
                <a:stretch>
                  <a:fillRect/>
                </a:stretch>
              </p:blipFill>
              <p:spPr>
                <a:xfrm>
                  <a:off x="4884813" y="5900813"/>
                  <a:ext cx="126360" cy="129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9" name="Inkt 8">
                <a:extLst>
                  <a:ext uri="{FF2B5EF4-FFF2-40B4-BE49-F238E27FC236}">
                    <a16:creationId xmlns:a16="http://schemas.microsoft.com/office/drawing/2014/main" id="{8485B0DD-E948-957B-5E95-633BF45D68CC}"/>
                  </a:ext>
                </a:extLst>
              </p14:cNvPr>
              <p14:cNvContentPartPr/>
              <p14:nvPr/>
            </p14:nvContentPartPr>
            <p14:xfrm>
              <a:off x="3616173" y="5460893"/>
              <a:ext cx="59400" cy="193680"/>
            </p14:xfrm>
          </p:contentPart>
        </mc:Choice>
        <mc:Fallback xmlns="">
          <p:pic>
            <p:nvPicPr>
              <p:cNvPr id="9" name="Inkt 8">
                <a:extLst>
                  <a:ext uri="{FF2B5EF4-FFF2-40B4-BE49-F238E27FC236}">
                    <a16:creationId xmlns:a16="http://schemas.microsoft.com/office/drawing/2014/main" id="{8485B0DD-E948-957B-5E95-633BF45D68CC}"/>
                  </a:ext>
                </a:extLst>
              </p:cNvPr>
              <p:cNvPicPr/>
              <p:nvPr/>
            </p:nvPicPr>
            <p:blipFill>
              <a:blip r:embed="rId12"/>
              <a:stretch>
                <a:fillRect/>
              </a:stretch>
            </p:blipFill>
            <p:spPr>
              <a:xfrm>
                <a:off x="3607173" y="5451893"/>
                <a:ext cx="7704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t 9">
                <a:extLst>
                  <a:ext uri="{FF2B5EF4-FFF2-40B4-BE49-F238E27FC236}">
                    <a16:creationId xmlns:a16="http://schemas.microsoft.com/office/drawing/2014/main" id="{049F1513-907A-6DEB-433A-8E044CF59BB0}"/>
                  </a:ext>
                </a:extLst>
              </p14:cNvPr>
              <p14:cNvContentPartPr/>
              <p14:nvPr/>
            </p14:nvContentPartPr>
            <p14:xfrm>
              <a:off x="3699693" y="5494733"/>
              <a:ext cx="101160" cy="111240"/>
            </p14:xfrm>
          </p:contentPart>
        </mc:Choice>
        <mc:Fallback xmlns="">
          <p:pic>
            <p:nvPicPr>
              <p:cNvPr id="10" name="Inkt 9">
                <a:extLst>
                  <a:ext uri="{FF2B5EF4-FFF2-40B4-BE49-F238E27FC236}">
                    <a16:creationId xmlns:a16="http://schemas.microsoft.com/office/drawing/2014/main" id="{049F1513-907A-6DEB-433A-8E044CF59BB0}"/>
                  </a:ext>
                </a:extLst>
              </p:cNvPr>
              <p:cNvPicPr/>
              <p:nvPr/>
            </p:nvPicPr>
            <p:blipFill>
              <a:blip r:embed="rId14"/>
              <a:stretch>
                <a:fillRect/>
              </a:stretch>
            </p:blipFill>
            <p:spPr>
              <a:xfrm>
                <a:off x="3691053" y="5485733"/>
                <a:ext cx="11880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t 10">
                <a:extLst>
                  <a:ext uri="{FF2B5EF4-FFF2-40B4-BE49-F238E27FC236}">
                    <a16:creationId xmlns:a16="http://schemas.microsoft.com/office/drawing/2014/main" id="{0D6227ED-A6A4-A3D4-4F72-F35B7DD97839}"/>
                  </a:ext>
                </a:extLst>
              </p14:cNvPr>
              <p14:cNvContentPartPr/>
              <p14:nvPr/>
            </p14:nvContentPartPr>
            <p14:xfrm>
              <a:off x="10557693" y="3538853"/>
              <a:ext cx="360" cy="360"/>
            </p14:xfrm>
          </p:contentPart>
        </mc:Choice>
        <mc:Fallback xmlns="">
          <p:pic>
            <p:nvPicPr>
              <p:cNvPr id="11" name="Inkt 10">
                <a:extLst>
                  <a:ext uri="{FF2B5EF4-FFF2-40B4-BE49-F238E27FC236}">
                    <a16:creationId xmlns:a16="http://schemas.microsoft.com/office/drawing/2014/main" id="{0D6227ED-A6A4-A3D4-4F72-F35B7DD97839}"/>
                  </a:ext>
                </a:extLst>
              </p:cNvPr>
              <p:cNvPicPr/>
              <p:nvPr/>
            </p:nvPicPr>
            <p:blipFill>
              <a:blip r:embed="rId16"/>
              <a:stretch>
                <a:fillRect/>
              </a:stretch>
            </p:blipFill>
            <p:spPr>
              <a:xfrm>
                <a:off x="10548693" y="3529853"/>
                <a:ext cx="18000" cy="18000"/>
              </a:xfrm>
              <a:prstGeom prst="rect">
                <a:avLst/>
              </a:prstGeom>
            </p:spPr>
          </p:pic>
        </mc:Fallback>
      </mc:AlternateContent>
    </p:spTree>
    <p:extLst>
      <p:ext uri="{BB962C8B-B14F-4D97-AF65-F5344CB8AC3E}">
        <p14:creationId xmlns:p14="http://schemas.microsoft.com/office/powerpoint/2010/main" val="2875017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BFB2ECD-CD01-F4DD-2FD5-4F42A9C3B2C5}"/>
              </a:ext>
            </a:extLst>
          </p:cNvPr>
          <p:cNvGraphicFramePr>
            <a:graphicFrameLocks noChangeAspect="1"/>
          </p:cNvGraphicFramePr>
          <p:nvPr/>
        </p:nvGraphicFramePr>
        <p:xfrm>
          <a:off x="0" y="29633"/>
          <a:ext cx="9960056" cy="6798733"/>
        </p:xfrm>
        <a:graphic>
          <a:graphicData uri="http://schemas.openxmlformats.org/presentationml/2006/ole">
            <mc:AlternateContent xmlns:mc="http://schemas.openxmlformats.org/markup-compatibility/2006">
              <mc:Choice xmlns:v="urn:schemas-microsoft-com:vml" Requires="v">
                <p:oleObj name="Bitmap Image" r:id="rId2" imgW="10172880" imgH="6943680" progId="PBrush">
                  <p:embed/>
                </p:oleObj>
              </mc:Choice>
              <mc:Fallback>
                <p:oleObj name="Bitmap Image" r:id="rId2" imgW="10172880" imgH="6943680" progId="PBrush">
                  <p:embed/>
                  <p:pic>
                    <p:nvPicPr>
                      <p:cNvPr id="2" name="Object 1">
                        <a:extLst>
                          <a:ext uri="{FF2B5EF4-FFF2-40B4-BE49-F238E27FC236}">
                            <a16:creationId xmlns:a16="http://schemas.microsoft.com/office/drawing/2014/main" id="{ABFB2ECD-CD01-F4DD-2FD5-4F42A9C3B2C5}"/>
                          </a:ext>
                        </a:extLst>
                      </p:cNvPr>
                      <p:cNvPicPr/>
                      <p:nvPr/>
                    </p:nvPicPr>
                    <p:blipFill>
                      <a:blip r:embed="rId3"/>
                      <a:stretch>
                        <a:fillRect/>
                      </a:stretch>
                    </p:blipFill>
                    <p:spPr>
                      <a:xfrm>
                        <a:off x="0" y="29633"/>
                        <a:ext cx="9960056" cy="6798733"/>
                      </a:xfrm>
                      <a:prstGeom prst="rect">
                        <a:avLst/>
                      </a:prstGeom>
                    </p:spPr>
                  </p:pic>
                </p:oleObj>
              </mc:Fallback>
            </mc:AlternateContent>
          </a:graphicData>
        </a:graphic>
      </p:graphicFrame>
      <p:sp>
        <p:nvSpPr>
          <p:cNvPr id="3" name="Tekstvak 2">
            <a:extLst>
              <a:ext uri="{FF2B5EF4-FFF2-40B4-BE49-F238E27FC236}">
                <a16:creationId xmlns:a16="http://schemas.microsoft.com/office/drawing/2014/main" id="{87D16A25-C942-C3DD-F242-506BFD7ED7C1}"/>
              </a:ext>
            </a:extLst>
          </p:cNvPr>
          <p:cNvSpPr txBox="1"/>
          <p:nvPr/>
        </p:nvSpPr>
        <p:spPr>
          <a:xfrm>
            <a:off x="10041467" y="279400"/>
            <a:ext cx="1871133" cy="6494085"/>
          </a:xfrm>
          <a:prstGeom prst="rect">
            <a:avLst/>
          </a:prstGeom>
          <a:noFill/>
        </p:spPr>
        <p:txBody>
          <a:bodyPr wrap="square" rtlCol="0">
            <a:spAutoFit/>
          </a:bodyPr>
          <a:lstStyle/>
          <a:p>
            <a:r>
              <a:rPr lang="nl-NL" sz="1600" b="1" dirty="0"/>
              <a:t>Hij werd geboren in Amersfoort en overleed in </a:t>
            </a:r>
            <a:r>
              <a:rPr lang="nl-NL" sz="1600" b="1" dirty="0" err="1"/>
              <a:t>NewYork</a:t>
            </a:r>
            <a:r>
              <a:rPr lang="nl-NL" sz="1600" b="1" dirty="0"/>
              <a:t>.</a:t>
            </a:r>
            <a:br>
              <a:rPr lang="nl-NL" sz="1600" b="1" dirty="0"/>
            </a:br>
            <a:r>
              <a:rPr lang="nl-NL" sz="1600" b="1" dirty="0"/>
              <a:t>Hij woonde 12 jaar </a:t>
            </a:r>
            <a:r>
              <a:rPr lang="nl-NL" sz="1600" b="1"/>
              <a:t>in Winterswijk-Achterhoek.</a:t>
            </a:r>
            <a:br>
              <a:rPr lang="nl-NL" sz="1600" b="1" dirty="0"/>
            </a:br>
            <a:r>
              <a:rPr lang="nl-NL" sz="1600" b="1" dirty="0"/>
              <a:t>Hij was kunstschilder en maakte gewone tekeningen en schilderijen. Maar.. Hij werd beroemd om zijn schilderijen die voornamelijk uit rechthoeken en vierkanten bestonden. Groot en klein en met een gedachte erachter. Zijn naam:</a:t>
            </a:r>
          </a:p>
        </p:txBody>
      </p:sp>
      <p:sp>
        <p:nvSpPr>
          <p:cNvPr id="6" name="Rechthoek 5">
            <a:extLst>
              <a:ext uri="{FF2B5EF4-FFF2-40B4-BE49-F238E27FC236}">
                <a16:creationId xmlns:a16="http://schemas.microsoft.com/office/drawing/2014/main" id="{6B8FC383-CD4B-B26E-6C42-888330C76C66}"/>
              </a:ext>
            </a:extLst>
          </p:cNvPr>
          <p:cNvSpPr/>
          <p:nvPr/>
        </p:nvSpPr>
        <p:spPr>
          <a:xfrm>
            <a:off x="2812340" y="-50801"/>
            <a:ext cx="4657109" cy="923330"/>
          </a:xfrm>
          <a:prstGeom prst="rect">
            <a:avLst/>
          </a:prstGeom>
          <a:noFill/>
        </p:spPr>
        <p:txBody>
          <a:bodyPr wrap="none" lIns="91440" tIns="45720" rIns="91440" bIns="45720">
            <a:spAutoFit/>
          </a:bodyPr>
          <a:lstStyle/>
          <a:p>
            <a:pPr algn="ctr"/>
            <a:r>
              <a:rPr lang="nl-NL"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Piet Mondriaan</a:t>
            </a:r>
          </a:p>
        </p:txBody>
      </p:sp>
      <p:sp>
        <p:nvSpPr>
          <p:cNvPr id="9" name="Tekstvak 8">
            <a:extLst>
              <a:ext uri="{FF2B5EF4-FFF2-40B4-BE49-F238E27FC236}">
                <a16:creationId xmlns:a16="http://schemas.microsoft.com/office/drawing/2014/main" id="{87C30121-BD1F-9AF3-7244-5B9BA1AF8F6F}"/>
              </a:ext>
            </a:extLst>
          </p:cNvPr>
          <p:cNvSpPr txBox="1"/>
          <p:nvPr/>
        </p:nvSpPr>
        <p:spPr>
          <a:xfrm>
            <a:off x="651933" y="4318000"/>
            <a:ext cx="2717800" cy="923330"/>
          </a:xfrm>
          <a:prstGeom prst="rect">
            <a:avLst/>
          </a:prstGeom>
          <a:noFill/>
        </p:spPr>
        <p:txBody>
          <a:bodyPr wrap="square" rtlCol="0">
            <a:spAutoFit/>
          </a:bodyPr>
          <a:lstStyle/>
          <a:p>
            <a:r>
              <a:rPr lang="nl-NL" dirty="0"/>
              <a:t>Maak een schilderij in de vorm van Mondriaan.</a:t>
            </a:r>
            <a:br>
              <a:rPr lang="nl-NL" dirty="0"/>
            </a:br>
            <a:r>
              <a:rPr lang="nl-NL" dirty="0"/>
              <a:t>Klik op de link! </a:t>
            </a:r>
          </a:p>
        </p:txBody>
      </p:sp>
      <p:sp>
        <p:nvSpPr>
          <p:cNvPr id="11" name="Tekstvak 10">
            <a:extLst>
              <a:ext uri="{FF2B5EF4-FFF2-40B4-BE49-F238E27FC236}">
                <a16:creationId xmlns:a16="http://schemas.microsoft.com/office/drawing/2014/main" id="{A490AB77-6D18-6043-45F3-ABD50A01A28A}"/>
              </a:ext>
            </a:extLst>
          </p:cNvPr>
          <p:cNvSpPr txBox="1"/>
          <p:nvPr/>
        </p:nvSpPr>
        <p:spPr>
          <a:xfrm>
            <a:off x="651933" y="5480850"/>
            <a:ext cx="3782972" cy="369332"/>
          </a:xfrm>
          <a:prstGeom prst="rect">
            <a:avLst/>
          </a:prstGeom>
          <a:noFill/>
        </p:spPr>
        <p:txBody>
          <a:bodyPr wrap="square">
            <a:spAutoFit/>
          </a:bodyPr>
          <a:lstStyle/>
          <a:p>
            <a:r>
              <a:rPr lang="nl-NL" dirty="0">
                <a:hlinkClick r:id="rId4">
                  <a:extLst>
                    <a:ext uri="{A12FA001-AC4F-418D-AE19-62706E023703}">
                      <ahyp:hlinkClr xmlns:ahyp="http://schemas.microsoft.com/office/drawing/2018/hyperlinkcolor" val="tx"/>
                    </a:ext>
                  </a:extLst>
                </a:hlinkClick>
              </a:rPr>
              <a:t>Tekenen en zo: De Stijl (Mondriaan</a:t>
            </a:r>
            <a:r>
              <a:rPr lang="nl-NL" dirty="0">
                <a:solidFill>
                  <a:srgbClr val="0563C1"/>
                </a:solidFill>
                <a:hlinkClick r:id="rId4">
                  <a:extLst>
                    <a:ext uri="{A12FA001-AC4F-418D-AE19-62706E023703}">
                      <ahyp:hlinkClr xmlns:ahyp="http://schemas.microsoft.com/office/drawing/2018/hyperlinkcolor" val="tx"/>
                    </a:ext>
                  </a:extLst>
                </a:hlinkClick>
              </a:rPr>
              <a:t>)</a:t>
            </a:r>
            <a:endParaRPr lang="nl-NL" dirty="0"/>
          </a:p>
        </p:txBody>
      </p:sp>
    </p:spTree>
    <p:extLst>
      <p:ext uri="{BB962C8B-B14F-4D97-AF65-F5344CB8AC3E}">
        <p14:creationId xmlns:p14="http://schemas.microsoft.com/office/powerpoint/2010/main" val="244719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7644B1B9-303F-02DC-11BF-5A0DD54791C9}"/>
              </a:ext>
            </a:extLst>
          </p:cNvPr>
          <p:cNvSpPr txBox="1"/>
          <p:nvPr/>
        </p:nvSpPr>
        <p:spPr>
          <a:xfrm>
            <a:off x="2827867" y="122534"/>
            <a:ext cx="6096000" cy="923330"/>
          </a:xfrm>
          <a:prstGeom prst="rect">
            <a:avLst/>
          </a:prstGeom>
          <a:noFill/>
        </p:spPr>
        <p:txBody>
          <a:bodyPr wrap="square">
            <a:spAutoFit/>
          </a:bodyPr>
          <a:lstStyle/>
          <a:p>
            <a:pPr algn="ctr"/>
            <a:r>
              <a:rPr lang="nl-NL" sz="1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En dan.. d</a:t>
            </a:r>
            <a:r>
              <a:rPr lang="nl-NL" sz="1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an zijn we aan het fietsen door de prachtige</a:t>
            </a:r>
            <a:br>
              <a:rPr lang="nl-NL" sz="1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nl-NL" sz="1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ACHTERHOEK</a:t>
            </a:r>
            <a:endParaRPr lang="nl-NL" sz="1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Rechthoek 3">
            <a:extLst>
              <a:ext uri="{FF2B5EF4-FFF2-40B4-BE49-F238E27FC236}">
                <a16:creationId xmlns:a16="http://schemas.microsoft.com/office/drawing/2014/main" id="{3E6E2DAC-B091-E08B-135C-21BFA9E74379}"/>
              </a:ext>
            </a:extLst>
          </p:cNvPr>
          <p:cNvSpPr/>
          <p:nvPr/>
        </p:nvSpPr>
        <p:spPr>
          <a:xfrm>
            <a:off x="4237844" y="895316"/>
            <a:ext cx="3411511" cy="923330"/>
          </a:xfrm>
          <a:prstGeom prst="rect">
            <a:avLst/>
          </a:prstGeom>
          <a:noFill/>
        </p:spPr>
        <p:txBody>
          <a:bodyPr wrap="none" lIns="91440" tIns="45720" rIns="91440" bIns="45720">
            <a:spAutoFit/>
          </a:bodyPr>
          <a:lstStyle/>
          <a:p>
            <a:pPr algn="ctr"/>
            <a:r>
              <a:rPr lang="nl-NL"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Doesburg</a:t>
            </a:r>
          </a:p>
        </p:txBody>
      </p:sp>
      <p:pic>
        <p:nvPicPr>
          <p:cNvPr id="1026" name="Picture 2" descr="Victory Boogie-Woogie, 1944 by Piet Mondrian">
            <a:extLst>
              <a:ext uri="{FF2B5EF4-FFF2-40B4-BE49-F238E27FC236}">
                <a16:creationId xmlns:a16="http://schemas.microsoft.com/office/drawing/2014/main" id="{21665B05-E949-426B-073C-2C8A7528D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85724"/>
            <a:ext cx="2311400" cy="23114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B663CBF5-5EC9-ED3D-4584-89D19ECA266E}"/>
              </a:ext>
            </a:extLst>
          </p:cNvPr>
          <p:cNvSpPr txBox="1"/>
          <p:nvPr/>
        </p:nvSpPr>
        <p:spPr>
          <a:xfrm>
            <a:off x="728134" y="4428067"/>
            <a:ext cx="2311400" cy="1477328"/>
          </a:xfrm>
          <a:prstGeom prst="rect">
            <a:avLst/>
          </a:prstGeom>
          <a:noFill/>
        </p:spPr>
        <p:txBody>
          <a:bodyPr wrap="square" rtlCol="0">
            <a:spAutoFit/>
          </a:bodyPr>
          <a:lstStyle/>
          <a:p>
            <a:r>
              <a:rPr lang="nl-NL" dirty="0"/>
              <a:t>Dit schilderij is gemaakt door</a:t>
            </a:r>
            <a:br>
              <a:rPr lang="nl-NL" dirty="0"/>
            </a:br>
            <a:r>
              <a:rPr lang="nl-NL" dirty="0"/>
              <a:t>Piet Mondriaan en heet:</a:t>
            </a:r>
          </a:p>
          <a:p>
            <a:r>
              <a:rPr lang="nl-NL" dirty="0"/>
              <a:t>Boogie </a:t>
            </a:r>
            <a:r>
              <a:rPr lang="nl-NL" dirty="0" err="1"/>
              <a:t>Woogie</a:t>
            </a:r>
            <a:endParaRPr lang="nl-NL" dirty="0"/>
          </a:p>
        </p:txBody>
      </p:sp>
      <p:pic>
        <p:nvPicPr>
          <p:cNvPr id="1028" name="Picture 4" descr="Jaap Dekker Boogie Set - In Een Groen Groen Knollenland Roodborstje ...">
            <a:extLst>
              <a:ext uri="{FF2B5EF4-FFF2-40B4-BE49-F238E27FC236}">
                <a16:creationId xmlns:a16="http://schemas.microsoft.com/office/drawing/2014/main" id="{E44F8D5C-E69B-69D7-884C-501F79F0E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840" y="1787624"/>
            <a:ext cx="3079334" cy="23095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BD0B1592-8569-9B1C-4F24-6ED542EAB4C8}"/>
              </a:ext>
            </a:extLst>
          </p:cNvPr>
          <p:cNvSpPr txBox="1"/>
          <p:nvPr/>
        </p:nvSpPr>
        <p:spPr>
          <a:xfrm>
            <a:off x="3710932" y="4428067"/>
            <a:ext cx="3231734" cy="1754326"/>
          </a:xfrm>
          <a:prstGeom prst="rect">
            <a:avLst/>
          </a:prstGeom>
          <a:noFill/>
        </p:spPr>
        <p:txBody>
          <a:bodyPr wrap="square" rtlCol="0">
            <a:spAutoFit/>
          </a:bodyPr>
          <a:lstStyle/>
          <a:p>
            <a:r>
              <a:rPr lang="nl-NL" dirty="0"/>
              <a:t>Dit is Jaap Dekker geboren in Doesburg in de Achterhoek. Hij werd bekend door het spelen van muziek. Die heette:</a:t>
            </a:r>
            <a:br>
              <a:rPr lang="nl-NL" dirty="0"/>
            </a:br>
            <a:r>
              <a:rPr lang="nl-NL" dirty="0"/>
              <a:t>Boogie </a:t>
            </a:r>
            <a:r>
              <a:rPr lang="nl-NL" dirty="0" err="1"/>
              <a:t>Woogie</a:t>
            </a:r>
            <a:endParaRPr lang="nl-NL" dirty="0"/>
          </a:p>
        </p:txBody>
      </p:sp>
      <p:sp>
        <p:nvSpPr>
          <p:cNvPr id="10" name="AutoShape 6">
            <a:extLst>
              <a:ext uri="{FF2B5EF4-FFF2-40B4-BE49-F238E27FC236}">
                <a16:creationId xmlns:a16="http://schemas.microsoft.com/office/drawing/2014/main" id="{E329CAE5-E0BA-FBC9-1A5D-7393673A5A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34" name="Picture 10" descr="Boogie Woogie: Sunrise Dance (Boogie Piano and Boogie Woogie Piano ...">
            <a:hlinkClick r:id="rId4"/>
            <a:extLst>
              <a:ext uri="{FF2B5EF4-FFF2-40B4-BE49-F238E27FC236}">
                <a16:creationId xmlns:a16="http://schemas.microsoft.com/office/drawing/2014/main" id="{DA6B9B4C-B859-EA21-C735-515FE29B43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7146" y="1787624"/>
            <a:ext cx="3928533" cy="2209800"/>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hlinkClick r:id="rId6"/>
            <a:extLst>
              <a:ext uri="{FF2B5EF4-FFF2-40B4-BE49-F238E27FC236}">
                <a16:creationId xmlns:a16="http://schemas.microsoft.com/office/drawing/2014/main" id="{3458B47E-EBC1-43A8-AAED-07005DBDBFAF}"/>
              </a:ext>
            </a:extLst>
          </p:cNvPr>
          <p:cNvSpPr txBox="1"/>
          <p:nvPr/>
        </p:nvSpPr>
        <p:spPr>
          <a:xfrm>
            <a:off x="7447145" y="4428067"/>
            <a:ext cx="4744855" cy="1477328"/>
          </a:xfrm>
          <a:prstGeom prst="rect">
            <a:avLst/>
          </a:prstGeom>
          <a:noFill/>
        </p:spPr>
        <p:txBody>
          <a:bodyPr wrap="square" rtlCol="0">
            <a:spAutoFit/>
          </a:bodyPr>
          <a:lstStyle/>
          <a:p>
            <a:r>
              <a:rPr lang="nl-NL" dirty="0"/>
              <a:t>Boogie </a:t>
            </a:r>
            <a:r>
              <a:rPr lang="nl-NL" dirty="0" err="1"/>
              <a:t>Woogie</a:t>
            </a:r>
            <a:r>
              <a:rPr lang="nl-NL" dirty="0"/>
              <a:t> heeft Afro-Amerikaanse</a:t>
            </a:r>
            <a:br>
              <a:rPr lang="nl-NL" dirty="0"/>
            </a:br>
            <a:r>
              <a:rPr lang="nl-NL" dirty="0"/>
              <a:t>oorsprong en er werd op gedanst.</a:t>
            </a:r>
            <a:br>
              <a:rPr lang="nl-NL" dirty="0"/>
            </a:br>
            <a:r>
              <a:rPr lang="nl-NL" dirty="0"/>
              <a:t>Bekijk de video (</a:t>
            </a:r>
            <a:r>
              <a:rPr lang="nl-NL" dirty="0" err="1"/>
              <a:t>klikop</a:t>
            </a:r>
            <a:r>
              <a:rPr lang="nl-NL" dirty="0"/>
              <a:t> de afbeelding) en </a:t>
            </a:r>
            <a:br>
              <a:rPr lang="nl-NL" dirty="0"/>
            </a:br>
            <a:r>
              <a:rPr lang="nl-NL" dirty="0"/>
              <a:t>laat zien dat jij en een klasgenoot ook</a:t>
            </a:r>
          </a:p>
          <a:p>
            <a:r>
              <a:rPr lang="nl-NL" dirty="0"/>
              <a:t>zo kunnen dansen! </a:t>
            </a:r>
            <a:r>
              <a:rPr lang="nl-NL" dirty="0" err="1"/>
              <a:t>Let’s</a:t>
            </a:r>
            <a:r>
              <a:rPr lang="nl-NL" dirty="0"/>
              <a:t> go, go, go!!</a:t>
            </a:r>
          </a:p>
        </p:txBody>
      </p:sp>
    </p:spTree>
    <p:extLst>
      <p:ext uri="{BB962C8B-B14F-4D97-AF65-F5344CB8AC3E}">
        <p14:creationId xmlns:p14="http://schemas.microsoft.com/office/powerpoint/2010/main" val="828010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7E87FD2C-E082-CA2D-CC1E-0A6CD5AAA552}"/>
              </a:ext>
            </a:extLst>
          </p:cNvPr>
          <p:cNvSpPr txBox="1"/>
          <p:nvPr/>
        </p:nvSpPr>
        <p:spPr>
          <a:xfrm>
            <a:off x="245533" y="237404"/>
            <a:ext cx="11472334" cy="3693319"/>
          </a:xfrm>
          <a:prstGeom prst="rect">
            <a:avLst/>
          </a:prstGeom>
          <a:noFill/>
        </p:spPr>
        <p:txBody>
          <a:bodyPr wrap="square">
            <a:spAutoFit/>
          </a:bodyPr>
          <a:lstStyle/>
          <a:p>
            <a:r>
              <a:rPr lang="nl-NL" b="0" i="0" dirty="0">
                <a:effectLst/>
                <a:latin typeface="Roboto" panose="02000000000000000000" pitchFamily="2" charset="0"/>
              </a:rPr>
              <a:t>Toen Charles </a:t>
            </a:r>
            <a:r>
              <a:rPr lang="nl-NL" b="0" i="0" dirty="0" err="1">
                <a:effectLst/>
                <a:latin typeface="Roboto" panose="02000000000000000000" pitchFamily="2" charset="0"/>
              </a:rPr>
              <a:t>Lindbergh</a:t>
            </a:r>
            <a:r>
              <a:rPr lang="nl-NL" b="0" i="0" dirty="0">
                <a:effectLst/>
                <a:latin typeface="Roboto" panose="02000000000000000000" pitchFamily="2" charset="0"/>
              </a:rPr>
              <a:t> in 1927 voor het eerst solo non-stop de Atlantische Oceaan overvloog, (zie ook de</a:t>
            </a:r>
            <a:br>
              <a:rPr lang="nl-NL" b="0" i="0" dirty="0">
                <a:effectLst/>
                <a:latin typeface="Roboto" panose="02000000000000000000" pitchFamily="2" charset="0"/>
              </a:rPr>
            </a:br>
            <a:endParaRPr lang="nl-NL" b="0" i="0" dirty="0">
              <a:effectLst/>
              <a:latin typeface="Roboto" panose="02000000000000000000" pitchFamily="2" charset="0"/>
            </a:endParaRPr>
          </a:p>
          <a:p>
            <a:r>
              <a:rPr lang="nl-NL" b="0" i="0" dirty="0">
                <a:effectLst/>
                <a:latin typeface="Roboto" panose="02000000000000000000" pitchFamily="2" charset="0"/>
              </a:rPr>
              <a:t> fietstocht door Noord-Holland) van New York naar Parijs, kopten de kranten: </a:t>
            </a:r>
            <a:r>
              <a:rPr lang="nl-NL" b="1" i="0" dirty="0">
                <a:effectLst/>
                <a:latin typeface="Roboto" panose="02000000000000000000" pitchFamily="2" charset="0"/>
              </a:rPr>
              <a:t>Lucky </a:t>
            </a:r>
            <a:r>
              <a:rPr lang="nl-NL" b="1" i="0" dirty="0" err="1">
                <a:effectLst/>
                <a:latin typeface="Roboto" panose="02000000000000000000" pitchFamily="2" charset="0"/>
              </a:rPr>
              <a:t>Lindy</a:t>
            </a:r>
            <a:r>
              <a:rPr lang="nl-NL" b="1" i="0" dirty="0">
                <a:effectLst/>
                <a:latin typeface="Roboto" panose="02000000000000000000" pitchFamily="2" charset="0"/>
              </a:rPr>
              <a:t> hops </a:t>
            </a:r>
            <a:r>
              <a:rPr lang="nl-NL" b="1" i="0" dirty="0" err="1">
                <a:effectLst/>
                <a:latin typeface="Roboto" panose="02000000000000000000" pitchFamily="2" charset="0"/>
              </a:rPr>
              <a:t>Atlantic</a:t>
            </a:r>
            <a:r>
              <a:rPr lang="nl-NL" b="1" i="0" dirty="0">
                <a:effectLst/>
                <a:latin typeface="Roboto" panose="02000000000000000000" pitchFamily="2" charset="0"/>
              </a:rPr>
              <a:t>. </a:t>
            </a:r>
            <a:r>
              <a:rPr lang="nl-NL" b="0" i="0" dirty="0">
                <a:effectLst/>
                <a:latin typeface="Roboto" panose="02000000000000000000" pitchFamily="2" charset="0"/>
              </a:rPr>
              <a:t>Hieruit</a:t>
            </a:r>
            <a:br>
              <a:rPr lang="nl-NL" b="0" i="0" dirty="0">
                <a:effectLst/>
                <a:latin typeface="Roboto" panose="02000000000000000000" pitchFamily="2" charset="0"/>
              </a:rPr>
            </a:br>
            <a:endParaRPr lang="nl-NL" b="0" i="0" dirty="0">
              <a:effectLst/>
              <a:latin typeface="Roboto" panose="02000000000000000000" pitchFamily="2" charset="0"/>
            </a:endParaRPr>
          </a:p>
          <a:p>
            <a:r>
              <a:rPr lang="nl-NL" b="0" i="0" dirty="0">
                <a:effectLst/>
                <a:latin typeface="Roboto" panose="02000000000000000000" pitchFamily="2" charset="0"/>
              </a:rPr>
              <a:t> zou de naam </a:t>
            </a:r>
            <a:r>
              <a:rPr lang="nl-NL" b="1" i="0" dirty="0" err="1">
                <a:effectLst/>
                <a:latin typeface="Roboto" panose="02000000000000000000" pitchFamily="2" charset="0"/>
              </a:rPr>
              <a:t>lindyhop</a:t>
            </a:r>
            <a:r>
              <a:rPr lang="nl-NL" b="0" i="0" dirty="0">
                <a:effectLst/>
                <a:latin typeface="Roboto" panose="02000000000000000000" pitchFamily="2" charset="0"/>
              </a:rPr>
              <a:t> zijn ontstaan. De dans werd buiten </a:t>
            </a:r>
            <a:r>
              <a:rPr lang="nl-NL" b="0" i="0" dirty="0" err="1">
                <a:effectLst/>
                <a:latin typeface="Roboto" panose="02000000000000000000" pitchFamily="2" charset="0"/>
              </a:rPr>
              <a:t>Harlem</a:t>
            </a:r>
            <a:r>
              <a:rPr lang="nl-NL" b="0" i="0" dirty="0">
                <a:effectLst/>
                <a:latin typeface="Roboto" panose="02000000000000000000" pitchFamily="2" charset="0"/>
              </a:rPr>
              <a:t>, een wijk in New York, bekend als de</a:t>
            </a:r>
            <a:br>
              <a:rPr lang="nl-NL" b="0" i="0" dirty="0">
                <a:effectLst/>
                <a:latin typeface="Roboto" panose="02000000000000000000" pitchFamily="2" charset="0"/>
              </a:rPr>
            </a:br>
            <a:endParaRPr lang="nl-NL" b="0" i="0" dirty="0">
              <a:effectLst/>
              <a:latin typeface="Roboto" panose="02000000000000000000" pitchFamily="2" charset="0"/>
            </a:endParaRPr>
          </a:p>
          <a:p>
            <a:r>
              <a:rPr lang="nl-NL" b="0" i="0" dirty="0">
                <a:effectLst/>
                <a:latin typeface="Roboto" panose="02000000000000000000" pitchFamily="2" charset="0"/>
                <a:hlinkClick r:id="rId2"/>
              </a:rPr>
              <a:t> </a:t>
            </a:r>
            <a:r>
              <a:rPr lang="nl-NL" b="1" i="0" dirty="0" err="1">
                <a:solidFill>
                  <a:schemeClr val="accent3">
                    <a:lumMod val="60000"/>
                    <a:lumOff val="40000"/>
                  </a:schemeClr>
                </a:solidFill>
                <a:effectLst/>
                <a:latin typeface="Roboto" panose="02000000000000000000" pitchFamily="2" charset="0"/>
                <a:hlinkClick r:id="rId2"/>
              </a:rPr>
              <a:t>jitterbug</a:t>
            </a:r>
            <a:r>
              <a:rPr lang="nl-NL" b="1" i="0" dirty="0">
                <a:solidFill>
                  <a:schemeClr val="accent3">
                    <a:lumMod val="60000"/>
                    <a:lumOff val="40000"/>
                  </a:schemeClr>
                </a:solidFill>
                <a:effectLst/>
                <a:latin typeface="Roboto" panose="02000000000000000000" pitchFamily="2" charset="0"/>
              </a:rPr>
              <a:t>, </a:t>
            </a:r>
            <a:r>
              <a:rPr lang="nl-NL" b="0" i="0" dirty="0">
                <a:effectLst/>
                <a:latin typeface="Roboto" panose="02000000000000000000" pitchFamily="2" charset="0"/>
              </a:rPr>
              <a:t>deze zou later</a:t>
            </a:r>
            <a:r>
              <a:rPr lang="nl-NL" dirty="0">
                <a:latin typeface="Roboto" panose="02000000000000000000" pitchFamily="2" charset="0"/>
              </a:rPr>
              <a:t> </a:t>
            </a:r>
            <a:r>
              <a:rPr lang="nl-NL" b="0" i="0" dirty="0">
                <a:effectLst/>
                <a:latin typeface="Roboto" panose="02000000000000000000" pitchFamily="2" charset="0"/>
              </a:rPr>
              <a:t>leidden tot nieuwe vormen als </a:t>
            </a:r>
            <a:r>
              <a:rPr lang="nl-NL" b="1" i="0" dirty="0">
                <a:solidFill>
                  <a:schemeClr val="accent3">
                    <a:lumMod val="60000"/>
                    <a:lumOff val="40000"/>
                  </a:schemeClr>
                </a:solidFill>
                <a:effectLst/>
                <a:latin typeface="Roboto" panose="02000000000000000000" pitchFamily="2" charset="0"/>
                <a:hlinkClick r:id="rId3"/>
              </a:rPr>
              <a:t>Rock-'n-roll</a:t>
            </a:r>
            <a:r>
              <a:rPr lang="nl-NL" b="0" i="0" dirty="0">
                <a:solidFill>
                  <a:schemeClr val="accent3">
                    <a:lumMod val="60000"/>
                    <a:lumOff val="40000"/>
                  </a:schemeClr>
                </a:solidFill>
                <a:effectLst/>
                <a:latin typeface="Roboto" panose="02000000000000000000" pitchFamily="2" charset="0"/>
              </a:rPr>
              <a:t> </a:t>
            </a:r>
            <a:r>
              <a:rPr lang="nl-NL" b="0" i="0" dirty="0">
                <a:effectLst/>
                <a:latin typeface="Roboto" panose="02000000000000000000" pitchFamily="2" charset="0"/>
              </a:rPr>
              <a:t>en </a:t>
            </a:r>
            <a:r>
              <a:rPr lang="nl-NL" b="1" i="0" dirty="0">
                <a:solidFill>
                  <a:schemeClr val="accent3">
                    <a:lumMod val="60000"/>
                    <a:lumOff val="40000"/>
                  </a:schemeClr>
                </a:solidFill>
                <a:effectLst/>
                <a:latin typeface="Roboto" panose="02000000000000000000" pitchFamily="2" charset="0"/>
              </a:rPr>
              <a:t>Boogie </a:t>
            </a:r>
            <a:r>
              <a:rPr lang="nl-NL" b="1" dirty="0" err="1">
                <a:solidFill>
                  <a:schemeClr val="accent3">
                    <a:lumMod val="60000"/>
                    <a:lumOff val="40000"/>
                  </a:schemeClr>
                </a:solidFill>
                <a:latin typeface="Roboto" panose="02000000000000000000" pitchFamily="2" charset="0"/>
              </a:rPr>
              <a:t>W</a:t>
            </a:r>
            <a:r>
              <a:rPr lang="nl-NL" b="1" i="0" dirty="0" err="1">
                <a:solidFill>
                  <a:schemeClr val="accent3">
                    <a:lumMod val="60000"/>
                    <a:lumOff val="40000"/>
                  </a:schemeClr>
                </a:solidFill>
                <a:effectLst/>
                <a:latin typeface="Roboto" panose="02000000000000000000" pitchFamily="2" charset="0"/>
              </a:rPr>
              <a:t>oogie</a:t>
            </a:r>
            <a:r>
              <a:rPr lang="nl-NL" b="1" i="0" dirty="0">
                <a:solidFill>
                  <a:schemeClr val="accent3">
                    <a:lumMod val="60000"/>
                    <a:lumOff val="40000"/>
                  </a:schemeClr>
                </a:solidFill>
                <a:effectLst/>
                <a:latin typeface="Roboto" panose="02000000000000000000" pitchFamily="2" charset="0"/>
              </a:rPr>
              <a:t>. </a:t>
            </a:r>
          </a:p>
          <a:p>
            <a:br>
              <a:rPr lang="nl-NL" b="1" i="0" dirty="0">
                <a:solidFill>
                  <a:schemeClr val="accent3">
                    <a:lumMod val="60000"/>
                    <a:lumOff val="40000"/>
                  </a:schemeClr>
                </a:solidFill>
                <a:effectLst/>
                <a:latin typeface="Roboto" panose="02000000000000000000" pitchFamily="2" charset="0"/>
              </a:rPr>
            </a:br>
            <a:r>
              <a:rPr lang="nl-NL" b="1" i="0" dirty="0">
                <a:solidFill>
                  <a:schemeClr val="accent3">
                    <a:lumMod val="60000"/>
                    <a:lumOff val="40000"/>
                  </a:schemeClr>
                </a:solidFill>
                <a:effectLst/>
                <a:latin typeface="Roboto" panose="02000000000000000000" pitchFamily="2" charset="0"/>
              </a:rPr>
              <a:t>N</a:t>
            </a:r>
            <a:r>
              <a:rPr lang="nl-NL" b="1" dirty="0">
                <a:solidFill>
                  <a:schemeClr val="accent3">
                    <a:lumMod val="60000"/>
                    <a:lumOff val="40000"/>
                  </a:schemeClr>
                </a:solidFill>
                <a:latin typeface="Roboto" panose="02000000000000000000" pitchFamily="2" charset="0"/>
              </a:rPr>
              <a:t>ou denk ik, dat jullie de moderne dansen wel kennen: streetdance, hip hop, freestyle. Dus vond ik het leuk wat dansvormen uit te zoeken die je waarschijnlijk niet kent, maar wel leuk zijn om te zien of om zelf te leren&gt;</a:t>
            </a:r>
            <a:br>
              <a:rPr lang="nl-NL" b="1" dirty="0">
                <a:solidFill>
                  <a:schemeClr val="accent3">
                    <a:lumMod val="60000"/>
                    <a:lumOff val="40000"/>
                  </a:schemeClr>
                </a:solidFill>
                <a:latin typeface="Roboto" panose="02000000000000000000" pitchFamily="2" charset="0"/>
              </a:rPr>
            </a:br>
            <a:r>
              <a:rPr lang="nl-NL" b="1" dirty="0">
                <a:solidFill>
                  <a:schemeClr val="accent3">
                    <a:lumMod val="60000"/>
                    <a:lumOff val="40000"/>
                  </a:schemeClr>
                </a:solidFill>
                <a:latin typeface="Roboto" panose="02000000000000000000" pitchFamily="2" charset="0"/>
              </a:rPr>
              <a:t>Mijn school ging naar een dansschool en leerde de kinderen van groep 8 onder andere onderstaande dansen.</a:t>
            </a:r>
            <a:br>
              <a:rPr lang="nl-NL" b="1" dirty="0">
                <a:solidFill>
                  <a:schemeClr val="accent3">
                    <a:lumMod val="60000"/>
                    <a:lumOff val="40000"/>
                  </a:schemeClr>
                </a:solidFill>
                <a:latin typeface="Roboto" panose="02000000000000000000" pitchFamily="2" charset="0"/>
              </a:rPr>
            </a:br>
            <a:r>
              <a:rPr lang="nl-NL" b="1" dirty="0">
                <a:solidFill>
                  <a:schemeClr val="accent3">
                    <a:lumMod val="60000"/>
                    <a:lumOff val="40000"/>
                  </a:schemeClr>
                </a:solidFill>
                <a:latin typeface="Roboto" panose="02000000000000000000" pitchFamily="2" charset="0"/>
              </a:rPr>
              <a:t>Die lieten de kinderen dan zien op een speciale dansavond in school. En leuk dat het was!</a:t>
            </a:r>
            <a:br>
              <a:rPr lang="nl-NL" b="1" dirty="0">
                <a:solidFill>
                  <a:schemeClr val="accent3">
                    <a:lumMod val="60000"/>
                    <a:lumOff val="40000"/>
                  </a:schemeClr>
                </a:solidFill>
                <a:latin typeface="Roboto" panose="02000000000000000000" pitchFamily="2" charset="0"/>
              </a:rPr>
            </a:br>
            <a:endParaRPr lang="nl-NL" b="1" dirty="0">
              <a:solidFill>
                <a:schemeClr val="accent3">
                  <a:lumMod val="60000"/>
                  <a:lumOff val="40000"/>
                </a:schemeClr>
              </a:solidFill>
              <a:latin typeface="Roboto" panose="02000000000000000000" pitchFamily="2" charset="0"/>
            </a:endParaRPr>
          </a:p>
        </p:txBody>
      </p:sp>
      <p:pic>
        <p:nvPicPr>
          <p:cNvPr id="1026" name="Picture 2" descr="Pin by Beth G. on Illustrations - Dance | Cartoon character design ...">
            <a:hlinkClick r:id="rId4"/>
            <a:extLst>
              <a:ext uri="{FF2B5EF4-FFF2-40B4-BE49-F238E27FC236}">
                <a16:creationId xmlns:a16="http://schemas.microsoft.com/office/drawing/2014/main" id="{C1CCD0B6-C141-BFDF-FE10-A3C4CBEEC7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36" y="4040142"/>
            <a:ext cx="746207" cy="18862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n by Beth G. on Illustrations - Dance | Cartoon character design ...">
            <a:hlinkClick r:id="rId6"/>
            <a:extLst>
              <a:ext uri="{FF2B5EF4-FFF2-40B4-BE49-F238E27FC236}">
                <a16:creationId xmlns:a16="http://schemas.microsoft.com/office/drawing/2014/main" id="{23FE9FD7-445C-9C9D-2E67-28E6AD8EA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398" y="4059516"/>
            <a:ext cx="746207" cy="18862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Pin by Beth G. on Illustrations - Dance | Cartoon character design ...">
            <a:hlinkClick r:id="rId7"/>
            <a:extLst>
              <a:ext uri="{FF2B5EF4-FFF2-40B4-BE49-F238E27FC236}">
                <a16:creationId xmlns:a16="http://schemas.microsoft.com/office/drawing/2014/main" id="{D1626CE5-4728-E40E-F97C-3664DD7A31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1965" y="4059516"/>
            <a:ext cx="746207" cy="18862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in by Beth G. on Illustrations - Dance | Cartoon character design ...">
            <a:hlinkClick r:id="rId8"/>
            <a:extLst>
              <a:ext uri="{FF2B5EF4-FFF2-40B4-BE49-F238E27FC236}">
                <a16:creationId xmlns:a16="http://schemas.microsoft.com/office/drawing/2014/main" id="{4231F580-EB4F-3057-AA14-8505C24831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7851" y="4067436"/>
            <a:ext cx="746207" cy="18862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in by Beth G. on Illustrations - Dance | Cartoon character design ...">
            <a:hlinkClick r:id="rId9"/>
            <a:extLst>
              <a:ext uri="{FF2B5EF4-FFF2-40B4-BE49-F238E27FC236}">
                <a16:creationId xmlns:a16="http://schemas.microsoft.com/office/drawing/2014/main" id="{14559B9A-5296-46C5-4A1D-9AF30A0AA2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6397" y="4099778"/>
            <a:ext cx="746207" cy="18862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in by Beth G. on Illustrations - Dance | Cartoon character design ...">
            <a:hlinkClick r:id="rId10"/>
            <a:extLst>
              <a:ext uri="{FF2B5EF4-FFF2-40B4-BE49-F238E27FC236}">
                <a16:creationId xmlns:a16="http://schemas.microsoft.com/office/drawing/2014/main" id="{8E08EF71-96AF-9E5A-27A9-34C20ABAE3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7696" y="4116282"/>
            <a:ext cx="746207" cy="18862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in by Beth G. on Illustrations - Dance | Cartoon character design ...">
            <a:hlinkClick r:id="rId11"/>
            <a:extLst>
              <a:ext uri="{FF2B5EF4-FFF2-40B4-BE49-F238E27FC236}">
                <a16:creationId xmlns:a16="http://schemas.microsoft.com/office/drawing/2014/main" id="{7CE9970A-C937-B582-E85B-352E40460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8995" y="4099778"/>
            <a:ext cx="746207" cy="18862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in by Beth G. on Illustrations - Dance | Cartoon character design ...">
            <a:hlinkClick r:id="rId12"/>
            <a:extLst>
              <a:ext uri="{FF2B5EF4-FFF2-40B4-BE49-F238E27FC236}">
                <a16:creationId xmlns:a16="http://schemas.microsoft.com/office/drawing/2014/main" id="{BDD5AEE6-C717-45D1-310E-335F0E857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4679" y="4116282"/>
            <a:ext cx="746207" cy="1886258"/>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96F8A131-8ADA-6E05-5632-7536CD780110}"/>
              </a:ext>
            </a:extLst>
          </p:cNvPr>
          <p:cNvSpPr txBox="1"/>
          <p:nvPr/>
        </p:nvSpPr>
        <p:spPr>
          <a:xfrm>
            <a:off x="2117" y="6082120"/>
            <a:ext cx="1380067" cy="307777"/>
          </a:xfrm>
          <a:prstGeom prst="rect">
            <a:avLst/>
          </a:prstGeom>
          <a:noFill/>
        </p:spPr>
        <p:txBody>
          <a:bodyPr wrap="square" rtlCol="0">
            <a:spAutoFit/>
          </a:bodyPr>
          <a:lstStyle/>
          <a:p>
            <a:r>
              <a:rPr lang="nl-NL" sz="1400" dirty="0"/>
              <a:t>Charleston</a:t>
            </a:r>
          </a:p>
        </p:txBody>
      </p:sp>
      <p:sp>
        <p:nvSpPr>
          <p:cNvPr id="11" name="Tekstvak 10">
            <a:extLst>
              <a:ext uri="{FF2B5EF4-FFF2-40B4-BE49-F238E27FC236}">
                <a16:creationId xmlns:a16="http://schemas.microsoft.com/office/drawing/2014/main" id="{C99312F4-CEC2-349B-C509-1FC7AEA7B420}"/>
              </a:ext>
            </a:extLst>
          </p:cNvPr>
          <p:cNvSpPr txBox="1"/>
          <p:nvPr/>
        </p:nvSpPr>
        <p:spPr>
          <a:xfrm>
            <a:off x="1320800" y="6075140"/>
            <a:ext cx="1066800" cy="338554"/>
          </a:xfrm>
          <a:prstGeom prst="rect">
            <a:avLst/>
          </a:prstGeom>
          <a:noFill/>
        </p:spPr>
        <p:txBody>
          <a:bodyPr wrap="square" rtlCol="0">
            <a:spAutoFit/>
          </a:bodyPr>
          <a:lstStyle/>
          <a:p>
            <a:r>
              <a:rPr lang="nl-NL" sz="1600" dirty="0"/>
              <a:t>Jive</a:t>
            </a:r>
          </a:p>
        </p:txBody>
      </p:sp>
      <p:sp>
        <p:nvSpPr>
          <p:cNvPr id="12" name="Tekstvak 11">
            <a:extLst>
              <a:ext uri="{FF2B5EF4-FFF2-40B4-BE49-F238E27FC236}">
                <a16:creationId xmlns:a16="http://schemas.microsoft.com/office/drawing/2014/main" id="{CA6323B6-7844-B398-5036-5EB08FED1D94}"/>
              </a:ext>
            </a:extLst>
          </p:cNvPr>
          <p:cNvSpPr txBox="1"/>
          <p:nvPr/>
        </p:nvSpPr>
        <p:spPr>
          <a:xfrm>
            <a:off x="2385484" y="6082120"/>
            <a:ext cx="1354666" cy="338554"/>
          </a:xfrm>
          <a:prstGeom prst="rect">
            <a:avLst/>
          </a:prstGeom>
          <a:noFill/>
        </p:spPr>
        <p:txBody>
          <a:bodyPr wrap="square" rtlCol="0">
            <a:spAutoFit/>
          </a:bodyPr>
          <a:lstStyle/>
          <a:p>
            <a:r>
              <a:rPr lang="nl-NL" sz="1600" dirty="0" err="1"/>
              <a:t>Flamengo</a:t>
            </a:r>
            <a:endParaRPr lang="nl-NL" sz="1600" dirty="0"/>
          </a:p>
        </p:txBody>
      </p:sp>
      <p:sp>
        <p:nvSpPr>
          <p:cNvPr id="13" name="Tekstvak 12">
            <a:extLst>
              <a:ext uri="{FF2B5EF4-FFF2-40B4-BE49-F238E27FC236}">
                <a16:creationId xmlns:a16="http://schemas.microsoft.com/office/drawing/2014/main" id="{67FCF38B-D2C2-BC52-D9B6-6EF28635D089}"/>
              </a:ext>
            </a:extLst>
          </p:cNvPr>
          <p:cNvSpPr txBox="1"/>
          <p:nvPr/>
        </p:nvSpPr>
        <p:spPr>
          <a:xfrm>
            <a:off x="3649768" y="6002643"/>
            <a:ext cx="1786467" cy="584775"/>
          </a:xfrm>
          <a:prstGeom prst="rect">
            <a:avLst/>
          </a:prstGeom>
          <a:noFill/>
        </p:spPr>
        <p:txBody>
          <a:bodyPr wrap="square" rtlCol="0">
            <a:spAutoFit/>
          </a:bodyPr>
          <a:lstStyle/>
          <a:p>
            <a:r>
              <a:rPr lang="nl-NL" sz="1600" dirty="0" err="1"/>
              <a:t>Riverdance</a:t>
            </a:r>
            <a:br>
              <a:rPr lang="nl-NL" sz="1600" dirty="0"/>
            </a:br>
            <a:r>
              <a:rPr lang="nl-NL" sz="1600" dirty="0"/>
              <a:t>Ierse tapdans</a:t>
            </a:r>
          </a:p>
        </p:txBody>
      </p:sp>
      <p:sp>
        <p:nvSpPr>
          <p:cNvPr id="14" name="Tekstvak 13">
            <a:extLst>
              <a:ext uri="{FF2B5EF4-FFF2-40B4-BE49-F238E27FC236}">
                <a16:creationId xmlns:a16="http://schemas.microsoft.com/office/drawing/2014/main" id="{F4F0CE76-BEAF-5354-CE5E-06645F8AA9F2}"/>
              </a:ext>
            </a:extLst>
          </p:cNvPr>
          <p:cNvSpPr txBox="1"/>
          <p:nvPr/>
        </p:nvSpPr>
        <p:spPr>
          <a:xfrm>
            <a:off x="5279316" y="6125753"/>
            <a:ext cx="1350433" cy="338554"/>
          </a:xfrm>
          <a:prstGeom prst="rect">
            <a:avLst/>
          </a:prstGeom>
          <a:noFill/>
        </p:spPr>
        <p:txBody>
          <a:bodyPr wrap="square" rtlCol="0">
            <a:spAutoFit/>
          </a:bodyPr>
          <a:lstStyle/>
          <a:p>
            <a:r>
              <a:rPr lang="nl-NL" sz="1600" dirty="0"/>
              <a:t>Sirtaki</a:t>
            </a:r>
          </a:p>
        </p:txBody>
      </p:sp>
      <p:sp>
        <p:nvSpPr>
          <p:cNvPr id="15" name="Tekstvak 14">
            <a:extLst>
              <a:ext uri="{FF2B5EF4-FFF2-40B4-BE49-F238E27FC236}">
                <a16:creationId xmlns:a16="http://schemas.microsoft.com/office/drawing/2014/main" id="{701D429D-7C3B-6370-59A7-B2944C301B8B}"/>
              </a:ext>
            </a:extLst>
          </p:cNvPr>
          <p:cNvSpPr txBox="1"/>
          <p:nvPr/>
        </p:nvSpPr>
        <p:spPr>
          <a:xfrm>
            <a:off x="6698403" y="6155091"/>
            <a:ext cx="1483849" cy="338554"/>
          </a:xfrm>
          <a:prstGeom prst="rect">
            <a:avLst/>
          </a:prstGeom>
          <a:noFill/>
        </p:spPr>
        <p:txBody>
          <a:bodyPr wrap="square" rtlCol="0">
            <a:spAutoFit/>
          </a:bodyPr>
          <a:lstStyle/>
          <a:p>
            <a:r>
              <a:rPr lang="nl-NL" sz="1600" dirty="0"/>
              <a:t>Ballet</a:t>
            </a:r>
          </a:p>
        </p:txBody>
      </p:sp>
      <p:sp>
        <p:nvSpPr>
          <p:cNvPr id="16" name="Tekstvak 15">
            <a:extLst>
              <a:ext uri="{FF2B5EF4-FFF2-40B4-BE49-F238E27FC236}">
                <a16:creationId xmlns:a16="http://schemas.microsoft.com/office/drawing/2014/main" id="{E85E359F-A14D-7393-1EDE-CD5496D4F63E}"/>
              </a:ext>
            </a:extLst>
          </p:cNvPr>
          <p:cNvSpPr txBox="1"/>
          <p:nvPr/>
        </p:nvSpPr>
        <p:spPr>
          <a:xfrm>
            <a:off x="7810734" y="6097509"/>
            <a:ext cx="1415930" cy="584775"/>
          </a:xfrm>
          <a:prstGeom prst="rect">
            <a:avLst/>
          </a:prstGeom>
          <a:noFill/>
        </p:spPr>
        <p:txBody>
          <a:bodyPr wrap="square" rtlCol="0">
            <a:spAutoFit/>
          </a:bodyPr>
          <a:lstStyle/>
          <a:p>
            <a:r>
              <a:rPr lang="nl-NL" sz="1600" dirty="0"/>
              <a:t>Country Linedance</a:t>
            </a:r>
          </a:p>
        </p:txBody>
      </p:sp>
      <p:sp>
        <p:nvSpPr>
          <p:cNvPr id="17" name="Tekstvak 16">
            <a:extLst>
              <a:ext uri="{FF2B5EF4-FFF2-40B4-BE49-F238E27FC236}">
                <a16:creationId xmlns:a16="http://schemas.microsoft.com/office/drawing/2014/main" id="{0777F445-4B91-588E-F6F7-4BE0BD8DE3BD}"/>
              </a:ext>
            </a:extLst>
          </p:cNvPr>
          <p:cNvSpPr txBox="1"/>
          <p:nvPr/>
        </p:nvSpPr>
        <p:spPr>
          <a:xfrm>
            <a:off x="9085953" y="6119649"/>
            <a:ext cx="1878500" cy="584775"/>
          </a:xfrm>
          <a:prstGeom prst="rect">
            <a:avLst/>
          </a:prstGeom>
          <a:noFill/>
        </p:spPr>
        <p:txBody>
          <a:bodyPr wrap="square" rtlCol="0">
            <a:spAutoFit/>
          </a:bodyPr>
          <a:lstStyle/>
          <a:p>
            <a:r>
              <a:rPr lang="nl-NL" sz="1600" dirty="0"/>
              <a:t>Schotse Zwaarddans</a:t>
            </a:r>
          </a:p>
        </p:txBody>
      </p:sp>
      <p:pic>
        <p:nvPicPr>
          <p:cNvPr id="4" name="Picture 4" descr="Pin by Beth G. on Illustrations - Dance | Cartoon character design ...">
            <a:hlinkClick r:id="rId13"/>
            <a:extLst>
              <a:ext uri="{FF2B5EF4-FFF2-40B4-BE49-F238E27FC236}">
                <a16:creationId xmlns:a16="http://schemas.microsoft.com/office/drawing/2014/main" id="{C356E254-EFA9-703C-7642-575A86C688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64453" y="4104649"/>
            <a:ext cx="746207" cy="1886258"/>
          </a:xfrm>
          <a:prstGeom prst="rect">
            <a:avLst/>
          </a:prstGeom>
          <a:noFill/>
          <a:extLst>
            <a:ext uri="{909E8E84-426E-40DD-AFC4-6F175D3DCCD1}">
              <a14:hiddenFill xmlns:a14="http://schemas.microsoft.com/office/drawing/2010/main">
                <a:solidFill>
                  <a:srgbClr val="FFFFFF"/>
                </a:solidFill>
              </a14:hiddenFill>
            </a:ext>
          </a:extLst>
        </p:spPr>
      </p:pic>
      <p:sp>
        <p:nvSpPr>
          <p:cNvPr id="18" name="Tekstvak 17">
            <a:extLst>
              <a:ext uri="{FF2B5EF4-FFF2-40B4-BE49-F238E27FC236}">
                <a16:creationId xmlns:a16="http://schemas.microsoft.com/office/drawing/2014/main" id="{D5B6D3F7-B6CF-4D76-D3C8-1701643A19A1}"/>
              </a:ext>
            </a:extLst>
          </p:cNvPr>
          <p:cNvSpPr txBox="1"/>
          <p:nvPr/>
        </p:nvSpPr>
        <p:spPr>
          <a:xfrm>
            <a:off x="10776198" y="6027003"/>
            <a:ext cx="1490134" cy="830997"/>
          </a:xfrm>
          <a:prstGeom prst="rect">
            <a:avLst/>
          </a:prstGeom>
          <a:noFill/>
        </p:spPr>
        <p:txBody>
          <a:bodyPr wrap="square" rtlCol="0">
            <a:spAutoFit/>
          </a:bodyPr>
          <a:lstStyle/>
          <a:p>
            <a:r>
              <a:rPr lang="nl-NL" sz="1600" dirty="0"/>
              <a:t>De 1000 handen </a:t>
            </a:r>
            <a:r>
              <a:rPr lang="nl-NL" sz="1600" dirty="0" err="1"/>
              <a:t>Bodhisattva</a:t>
            </a:r>
            <a:endParaRPr lang="nl-NL" sz="1600" dirty="0"/>
          </a:p>
        </p:txBody>
      </p:sp>
      <p:pic>
        <p:nvPicPr>
          <p:cNvPr id="20" name="Picture 2" descr="37 practices of a Bodhisattva - The Ringu Tulku Archive">
            <a:extLst>
              <a:ext uri="{FF2B5EF4-FFF2-40B4-BE49-F238E27FC236}">
                <a16:creationId xmlns:a16="http://schemas.microsoft.com/office/drawing/2014/main" id="{166F096A-C886-EE5B-5759-76901D1EF9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49513" y="0"/>
            <a:ext cx="7292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85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6C5FB1D-CE96-3FBE-04DC-22704C6318DA}"/>
              </a:ext>
            </a:extLst>
          </p:cNvPr>
          <p:cNvSpPr/>
          <p:nvPr/>
        </p:nvSpPr>
        <p:spPr>
          <a:xfrm>
            <a:off x="2602095" y="410401"/>
            <a:ext cx="6987810" cy="258532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nl-NL" sz="5400" b="1" cap="none" spc="0" dirty="0">
                <a:ln/>
                <a:solidFill>
                  <a:schemeClr val="accent4"/>
                </a:solidFill>
                <a:effectLst/>
              </a:rPr>
              <a:t>Gelderland….</a:t>
            </a:r>
            <a:br>
              <a:rPr lang="nl-NL" sz="5400" b="1" cap="none" spc="0" dirty="0">
                <a:ln/>
                <a:solidFill>
                  <a:schemeClr val="accent4"/>
                </a:solidFill>
                <a:effectLst/>
              </a:rPr>
            </a:br>
            <a:r>
              <a:rPr lang="nl-NL" sz="5400" b="1" cap="none" spc="0" dirty="0">
                <a:ln/>
                <a:solidFill>
                  <a:schemeClr val="accent4"/>
                </a:solidFill>
                <a:effectLst/>
              </a:rPr>
              <a:t>Wat bracht je veel </a:t>
            </a:r>
            <a:br>
              <a:rPr lang="nl-NL" sz="5400" b="1" cap="none" spc="0" dirty="0">
                <a:ln/>
                <a:solidFill>
                  <a:schemeClr val="accent4"/>
                </a:solidFill>
                <a:effectLst/>
              </a:rPr>
            </a:br>
            <a:r>
              <a:rPr lang="nl-NL" sz="5400" b="1" cap="none" spc="0" dirty="0">
                <a:ln/>
                <a:solidFill>
                  <a:schemeClr val="accent4"/>
                </a:solidFill>
                <a:effectLst/>
              </a:rPr>
              <a:t>mooie verrassingen</a:t>
            </a:r>
          </a:p>
        </p:txBody>
      </p:sp>
      <p:pic>
        <p:nvPicPr>
          <p:cNvPr id="3" name="Picture 4" descr="De bronafbeelding bekijken">
            <a:extLst>
              <a:ext uri="{FF2B5EF4-FFF2-40B4-BE49-F238E27FC236}">
                <a16:creationId xmlns:a16="http://schemas.microsoft.com/office/drawing/2014/main" id="{480F9414-7AF5-CF58-04CC-810CA5244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165599" y="2995724"/>
            <a:ext cx="3539067" cy="3688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00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ronafbeelding bekijken">
            <a:extLst>
              <a:ext uri="{FF2B5EF4-FFF2-40B4-BE49-F238E27FC236}">
                <a16:creationId xmlns:a16="http://schemas.microsoft.com/office/drawing/2014/main" id="{AFAE9973-154D-176C-25C9-B0F39DEF0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66" y="135021"/>
            <a:ext cx="3389841" cy="227427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DE614D4A-9ECD-C317-8B4E-E0B77588344A}"/>
              </a:ext>
            </a:extLst>
          </p:cNvPr>
          <p:cNvSpPr txBox="1"/>
          <p:nvPr/>
        </p:nvSpPr>
        <p:spPr>
          <a:xfrm>
            <a:off x="888998" y="2408878"/>
            <a:ext cx="3175000" cy="369332"/>
          </a:xfrm>
          <a:prstGeom prst="rect">
            <a:avLst/>
          </a:prstGeom>
          <a:noFill/>
        </p:spPr>
        <p:txBody>
          <a:bodyPr wrap="square" rtlCol="0">
            <a:spAutoFit/>
          </a:bodyPr>
          <a:lstStyle/>
          <a:p>
            <a:r>
              <a:rPr lang="nl-NL" dirty="0"/>
              <a:t>Kasteel Hackfort </a:t>
            </a:r>
          </a:p>
        </p:txBody>
      </p:sp>
      <p:pic>
        <p:nvPicPr>
          <p:cNvPr id="1028" name="Picture 4" descr="De bronafbeelding bekijken">
            <a:extLst>
              <a:ext uri="{FF2B5EF4-FFF2-40B4-BE49-F238E27FC236}">
                <a16:creationId xmlns:a16="http://schemas.microsoft.com/office/drawing/2014/main" id="{27020A67-DCCD-6771-A6C3-4D03A17B8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067" y="135021"/>
            <a:ext cx="3734858" cy="2337711"/>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66F86F75-1B7B-DA99-3610-1534B5FEB640}"/>
              </a:ext>
            </a:extLst>
          </p:cNvPr>
          <p:cNvSpPr txBox="1"/>
          <p:nvPr/>
        </p:nvSpPr>
        <p:spPr>
          <a:xfrm>
            <a:off x="4309533" y="2472732"/>
            <a:ext cx="3818466" cy="369332"/>
          </a:xfrm>
          <a:prstGeom prst="rect">
            <a:avLst/>
          </a:prstGeom>
          <a:noFill/>
        </p:spPr>
        <p:txBody>
          <a:bodyPr wrap="square" rtlCol="0">
            <a:spAutoFit/>
          </a:bodyPr>
          <a:lstStyle/>
          <a:p>
            <a:r>
              <a:rPr lang="nl-NL" dirty="0"/>
              <a:t>Kasteel </a:t>
            </a:r>
            <a:r>
              <a:rPr lang="nl-NL" dirty="0" err="1"/>
              <a:t>Ammersoyen</a:t>
            </a:r>
            <a:endParaRPr lang="nl-NL" dirty="0"/>
          </a:p>
        </p:txBody>
      </p:sp>
      <p:pic>
        <p:nvPicPr>
          <p:cNvPr id="1030" name="Picture 6" descr="De bronafbeelding bekijken">
            <a:extLst>
              <a:ext uri="{FF2B5EF4-FFF2-40B4-BE49-F238E27FC236}">
                <a16:creationId xmlns:a16="http://schemas.microsoft.com/office/drawing/2014/main" id="{845F09BC-0A44-2B91-51E1-39D2382B5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38629"/>
            <a:ext cx="3227995" cy="2434521"/>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A09680A8-B122-C7A8-C0F9-F53377F525CC}"/>
              </a:ext>
            </a:extLst>
          </p:cNvPr>
          <p:cNvSpPr txBox="1"/>
          <p:nvPr/>
        </p:nvSpPr>
        <p:spPr>
          <a:xfrm>
            <a:off x="9237133" y="2472732"/>
            <a:ext cx="3335867" cy="369332"/>
          </a:xfrm>
          <a:prstGeom prst="rect">
            <a:avLst/>
          </a:prstGeom>
          <a:noFill/>
        </p:spPr>
        <p:txBody>
          <a:bodyPr wrap="square" rtlCol="0">
            <a:spAutoFit/>
          </a:bodyPr>
          <a:lstStyle/>
          <a:p>
            <a:r>
              <a:rPr lang="nl-NL" dirty="0"/>
              <a:t>Kasteel Hernen</a:t>
            </a:r>
          </a:p>
        </p:txBody>
      </p:sp>
      <p:pic>
        <p:nvPicPr>
          <p:cNvPr id="1032" name="Picture 8" descr="kasteel engelenburg brummen luxe weekend weg ">
            <a:extLst>
              <a:ext uri="{FF2B5EF4-FFF2-40B4-BE49-F238E27FC236}">
                <a16:creationId xmlns:a16="http://schemas.microsoft.com/office/drawing/2014/main" id="{1AF2F074-9F15-77F7-E533-8092C62502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62" y="2842064"/>
            <a:ext cx="11386733" cy="3558354"/>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54830599-7362-6161-6F2A-FABAA7B26763}"/>
              </a:ext>
            </a:extLst>
          </p:cNvPr>
          <p:cNvSpPr txBox="1"/>
          <p:nvPr/>
        </p:nvSpPr>
        <p:spPr>
          <a:xfrm>
            <a:off x="4580467" y="6438286"/>
            <a:ext cx="4039658" cy="369332"/>
          </a:xfrm>
          <a:prstGeom prst="rect">
            <a:avLst/>
          </a:prstGeom>
          <a:noFill/>
        </p:spPr>
        <p:txBody>
          <a:bodyPr wrap="square" rtlCol="0">
            <a:spAutoFit/>
          </a:bodyPr>
          <a:lstStyle/>
          <a:p>
            <a:r>
              <a:rPr lang="nl-NL" dirty="0"/>
              <a:t>Kasteel Engelenburg</a:t>
            </a:r>
          </a:p>
        </p:txBody>
      </p:sp>
    </p:spTree>
    <p:extLst>
      <p:ext uri="{BB962C8B-B14F-4D97-AF65-F5344CB8AC3E}">
        <p14:creationId xmlns:p14="http://schemas.microsoft.com/office/powerpoint/2010/main" val="348771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773F3B6-2FB9-31F5-5094-C65120142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32" y="118826"/>
            <a:ext cx="3851805" cy="256985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15F17206-EDCD-8075-80FA-4EB6CD5F8E89}"/>
              </a:ext>
            </a:extLst>
          </p:cNvPr>
          <p:cNvSpPr txBox="1"/>
          <p:nvPr/>
        </p:nvSpPr>
        <p:spPr>
          <a:xfrm>
            <a:off x="1066801" y="2887133"/>
            <a:ext cx="2734733" cy="369332"/>
          </a:xfrm>
          <a:prstGeom prst="rect">
            <a:avLst/>
          </a:prstGeom>
          <a:noFill/>
        </p:spPr>
        <p:txBody>
          <a:bodyPr wrap="square" rtlCol="0">
            <a:spAutoFit/>
          </a:bodyPr>
          <a:lstStyle/>
          <a:p>
            <a:r>
              <a:rPr lang="nl-NL" dirty="0"/>
              <a:t>Kasteel Huis Bergh</a:t>
            </a:r>
          </a:p>
        </p:txBody>
      </p:sp>
      <p:pic>
        <p:nvPicPr>
          <p:cNvPr id="2052" name="Picture 4">
            <a:extLst>
              <a:ext uri="{FF2B5EF4-FFF2-40B4-BE49-F238E27FC236}">
                <a16:creationId xmlns:a16="http://schemas.microsoft.com/office/drawing/2014/main" id="{C75522ED-E85C-3269-7639-F0396F412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043" y="137775"/>
            <a:ext cx="3617913" cy="255090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975CBC74-3177-0FDA-5DB3-321A8E1F5B3D}"/>
              </a:ext>
            </a:extLst>
          </p:cNvPr>
          <p:cNvSpPr txBox="1"/>
          <p:nvPr/>
        </p:nvSpPr>
        <p:spPr>
          <a:xfrm>
            <a:off x="4831819" y="2887133"/>
            <a:ext cx="3468424" cy="369332"/>
          </a:xfrm>
          <a:prstGeom prst="rect">
            <a:avLst/>
          </a:prstGeom>
          <a:noFill/>
        </p:spPr>
        <p:txBody>
          <a:bodyPr wrap="square" rtlCol="0">
            <a:spAutoFit/>
          </a:bodyPr>
          <a:lstStyle/>
          <a:p>
            <a:r>
              <a:rPr lang="nl-NL" dirty="0"/>
              <a:t>Kasteel Slangenburg</a:t>
            </a:r>
          </a:p>
        </p:txBody>
      </p:sp>
      <p:pic>
        <p:nvPicPr>
          <p:cNvPr id="2054" name="Picture 6" descr="Kasteel Hoekelum lente">
            <a:extLst>
              <a:ext uri="{FF2B5EF4-FFF2-40B4-BE49-F238E27FC236}">
                <a16:creationId xmlns:a16="http://schemas.microsoft.com/office/drawing/2014/main" id="{3CA308A8-91BE-80F2-0CAF-8C28B63CE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9642" y="3601536"/>
            <a:ext cx="5636972" cy="2076431"/>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7DCC7B3-5B69-328B-B97F-E93B7E788875}"/>
              </a:ext>
            </a:extLst>
          </p:cNvPr>
          <p:cNvSpPr txBox="1"/>
          <p:nvPr/>
        </p:nvSpPr>
        <p:spPr>
          <a:xfrm>
            <a:off x="6952214" y="5708179"/>
            <a:ext cx="4724400" cy="369332"/>
          </a:xfrm>
          <a:prstGeom prst="rect">
            <a:avLst/>
          </a:prstGeom>
          <a:noFill/>
        </p:spPr>
        <p:txBody>
          <a:bodyPr wrap="square" rtlCol="0">
            <a:spAutoFit/>
          </a:bodyPr>
          <a:lstStyle/>
          <a:p>
            <a:r>
              <a:rPr lang="nl-NL" dirty="0"/>
              <a:t>                    Kasteel </a:t>
            </a:r>
            <a:r>
              <a:rPr lang="nl-NL" dirty="0" err="1"/>
              <a:t>Hoekelum</a:t>
            </a:r>
            <a:endParaRPr lang="nl-NL" dirty="0"/>
          </a:p>
        </p:txBody>
      </p:sp>
      <p:pic>
        <p:nvPicPr>
          <p:cNvPr id="1026" name="Picture 2">
            <a:extLst>
              <a:ext uri="{FF2B5EF4-FFF2-40B4-BE49-F238E27FC236}">
                <a16:creationId xmlns:a16="http://schemas.microsoft.com/office/drawing/2014/main" id="{A0E39E07-D5BF-D43E-B2BD-A9B655323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5462" y="118826"/>
            <a:ext cx="3754256" cy="2595772"/>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3F427AB9-2BE5-D65F-8AD1-9CD31EB887F8}"/>
              </a:ext>
            </a:extLst>
          </p:cNvPr>
          <p:cNvSpPr txBox="1"/>
          <p:nvPr/>
        </p:nvSpPr>
        <p:spPr>
          <a:xfrm>
            <a:off x="9248510" y="2844791"/>
            <a:ext cx="3256757" cy="369332"/>
          </a:xfrm>
          <a:prstGeom prst="rect">
            <a:avLst/>
          </a:prstGeom>
          <a:noFill/>
        </p:spPr>
        <p:txBody>
          <a:bodyPr wrap="square" rtlCol="0">
            <a:spAutoFit/>
          </a:bodyPr>
          <a:lstStyle/>
          <a:p>
            <a:r>
              <a:rPr lang="nl-NL" dirty="0"/>
              <a:t>Kasteel </a:t>
            </a:r>
            <a:r>
              <a:rPr lang="nl-NL" dirty="0" err="1"/>
              <a:t>Ampsen</a:t>
            </a:r>
            <a:endParaRPr lang="nl-NL" dirty="0"/>
          </a:p>
        </p:txBody>
      </p:sp>
      <p:sp>
        <p:nvSpPr>
          <p:cNvPr id="6" name="Tekstvak 5">
            <a:extLst>
              <a:ext uri="{FF2B5EF4-FFF2-40B4-BE49-F238E27FC236}">
                <a16:creationId xmlns:a16="http://schemas.microsoft.com/office/drawing/2014/main" id="{EF3D7DE2-A04B-2C20-0FB8-0E71C9CF4A77}"/>
              </a:ext>
            </a:extLst>
          </p:cNvPr>
          <p:cNvSpPr txBox="1"/>
          <p:nvPr/>
        </p:nvSpPr>
        <p:spPr>
          <a:xfrm>
            <a:off x="330200" y="4039586"/>
            <a:ext cx="5232400" cy="1200329"/>
          </a:xfrm>
          <a:prstGeom prst="rect">
            <a:avLst/>
          </a:prstGeom>
          <a:noFill/>
        </p:spPr>
        <p:txBody>
          <a:bodyPr wrap="square" rtlCol="0">
            <a:spAutoFit/>
          </a:bodyPr>
          <a:lstStyle/>
          <a:p>
            <a:r>
              <a:rPr lang="nl-NL" dirty="0"/>
              <a:t>Zelf een kasteel maken?</a:t>
            </a:r>
            <a:br>
              <a:rPr lang="nl-NL" dirty="0"/>
            </a:br>
            <a:r>
              <a:rPr lang="nl-NL" dirty="0">
                <a:hlinkClick r:id="rId6"/>
              </a:rPr>
              <a:t>Klik hier voor kasteel Doorwerth</a:t>
            </a:r>
            <a:br>
              <a:rPr lang="nl-NL" dirty="0"/>
            </a:br>
            <a:r>
              <a:rPr lang="nl-NL" dirty="0"/>
              <a:t>Zelf een kasteel ontwerpen kan natuurlijk ook en is wel zo leuk!</a:t>
            </a:r>
          </a:p>
        </p:txBody>
      </p:sp>
    </p:spTree>
    <p:extLst>
      <p:ext uri="{BB962C8B-B14F-4D97-AF65-F5344CB8AC3E}">
        <p14:creationId xmlns:p14="http://schemas.microsoft.com/office/powerpoint/2010/main" val="186028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 bronafbeelding bekijken">
            <a:extLst>
              <a:ext uri="{FF2B5EF4-FFF2-40B4-BE49-F238E27FC236}">
                <a16:creationId xmlns:a16="http://schemas.microsoft.com/office/drawing/2014/main" id="{A7F4B746-D91A-00B6-45B2-5A0820086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067"/>
            <a:ext cx="7300728" cy="469053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AA3B5094-732A-7AC1-2DC0-ABB2A648D161}"/>
              </a:ext>
            </a:extLst>
          </p:cNvPr>
          <p:cNvSpPr txBox="1"/>
          <p:nvPr/>
        </p:nvSpPr>
        <p:spPr>
          <a:xfrm>
            <a:off x="423333" y="4909235"/>
            <a:ext cx="6096000" cy="646331"/>
          </a:xfrm>
          <a:prstGeom prst="rect">
            <a:avLst/>
          </a:prstGeom>
          <a:noFill/>
        </p:spPr>
        <p:txBody>
          <a:bodyPr wrap="square">
            <a:spAutoFit/>
          </a:bodyPr>
          <a:lstStyle/>
          <a:p>
            <a:r>
              <a:rPr lang="nl-NL" dirty="0">
                <a:hlinkClick r:id="rId3"/>
              </a:rPr>
              <a:t>Het Klokhuis - Slot Loevestein: Hugo de Groot - Bing video</a:t>
            </a:r>
            <a:endParaRPr lang="nl-NL" dirty="0"/>
          </a:p>
        </p:txBody>
      </p:sp>
      <p:sp>
        <p:nvSpPr>
          <p:cNvPr id="5" name="Tekstvak 4">
            <a:extLst>
              <a:ext uri="{FF2B5EF4-FFF2-40B4-BE49-F238E27FC236}">
                <a16:creationId xmlns:a16="http://schemas.microsoft.com/office/drawing/2014/main" id="{E7E2EC0C-5352-7299-C880-EDA20915A5FD}"/>
              </a:ext>
            </a:extLst>
          </p:cNvPr>
          <p:cNvSpPr txBox="1"/>
          <p:nvPr/>
        </p:nvSpPr>
        <p:spPr>
          <a:xfrm>
            <a:off x="8280400" y="187868"/>
            <a:ext cx="3293533" cy="923330"/>
          </a:xfrm>
          <a:prstGeom prst="rect">
            <a:avLst/>
          </a:prstGeom>
          <a:noFill/>
        </p:spPr>
        <p:txBody>
          <a:bodyPr wrap="square">
            <a:spAutoFit/>
          </a:bodyPr>
          <a:lstStyle/>
          <a:p>
            <a:r>
              <a:rPr lang="en-GB" dirty="0">
                <a:hlinkClick r:id="rId4"/>
              </a:rPr>
              <a:t>Knights of Valour: Full Contact Jousting - Bing video</a:t>
            </a:r>
            <a:endParaRPr lang="nl-NL" dirty="0"/>
          </a:p>
        </p:txBody>
      </p:sp>
      <p:sp>
        <p:nvSpPr>
          <p:cNvPr id="7" name="Tekstvak 6">
            <a:extLst>
              <a:ext uri="{FF2B5EF4-FFF2-40B4-BE49-F238E27FC236}">
                <a16:creationId xmlns:a16="http://schemas.microsoft.com/office/drawing/2014/main" id="{C76F610A-CEA9-9D81-E146-DB3C87D659A0}"/>
              </a:ext>
            </a:extLst>
          </p:cNvPr>
          <p:cNvSpPr txBox="1"/>
          <p:nvPr/>
        </p:nvSpPr>
        <p:spPr>
          <a:xfrm>
            <a:off x="8280400" y="2774060"/>
            <a:ext cx="2980267" cy="1200329"/>
          </a:xfrm>
          <a:prstGeom prst="rect">
            <a:avLst/>
          </a:prstGeom>
          <a:noFill/>
        </p:spPr>
        <p:txBody>
          <a:bodyPr wrap="square">
            <a:spAutoFit/>
          </a:bodyPr>
          <a:lstStyle/>
          <a:p>
            <a:r>
              <a:rPr lang="en-GB" dirty="0">
                <a:hlinkClick r:id="rId5"/>
              </a:rPr>
              <a:t>Medieval Jousting - </a:t>
            </a:r>
            <a:r>
              <a:rPr lang="en-GB" dirty="0" err="1">
                <a:hlinkClick r:id="rId5"/>
              </a:rPr>
              <a:t>Hever</a:t>
            </a:r>
            <a:r>
              <a:rPr lang="en-GB" dirty="0">
                <a:hlinkClick r:id="rId5"/>
              </a:rPr>
              <a:t> Castle - The Knights of Royal England - Bing video</a:t>
            </a:r>
            <a:endParaRPr lang="nl-NL" dirty="0"/>
          </a:p>
        </p:txBody>
      </p:sp>
      <p:sp>
        <p:nvSpPr>
          <p:cNvPr id="9" name="Tekstvak 8">
            <a:extLst>
              <a:ext uri="{FF2B5EF4-FFF2-40B4-BE49-F238E27FC236}">
                <a16:creationId xmlns:a16="http://schemas.microsoft.com/office/drawing/2014/main" id="{FFA232B4-E24D-148F-D780-485C03710D2D}"/>
              </a:ext>
            </a:extLst>
          </p:cNvPr>
          <p:cNvSpPr txBox="1"/>
          <p:nvPr/>
        </p:nvSpPr>
        <p:spPr>
          <a:xfrm>
            <a:off x="491067" y="5679701"/>
            <a:ext cx="6096000" cy="646331"/>
          </a:xfrm>
          <a:prstGeom prst="rect">
            <a:avLst/>
          </a:prstGeom>
          <a:noFill/>
        </p:spPr>
        <p:txBody>
          <a:bodyPr wrap="square">
            <a:spAutoFit/>
          </a:bodyPr>
          <a:lstStyle/>
          <a:p>
            <a:r>
              <a:rPr lang="nl-NL" dirty="0">
                <a:hlinkClick r:id="rId6"/>
              </a:rPr>
              <a:t>Hugo de Groot slaat op de vlucht | Welkom in de 80-jarige oorlog - Bing video</a:t>
            </a:r>
            <a:endParaRPr lang="nl-NL" dirty="0"/>
          </a:p>
        </p:txBody>
      </p:sp>
      <p:sp>
        <p:nvSpPr>
          <p:cNvPr id="11" name="Tekstvak 10">
            <a:extLst>
              <a:ext uri="{FF2B5EF4-FFF2-40B4-BE49-F238E27FC236}">
                <a16:creationId xmlns:a16="http://schemas.microsoft.com/office/drawing/2014/main" id="{4FE345E9-10AC-129A-2152-D938E14555CD}"/>
              </a:ext>
            </a:extLst>
          </p:cNvPr>
          <p:cNvSpPr txBox="1"/>
          <p:nvPr/>
        </p:nvSpPr>
        <p:spPr>
          <a:xfrm>
            <a:off x="7300728" y="4183451"/>
            <a:ext cx="2980267" cy="646331"/>
          </a:xfrm>
          <a:prstGeom prst="rect">
            <a:avLst/>
          </a:prstGeom>
          <a:noFill/>
        </p:spPr>
        <p:txBody>
          <a:bodyPr wrap="square">
            <a:spAutoFit/>
          </a:bodyPr>
          <a:lstStyle/>
          <a:p>
            <a:r>
              <a:rPr lang="nl-NL" dirty="0">
                <a:hlinkClick r:id="rId7"/>
              </a:rPr>
              <a:t>Wie was Hugo de Groot? - Bing video</a:t>
            </a:r>
            <a:endParaRPr lang="nl-NL" dirty="0"/>
          </a:p>
        </p:txBody>
      </p:sp>
      <p:sp>
        <p:nvSpPr>
          <p:cNvPr id="4" name="Tekstvak 3">
            <a:extLst>
              <a:ext uri="{FF2B5EF4-FFF2-40B4-BE49-F238E27FC236}">
                <a16:creationId xmlns:a16="http://schemas.microsoft.com/office/drawing/2014/main" id="{8F788714-038A-9357-B787-C183F459A117}"/>
              </a:ext>
            </a:extLst>
          </p:cNvPr>
          <p:cNvSpPr txBox="1"/>
          <p:nvPr/>
        </p:nvSpPr>
        <p:spPr>
          <a:xfrm>
            <a:off x="6587067" y="4956917"/>
            <a:ext cx="6096000" cy="369332"/>
          </a:xfrm>
          <a:prstGeom prst="rect">
            <a:avLst/>
          </a:prstGeom>
          <a:noFill/>
        </p:spPr>
        <p:txBody>
          <a:bodyPr wrap="square">
            <a:spAutoFit/>
          </a:bodyPr>
          <a:lstStyle/>
          <a:p>
            <a:r>
              <a:rPr lang="nl-NL" dirty="0">
                <a:hlinkClick r:id="rId8"/>
              </a:rPr>
              <a:t>Hugo De Groot - Bing video</a:t>
            </a:r>
            <a:endParaRPr lang="nl-NL" dirty="0"/>
          </a:p>
        </p:txBody>
      </p:sp>
      <p:sp>
        <p:nvSpPr>
          <p:cNvPr id="2" name="Tekstvak 1">
            <a:extLst>
              <a:ext uri="{FF2B5EF4-FFF2-40B4-BE49-F238E27FC236}">
                <a16:creationId xmlns:a16="http://schemas.microsoft.com/office/drawing/2014/main" id="{9362FFA6-E0B9-03E7-4682-AC223888F022}"/>
              </a:ext>
            </a:extLst>
          </p:cNvPr>
          <p:cNvSpPr txBox="1"/>
          <p:nvPr/>
        </p:nvSpPr>
        <p:spPr>
          <a:xfrm>
            <a:off x="6595533" y="5481786"/>
            <a:ext cx="6096000" cy="646331"/>
          </a:xfrm>
          <a:prstGeom prst="rect">
            <a:avLst/>
          </a:prstGeom>
          <a:noFill/>
        </p:spPr>
        <p:txBody>
          <a:bodyPr wrap="square">
            <a:spAutoFit/>
          </a:bodyPr>
          <a:lstStyle/>
          <a:p>
            <a:r>
              <a:rPr lang="nl-NL" dirty="0" err="1">
                <a:hlinkClick r:id="rId9"/>
              </a:rPr>
              <a:t>Schooltv</a:t>
            </a:r>
            <a:r>
              <a:rPr lang="nl-NL" dirty="0">
                <a:hlinkClick r:id="rId9"/>
              </a:rPr>
              <a:t>: De eerste steden - Ontstaan van middeleeuwse steden</a:t>
            </a:r>
            <a:endParaRPr lang="nl-NL" dirty="0"/>
          </a:p>
        </p:txBody>
      </p:sp>
      <p:sp>
        <p:nvSpPr>
          <p:cNvPr id="6" name="Tekstvak 5">
            <a:extLst>
              <a:ext uri="{FF2B5EF4-FFF2-40B4-BE49-F238E27FC236}">
                <a16:creationId xmlns:a16="http://schemas.microsoft.com/office/drawing/2014/main" id="{7E2697C3-3D7E-1874-C21A-E552DCDD39FA}"/>
              </a:ext>
            </a:extLst>
          </p:cNvPr>
          <p:cNvSpPr txBox="1"/>
          <p:nvPr/>
        </p:nvSpPr>
        <p:spPr>
          <a:xfrm>
            <a:off x="7478528" y="1068138"/>
            <a:ext cx="4713472" cy="1477328"/>
          </a:xfrm>
          <a:prstGeom prst="rect">
            <a:avLst/>
          </a:prstGeom>
          <a:noFill/>
        </p:spPr>
        <p:txBody>
          <a:bodyPr wrap="square" rtlCol="0">
            <a:spAutoFit/>
          </a:bodyPr>
          <a:lstStyle/>
          <a:p>
            <a:r>
              <a:rPr lang="nl-NL" dirty="0"/>
              <a:t>Kastelen werden in de middeleeuwen vaak bewoond door ridders. Zij hielden toernooien om te oefenen. Dat ging er soms hard aan toe. Klik op de links en zie het naspelen van een dergelijk toernooi</a:t>
            </a:r>
          </a:p>
        </p:txBody>
      </p:sp>
    </p:spTree>
    <p:extLst>
      <p:ext uri="{BB962C8B-B14F-4D97-AF65-F5344CB8AC3E}">
        <p14:creationId xmlns:p14="http://schemas.microsoft.com/office/powerpoint/2010/main" val="3573962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iels Flipje en de Droge Boterhammenplaneet">
            <a:extLst>
              <a:ext uri="{FF2B5EF4-FFF2-40B4-BE49-F238E27FC236}">
                <a16:creationId xmlns:a16="http://schemas.microsoft.com/office/drawing/2014/main" id="{078D0FDA-7229-E3E1-7863-1960001A5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3259667"/>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 bronafbeelding bekijken">
            <a:extLst>
              <a:ext uri="{FF2B5EF4-FFF2-40B4-BE49-F238E27FC236}">
                <a16:creationId xmlns:a16="http://schemas.microsoft.com/office/drawing/2014/main" id="{EFF21F7F-6743-442E-C2C3-E7BD3ACCD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39" y="169333"/>
            <a:ext cx="3511550" cy="25082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ikken om volledig scherm te activeren of te sluiten">
            <a:extLst>
              <a:ext uri="{FF2B5EF4-FFF2-40B4-BE49-F238E27FC236}">
                <a16:creationId xmlns:a16="http://schemas.microsoft.com/office/drawing/2014/main" id="{AFBB792D-7AFD-BA3D-72BF-6D1447B06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9538" y="2269067"/>
            <a:ext cx="4440061" cy="44196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162AB961-08B4-53F8-9400-9C60B3E97FF1}"/>
              </a:ext>
            </a:extLst>
          </p:cNvPr>
          <p:cNvSpPr txBox="1"/>
          <p:nvPr/>
        </p:nvSpPr>
        <p:spPr>
          <a:xfrm>
            <a:off x="4110213" y="2501037"/>
            <a:ext cx="2109964" cy="1477328"/>
          </a:xfrm>
          <a:prstGeom prst="rect">
            <a:avLst/>
          </a:prstGeom>
          <a:noFill/>
        </p:spPr>
        <p:txBody>
          <a:bodyPr wrap="square">
            <a:spAutoFit/>
          </a:bodyPr>
          <a:lstStyle/>
          <a:p>
            <a:r>
              <a:rPr lang="nl-NL" b="1" dirty="0">
                <a:solidFill>
                  <a:srgbClr val="FF0000"/>
                </a:solidFill>
                <a:hlinkClick r:id="rId5">
                  <a:extLst>
                    <a:ext uri="{A12FA001-AC4F-418D-AE19-62706E023703}">
                      <ahyp:hlinkClr xmlns:ahyp="http://schemas.microsoft.com/office/drawing/2018/hyperlinkcolor" val="tx"/>
                    </a:ext>
                  </a:extLst>
                </a:hlinkClick>
              </a:rPr>
              <a:t>Strips - Striptekenaar | Strips | Illustraties | Cartoons | Arie van Vliet</a:t>
            </a:r>
            <a:endParaRPr lang="nl-NL" b="1" dirty="0">
              <a:solidFill>
                <a:srgbClr val="FF0000"/>
              </a:solidFill>
            </a:endParaRPr>
          </a:p>
        </p:txBody>
      </p:sp>
      <p:sp>
        <p:nvSpPr>
          <p:cNvPr id="5" name="Tekstvak 4">
            <a:extLst>
              <a:ext uri="{FF2B5EF4-FFF2-40B4-BE49-F238E27FC236}">
                <a16:creationId xmlns:a16="http://schemas.microsoft.com/office/drawing/2014/main" id="{CBFC2C84-E500-FEDA-0FD3-0059EBEE351D}"/>
              </a:ext>
            </a:extLst>
          </p:cNvPr>
          <p:cNvSpPr txBox="1"/>
          <p:nvPr/>
        </p:nvSpPr>
        <p:spPr>
          <a:xfrm>
            <a:off x="3935942" y="623239"/>
            <a:ext cx="7785100" cy="1600438"/>
          </a:xfrm>
          <a:prstGeom prst="rect">
            <a:avLst/>
          </a:prstGeom>
          <a:noFill/>
        </p:spPr>
        <p:txBody>
          <a:bodyPr wrap="square" rtlCol="0">
            <a:spAutoFit/>
          </a:bodyPr>
          <a:lstStyle/>
          <a:p>
            <a:r>
              <a:rPr lang="nl-NL" sz="1400" dirty="0"/>
              <a:t>Flipje hoort bij Tiel! Hij werd bedacht voor de jamfabriek die in Tiel stond. Stond, want de jamfabriek is verkocht en verhuisd naar Breda.</a:t>
            </a:r>
            <a:br>
              <a:rPr lang="nl-NL" sz="1400" dirty="0"/>
            </a:br>
            <a:r>
              <a:rPr lang="nl-NL" sz="1400" dirty="0"/>
              <a:t>De fabriek gaf veel strips uit met Flipje in de hoofdrol. Het waren strips die je helemaal kon uitvouwen, maar nu in boekvorm verschijnen.</a:t>
            </a:r>
            <a:br>
              <a:rPr lang="nl-NL" sz="1400" dirty="0"/>
            </a:br>
            <a:r>
              <a:rPr lang="nl-NL" sz="1400" dirty="0"/>
              <a:t>De tekenaar is Arie van Vliet, die ook in Tiel woont.</a:t>
            </a:r>
            <a:br>
              <a:rPr lang="nl-NL" sz="1400" dirty="0"/>
            </a:br>
            <a:r>
              <a:rPr lang="nl-NL" sz="1400" dirty="0"/>
              <a:t>Hij maakt veel meer dan alleen Flipje. Klik op de link en bekijk wel 18 verschillende strips van hem. Gezien?</a:t>
            </a:r>
          </a:p>
        </p:txBody>
      </p:sp>
      <p:sp>
        <p:nvSpPr>
          <p:cNvPr id="6" name="Tekstvak 5">
            <a:extLst>
              <a:ext uri="{FF2B5EF4-FFF2-40B4-BE49-F238E27FC236}">
                <a16:creationId xmlns:a16="http://schemas.microsoft.com/office/drawing/2014/main" id="{E4E64003-C61F-5533-1456-033A1A01A588}"/>
              </a:ext>
            </a:extLst>
          </p:cNvPr>
          <p:cNvSpPr txBox="1"/>
          <p:nvPr/>
        </p:nvSpPr>
        <p:spPr>
          <a:xfrm>
            <a:off x="4110214" y="4758267"/>
            <a:ext cx="1955800" cy="1754326"/>
          </a:xfrm>
          <a:prstGeom prst="rect">
            <a:avLst/>
          </a:prstGeom>
          <a:noFill/>
        </p:spPr>
        <p:txBody>
          <a:bodyPr wrap="square" rtlCol="0">
            <a:spAutoFit/>
          </a:bodyPr>
          <a:lstStyle/>
          <a:p>
            <a:r>
              <a:rPr lang="nl-NL" dirty="0"/>
              <a:t>Kun jij ook een stripverhaal bedenken met tekeningen erbij?</a:t>
            </a:r>
            <a:br>
              <a:rPr lang="nl-NL" dirty="0"/>
            </a:br>
            <a:r>
              <a:rPr lang="nl-NL" dirty="0"/>
              <a:t>We zijn heel benieuwd!</a:t>
            </a:r>
          </a:p>
        </p:txBody>
      </p:sp>
      <p:sp>
        <p:nvSpPr>
          <p:cNvPr id="7" name="Tekstvak 6">
            <a:extLst>
              <a:ext uri="{FF2B5EF4-FFF2-40B4-BE49-F238E27FC236}">
                <a16:creationId xmlns:a16="http://schemas.microsoft.com/office/drawing/2014/main" id="{E930A3BF-461A-5AA6-04D7-A10ABDFA70D4}"/>
              </a:ext>
            </a:extLst>
          </p:cNvPr>
          <p:cNvSpPr txBox="1"/>
          <p:nvPr/>
        </p:nvSpPr>
        <p:spPr>
          <a:xfrm>
            <a:off x="308328" y="2661735"/>
            <a:ext cx="3429000" cy="646331"/>
          </a:xfrm>
          <a:prstGeom prst="rect">
            <a:avLst/>
          </a:prstGeom>
          <a:noFill/>
        </p:spPr>
        <p:txBody>
          <a:bodyPr wrap="square" rtlCol="0">
            <a:spAutoFit/>
          </a:bodyPr>
          <a:lstStyle/>
          <a:p>
            <a:r>
              <a:rPr lang="nl-NL" dirty="0"/>
              <a:t>Flipje bij de wielerronde in Tiel</a:t>
            </a:r>
          </a:p>
        </p:txBody>
      </p:sp>
      <p:sp>
        <p:nvSpPr>
          <p:cNvPr id="2" name="Rechthoek 1">
            <a:extLst>
              <a:ext uri="{FF2B5EF4-FFF2-40B4-BE49-F238E27FC236}">
                <a16:creationId xmlns:a16="http://schemas.microsoft.com/office/drawing/2014/main" id="{3E28740E-F84B-4B64-354F-82BE09C9FF3D}"/>
              </a:ext>
            </a:extLst>
          </p:cNvPr>
          <p:cNvSpPr/>
          <p:nvPr/>
        </p:nvSpPr>
        <p:spPr>
          <a:xfrm>
            <a:off x="4589268" y="-39257"/>
            <a:ext cx="6909263" cy="707886"/>
          </a:xfrm>
          <a:prstGeom prst="rect">
            <a:avLst/>
          </a:prstGeom>
          <a:noFill/>
        </p:spPr>
        <p:txBody>
          <a:bodyPr wrap="none" lIns="91440" tIns="45720" rIns="91440" bIns="45720">
            <a:spAutoFit/>
          </a:bodyPr>
          <a:lstStyle/>
          <a:p>
            <a:pPr algn="ctr"/>
            <a:r>
              <a:rPr lang="nl-NL"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Fiets naar Tiel en vind Flipje</a:t>
            </a:r>
          </a:p>
        </p:txBody>
      </p:sp>
    </p:spTree>
    <p:extLst>
      <p:ext uri="{BB962C8B-B14F-4D97-AF65-F5344CB8AC3E}">
        <p14:creationId xmlns:p14="http://schemas.microsoft.com/office/powerpoint/2010/main" val="228576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ronafbeelding bekijken">
            <a:extLst>
              <a:ext uri="{FF2B5EF4-FFF2-40B4-BE49-F238E27FC236}">
                <a16:creationId xmlns:a16="http://schemas.microsoft.com/office/drawing/2014/main" id="{392A4895-C0A3-B97D-1D70-6DD3A19A8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03"/>
            <a:ext cx="12192000" cy="4222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ronafbeelding bekijken">
            <a:extLst>
              <a:ext uri="{FF2B5EF4-FFF2-40B4-BE49-F238E27FC236}">
                <a16:creationId xmlns:a16="http://schemas.microsoft.com/office/drawing/2014/main" id="{07AA3277-056B-3993-9454-F0FE9A393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1128"/>
            <a:ext cx="3987800" cy="26568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 bronafbeelding bekijken">
            <a:extLst>
              <a:ext uri="{FF2B5EF4-FFF2-40B4-BE49-F238E27FC236}">
                <a16:creationId xmlns:a16="http://schemas.microsoft.com/office/drawing/2014/main" id="{10C91723-96A5-B534-FF4D-67F8713D1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5980" y="4201128"/>
            <a:ext cx="4576020" cy="257220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21EA97DD-4A2F-BAF0-3E16-FC54A650D787}"/>
              </a:ext>
            </a:extLst>
          </p:cNvPr>
          <p:cNvSpPr txBox="1"/>
          <p:nvPr/>
        </p:nvSpPr>
        <p:spPr>
          <a:xfrm>
            <a:off x="4047067" y="3753403"/>
            <a:ext cx="3445933" cy="1015663"/>
          </a:xfrm>
          <a:prstGeom prst="rect">
            <a:avLst/>
          </a:prstGeom>
          <a:noFill/>
        </p:spPr>
        <p:txBody>
          <a:bodyPr wrap="square" rtlCol="0">
            <a:spAutoFit/>
          </a:bodyPr>
          <a:lstStyle/>
          <a:p>
            <a:r>
              <a:rPr lang="nl-NL" sz="1200" dirty="0"/>
              <a:t>Fietsen door de Betuwe in het voorjaar. Over de beroemde Appeldijk naar prachtige stadjes als Buren en Asperen (rechts) aan de Linge. Het witte huis was vroeger een Dorpscafé. Later bewoond door de glaskunstenares Birgit Kleijn. Prachtig Nederland!</a:t>
            </a:r>
          </a:p>
        </p:txBody>
      </p:sp>
      <p:sp>
        <p:nvSpPr>
          <p:cNvPr id="3" name="Tekstvak 2">
            <a:extLst>
              <a:ext uri="{FF2B5EF4-FFF2-40B4-BE49-F238E27FC236}">
                <a16:creationId xmlns:a16="http://schemas.microsoft.com/office/drawing/2014/main" id="{F8F80E96-E0B6-F59C-A90A-CB98EE71CF78}"/>
              </a:ext>
            </a:extLst>
          </p:cNvPr>
          <p:cNvSpPr txBox="1"/>
          <p:nvPr/>
        </p:nvSpPr>
        <p:spPr>
          <a:xfrm>
            <a:off x="4047067" y="5078702"/>
            <a:ext cx="3276600" cy="646331"/>
          </a:xfrm>
          <a:prstGeom prst="rect">
            <a:avLst/>
          </a:prstGeom>
          <a:noFill/>
        </p:spPr>
        <p:txBody>
          <a:bodyPr wrap="square" rtlCol="0">
            <a:spAutoFit/>
          </a:bodyPr>
          <a:lstStyle/>
          <a:p>
            <a:r>
              <a:rPr lang="nl-NL" sz="1200" dirty="0"/>
              <a:t>De Betuwe lijkt soms een grote boomgaard met fruit. Welke appels ken jij en komen die eigenlijk wel uit De Betuwe?</a:t>
            </a:r>
          </a:p>
        </p:txBody>
      </p:sp>
      <p:sp>
        <p:nvSpPr>
          <p:cNvPr id="5" name="Tekstvak 4">
            <a:extLst>
              <a:ext uri="{FF2B5EF4-FFF2-40B4-BE49-F238E27FC236}">
                <a16:creationId xmlns:a16="http://schemas.microsoft.com/office/drawing/2014/main" id="{A7AE275B-CF72-CE10-7566-6E32ABDE52FB}"/>
              </a:ext>
            </a:extLst>
          </p:cNvPr>
          <p:cNvSpPr txBox="1"/>
          <p:nvPr/>
        </p:nvSpPr>
        <p:spPr>
          <a:xfrm>
            <a:off x="4280113" y="5814536"/>
            <a:ext cx="2777066" cy="738664"/>
          </a:xfrm>
          <a:prstGeom prst="rect">
            <a:avLst/>
          </a:prstGeom>
          <a:noFill/>
        </p:spPr>
        <p:txBody>
          <a:bodyPr wrap="square">
            <a:spAutoFit/>
          </a:bodyPr>
          <a:lstStyle/>
          <a:p>
            <a:r>
              <a:rPr lang="nl-NL" sz="1400" dirty="0">
                <a:solidFill>
                  <a:srgbClr val="FFC000"/>
                </a:solidFill>
                <a:hlinkClick r:id="rId5">
                  <a:extLst>
                    <a:ext uri="{A12FA001-AC4F-418D-AE19-62706E023703}">
                      <ahyp:hlinkClr xmlns:ahyp="http://schemas.microsoft.com/office/drawing/2018/hyperlinkcolor" val="tx"/>
                    </a:ext>
                  </a:extLst>
                </a:hlinkClick>
              </a:rPr>
              <a:t>30 Verschillende Soorten Appels — Complete Lijst Met Foto's (aanbiedingenfolders.nl)</a:t>
            </a:r>
            <a:endParaRPr lang="nl-NL" sz="1400" dirty="0">
              <a:solidFill>
                <a:srgbClr val="FFC000"/>
              </a:solidFill>
            </a:endParaRPr>
          </a:p>
        </p:txBody>
      </p:sp>
    </p:spTree>
    <p:extLst>
      <p:ext uri="{BB962C8B-B14F-4D97-AF65-F5344CB8AC3E}">
        <p14:creationId xmlns:p14="http://schemas.microsoft.com/office/powerpoint/2010/main" val="230208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ronafbeelding bekijken">
            <a:extLst>
              <a:ext uri="{FF2B5EF4-FFF2-40B4-BE49-F238E27FC236}">
                <a16:creationId xmlns:a16="http://schemas.microsoft.com/office/drawing/2014/main" id="{E71936D3-899D-AB60-F5EB-0BA997216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6400" y="103654"/>
            <a:ext cx="2844800" cy="18526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9DFE3CC6-D51E-3F41-B875-8C2C239811B0}"/>
              </a:ext>
            </a:extLst>
          </p:cNvPr>
          <p:cNvGraphicFramePr>
            <a:graphicFrameLocks noChangeAspect="1"/>
          </p:cNvGraphicFramePr>
          <p:nvPr>
            <p:extLst>
              <p:ext uri="{D42A27DB-BD31-4B8C-83A1-F6EECF244321}">
                <p14:modId xmlns:p14="http://schemas.microsoft.com/office/powerpoint/2010/main" val="2039392785"/>
              </p:ext>
            </p:extLst>
          </p:nvPr>
        </p:nvGraphicFramePr>
        <p:xfrm>
          <a:off x="956733" y="2527300"/>
          <a:ext cx="10058928" cy="3366268"/>
        </p:xfrm>
        <a:graphic>
          <a:graphicData uri="http://schemas.openxmlformats.org/presentationml/2006/ole">
            <mc:AlternateContent xmlns:mc="http://schemas.openxmlformats.org/markup-compatibility/2006">
              <mc:Choice xmlns:v="urn:schemas-microsoft-com:vml" Requires="v">
                <p:oleObj name="Bitmap Image" r:id="rId3" imgW="9839160" imgH="3543480" progId="PBrush">
                  <p:embed/>
                </p:oleObj>
              </mc:Choice>
              <mc:Fallback>
                <p:oleObj name="Bitmap Image" r:id="rId3" imgW="9839160" imgH="3543480" progId="PBrush">
                  <p:embed/>
                  <p:pic>
                    <p:nvPicPr>
                      <p:cNvPr id="0" name=""/>
                      <p:cNvPicPr/>
                      <p:nvPr/>
                    </p:nvPicPr>
                    <p:blipFill>
                      <a:blip r:embed="rId4"/>
                      <a:stretch>
                        <a:fillRect/>
                      </a:stretch>
                    </p:blipFill>
                    <p:spPr>
                      <a:xfrm>
                        <a:off x="956733" y="2527300"/>
                        <a:ext cx="10058928" cy="3366268"/>
                      </a:xfrm>
                      <a:prstGeom prst="rect">
                        <a:avLst/>
                      </a:prstGeom>
                    </p:spPr>
                  </p:pic>
                </p:oleObj>
              </mc:Fallback>
            </mc:AlternateContent>
          </a:graphicData>
        </a:graphic>
      </p:graphicFrame>
      <p:sp>
        <p:nvSpPr>
          <p:cNvPr id="3" name="Tekstvak 2">
            <a:extLst>
              <a:ext uri="{FF2B5EF4-FFF2-40B4-BE49-F238E27FC236}">
                <a16:creationId xmlns:a16="http://schemas.microsoft.com/office/drawing/2014/main" id="{9F5FA488-6302-CE28-3FF2-B846E26CDD53}"/>
              </a:ext>
            </a:extLst>
          </p:cNvPr>
          <p:cNvSpPr txBox="1"/>
          <p:nvPr/>
        </p:nvSpPr>
        <p:spPr>
          <a:xfrm>
            <a:off x="956733" y="240267"/>
            <a:ext cx="2218267" cy="923330"/>
          </a:xfrm>
          <a:prstGeom prst="rect">
            <a:avLst/>
          </a:prstGeom>
          <a:noFill/>
        </p:spPr>
        <p:txBody>
          <a:bodyPr wrap="square" rtlCol="0">
            <a:spAutoFit/>
          </a:bodyPr>
          <a:lstStyle/>
          <a:p>
            <a:r>
              <a:rPr lang="nl-NL" dirty="0"/>
              <a:t>Bij appels eten heb je een goed gebit nodig.</a:t>
            </a:r>
          </a:p>
        </p:txBody>
      </p:sp>
      <p:sp>
        <p:nvSpPr>
          <p:cNvPr id="4" name="Tekstvak 3">
            <a:extLst>
              <a:ext uri="{FF2B5EF4-FFF2-40B4-BE49-F238E27FC236}">
                <a16:creationId xmlns:a16="http://schemas.microsoft.com/office/drawing/2014/main" id="{E0C67D4C-81F7-855C-6992-763DBBB6DF43}"/>
              </a:ext>
            </a:extLst>
          </p:cNvPr>
          <p:cNvSpPr txBox="1"/>
          <p:nvPr/>
        </p:nvSpPr>
        <p:spPr>
          <a:xfrm>
            <a:off x="7484533" y="397933"/>
            <a:ext cx="3064934" cy="923330"/>
          </a:xfrm>
          <a:prstGeom prst="rect">
            <a:avLst/>
          </a:prstGeom>
          <a:noFill/>
        </p:spPr>
        <p:txBody>
          <a:bodyPr wrap="square" rtlCol="0">
            <a:spAutoFit/>
          </a:bodyPr>
          <a:lstStyle/>
          <a:p>
            <a:r>
              <a:rPr lang="nl-NL" dirty="0"/>
              <a:t>Hoe je gebit er uit ziet hangt af van wat je eet.</a:t>
            </a:r>
            <a:br>
              <a:rPr lang="nl-NL" dirty="0"/>
            </a:br>
            <a:endParaRPr lang="nl-NL" dirty="0"/>
          </a:p>
        </p:txBody>
      </p:sp>
      <p:sp>
        <p:nvSpPr>
          <p:cNvPr id="5" name="Tekstvak 4">
            <a:extLst>
              <a:ext uri="{FF2B5EF4-FFF2-40B4-BE49-F238E27FC236}">
                <a16:creationId xmlns:a16="http://schemas.microsoft.com/office/drawing/2014/main" id="{81F8382F-6F0D-9ED0-0118-79B73DD6F0B9}"/>
              </a:ext>
            </a:extLst>
          </p:cNvPr>
          <p:cNvSpPr txBox="1"/>
          <p:nvPr/>
        </p:nvSpPr>
        <p:spPr>
          <a:xfrm>
            <a:off x="4055533" y="2096598"/>
            <a:ext cx="2675467" cy="369332"/>
          </a:xfrm>
          <a:prstGeom prst="rect">
            <a:avLst/>
          </a:prstGeom>
          <a:noFill/>
        </p:spPr>
        <p:txBody>
          <a:bodyPr wrap="square" rtlCol="0">
            <a:spAutoFit/>
          </a:bodyPr>
          <a:lstStyle/>
          <a:p>
            <a:r>
              <a:rPr lang="nl-NL" dirty="0"/>
              <a:t>Planteneter</a:t>
            </a:r>
          </a:p>
        </p:txBody>
      </p:sp>
      <p:sp>
        <p:nvSpPr>
          <p:cNvPr id="6" name="Tekstvak 5">
            <a:extLst>
              <a:ext uri="{FF2B5EF4-FFF2-40B4-BE49-F238E27FC236}">
                <a16:creationId xmlns:a16="http://schemas.microsoft.com/office/drawing/2014/main" id="{5A0322DE-2865-A144-4E60-9F263EE3A26A}"/>
              </a:ext>
            </a:extLst>
          </p:cNvPr>
          <p:cNvSpPr txBox="1"/>
          <p:nvPr/>
        </p:nvSpPr>
        <p:spPr>
          <a:xfrm>
            <a:off x="6434667" y="2101347"/>
            <a:ext cx="2311400" cy="369332"/>
          </a:xfrm>
          <a:prstGeom prst="rect">
            <a:avLst/>
          </a:prstGeom>
          <a:noFill/>
        </p:spPr>
        <p:txBody>
          <a:bodyPr wrap="square" rtlCol="0">
            <a:spAutoFit/>
          </a:bodyPr>
          <a:lstStyle/>
          <a:p>
            <a:r>
              <a:rPr lang="nl-NL" dirty="0"/>
              <a:t>Alleseter</a:t>
            </a:r>
          </a:p>
        </p:txBody>
      </p:sp>
      <p:sp>
        <p:nvSpPr>
          <p:cNvPr id="7" name="Tekstvak 6">
            <a:extLst>
              <a:ext uri="{FF2B5EF4-FFF2-40B4-BE49-F238E27FC236}">
                <a16:creationId xmlns:a16="http://schemas.microsoft.com/office/drawing/2014/main" id="{B1D32E38-2F3B-9175-81E1-CD47094B6DDA}"/>
              </a:ext>
            </a:extLst>
          </p:cNvPr>
          <p:cNvSpPr txBox="1"/>
          <p:nvPr/>
        </p:nvSpPr>
        <p:spPr>
          <a:xfrm>
            <a:off x="8449734" y="2096598"/>
            <a:ext cx="2015067" cy="369332"/>
          </a:xfrm>
          <a:prstGeom prst="rect">
            <a:avLst/>
          </a:prstGeom>
          <a:noFill/>
        </p:spPr>
        <p:txBody>
          <a:bodyPr wrap="square" rtlCol="0">
            <a:spAutoFit/>
          </a:bodyPr>
          <a:lstStyle/>
          <a:p>
            <a:r>
              <a:rPr lang="nl-NL" dirty="0"/>
              <a:t>Vleeseter</a:t>
            </a:r>
          </a:p>
        </p:txBody>
      </p:sp>
      <p:sp>
        <p:nvSpPr>
          <p:cNvPr id="8" name="Tekstvak 7">
            <a:extLst>
              <a:ext uri="{FF2B5EF4-FFF2-40B4-BE49-F238E27FC236}">
                <a16:creationId xmlns:a16="http://schemas.microsoft.com/office/drawing/2014/main" id="{38EE290D-99C0-7BB1-5EEB-0D442AA6E259}"/>
              </a:ext>
            </a:extLst>
          </p:cNvPr>
          <p:cNvSpPr txBox="1"/>
          <p:nvPr/>
        </p:nvSpPr>
        <p:spPr>
          <a:xfrm>
            <a:off x="1184272" y="1642586"/>
            <a:ext cx="2743731" cy="923330"/>
          </a:xfrm>
          <a:prstGeom prst="rect">
            <a:avLst/>
          </a:prstGeom>
          <a:noFill/>
        </p:spPr>
        <p:txBody>
          <a:bodyPr wrap="square" rtlCol="0">
            <a:spAutoFit/>
          </a:bodyPr>
          <a:lstStyle/>
          <a:p>
            <a:r>
              <a:rPr lang="nl-NL" dirty="0"/>
              <a:t>Gebit van de mens lijkt</a:t>
            </a:r>
            <a:br>
              <a:rPr lang="nl-NL" dirty="0"/>
            </a:br>
            <a:r>
              <a:rPr lang="nl-NL" dirty="0"/>
              <a:t>het meest op de alleseter/planteneter</a:t>
            </a:r>
          </a:p>
        </p:txBody>
      </p:sp>
      <p:sp>
        <p:nvSpPr>
          <p:cNvPr id="9" name="Tekstvak 8">
            <a:extLst>
              <a:ext uri="{FF2B5EF4-FFF2-40B4-BE49-F238E27FC236}">
                <a16:creationId xmlns:a16="http://schemas.microsoft.com/office/drawing/2014/main" id="{2685BBAB-0D84-2A23-DDFE-AA8FE8C602F2}"/>
              </a:ext>
            </a:extLst>
          </p:cNvPr>
          <p:cNvSpPr txBox="1"/>
          <p:nvPr/>
        </p:nvSpPr>
        <p:spPr>
          <a:xfrm>
            <a:off x="4216398" y="5824250"/>
            <a:ext cx="2353736" cy="523220"/>
          </a:xfrm>
          <a:prstGeom prst="rect">
            <a:avLst/>
          </a:prstGeom>
          <a:noFill/>
        </p:spPr>
        <p:txBody>
          <a:bodyPr wrap="square" rtlCol="0">
            <a:spAutoFit/>
          </a:bodyPr>
          <a:lstStyle/>
          <a:p>
            <a:r>
              <a:rPr lang="nl-NL" sz="1400" b="1" dirty="0"/>
              <a:t>Herbivoor </a:t>
            </a:r>
            <a:br>
              <a:rPr lang="nl-NL" sz="1400" dirty="0"/>
            </a:br>
            <a:r>
              <a:rPr lang="nl-NL" sz="1400" dirty="0" err="1"/>
              <a:t>Herbi</a:t>
            </a:r>
            <a:r>
              <a:rPr lang="nl-NL" sz="1400" dirty="0"/>
              <a:t>= plant/gras</a:t>
            </a:r>
          </a:p>
        </p:txBody>
      </p:sp>
      <p:sp>
        <p:nvSpPr>
          <p:cNvPr id="10" name="Tekstvak 9">
            <a:extLst>
              <a:ext uri="{FF2B5EF4-FFF2-40B4-BE49-F238E27FC236}">
                <a16:creationId xmlns:a16="http://schemas.microsoft.com/office/drawing/2014/main" id="{9DEBA125-1FFE-5E1E-4FDA-1BB381DF4C06}"/>
              </a:ext>
            </a:extLst>
          </p:cNvPr>
          <p:cNvSpPr txBox="1"/>
          <p:nvPr/>
        </p:nvSpPr>
        <p:spPr>
          <a:xfrm>
            <a:off x="6542617" y="5783924"/>
            <a:ext cx="1727200" cy="523220"/>
          </a:xfrm>
          <a:prstGeom prst="rect">
            <a:avLst/>
          </a:prstGeom>
          <a:noFill/>
        </p:spPr>
        <p:txBody>
          <a:bodyPr wrap="square" rtlCol="0">
            <a:spAutoFit/>
          </a:bodyPr>
          <a:lstStyle/>
          <a:p>
            <a:r>
              <a:rPr lang="nl-NL" sz="1400" b="1" dirty="0"/>
              <a:t>Omnivoor </a:t>
            </a:r>
            <a:br>
              <a:rPr lang="nl-NL" sz="1400" dirty="0"/>
            </a:br>
            <a:r>
              <a:rPr lang="nl-NL" sz="1400" dirty="0" err="1"/>
              <a:t>Omni</a:t>
            </a:r>
            <a:r>
              <a:rPr lang="nl-NL" sz="1400" dirty="0"/>
              <a:t>= meer</a:t>
            </a:r>
          </a:p>
        </p:txBody>
      </p:sp>
      <p:sp>
        <p:nvSpPr>
          <p:cNvPr id="11" name="Tekstvak 10">
            <a:extLst>
              <a:ext uri="{FF2B5EF4-FFF2-40B4-BE49-F238E27FC236}">
                <a16:creationId xmlns:a16="http://schemas.microsoft.com/office/drawing/2014/main" id="{DCF57C40-34FD-B759-97DE-9F52A6EB849C}"/>
              </a:ext>
            </a:extLst>
          </p:cNvPr>
          <p:cNvSpPr txBox="1"/>
          <p:nvPr/>
        </p:nvSpPr>
        <p:spPr>
          <a:xfrm>
            <a:off x="8208433" y="5845294"/>
            <a:ext cx="2497667" cy="523220"/>
          </a:xfrm>
          <a:prstGeom prst="rect">
            <a:avLst/>
          </a:prstGeom>
          <a:noFill/>
        </p:spPr>
        <p:txBody>
          <a:bodyPr wrap="square" rtlCol="0">
            <a:spAutoFit/>
          </a:bodyPr>
          <a:lstStyle/>
          <a:p>
            <a:r>
              <a:rPr lang="nl-NL" sz="1400" b="1" dirty="0"/>
              <a:t>Carnivoor </a:t>
            </a:r>
            <a:r>
              <a:rPr lang="nl-NL" sz="1400" dirty="0" err="1"/>
              <a:t>Carni</a:t>
            </a:r>
            <a:r>
              <a:rPr lang="nl-NL" sz="1400" dirty="0"/>
              <a:t> = vlees (carnaval=vaarwel vlees!)</a:t>
            </a:r>
          </a:p>
        </p:txBody>
      </p:sp>
      <p:sp>
        <p:nvSpPr>
          <p:cNvPr id="12" name="Tekstvak 11">
            <a:extLst>
              <a:ext uri="{FF2B5EF4-FFF2-40B4-BE49-F238E27FC236}">
                <a16:creationId xmlns:a16="http://schemas.microsoft.com/office/drawing/2014/main" id="{426B8AAC-CD73-26A4-3DF5-628CD44A8B68}"/>
              </a:ext>
            </a:extLst>
          </p:cNvPr>
          <p:cNvSpPr txBox="1"/>
          <p:nvPr/>
        </p:nvSpPr>
        <p:spPr>
          <a:xfrm>
            <a:off x="169333" y="5860868"/>
            <a:ext cx="1014939" cy="369332"/>
          </a:xfrm>
          <a:prstGeom prst="rect">
            <a:avLst/>
          </a:prstGeom>
          <a:noFill/>
        </p:spPr>
        <p:txBody>
          <a:bodyPr wrap="square" rtlCol="0">
            <a:spAutoFit/>
          </a:bodyPr>
          <a:lstStyle/>
          <a:p>
            <a:r>
              <a:rPr lang="nl-NL" dirty="0"/>
              <a:t>En wij?</a:t>
            </a:r>
          </a:p>
        </p:txBody>
      </p:sp>
      <p:sp>
        <p:nvSpPr>
          <p:cNvPr id="13" name="Tekstvak 12">
            <a:extLst>
              <a:ext uri="{FF2B5EF4-FFF2-40B4-BE49-F238E27FC236}">
                <a16:creationId xmlns:a16="http://schemas.microsoft.com/office/drawing/2014/main" id="{4999FE56-EA49-5403-DF1F-374EFA7B2309}"/>
              </a:ext>
            </a:extLst>
          </p:cNvPr>
          <p:cNvSpPr txBox="1"/>
          <p:nvPr/>
        </p:nvSpPr>
        <p:spPr>
          <a:xfrm>
            <a:off x="1582204" y="5860868"/>
            <a:ext cx="2473329" cy="369332"/>
          </a:xfrm>
          <a:prstGeom prst="rect">
            <a:avLst/>
          </a:prstGeom>
          <a:noFill/>
        </p:spPr>
        <p:txBody>
          <a:bodyPr wrap="square" rtlCol="0">
            <a:spAutoFit/>
          </a:bodyPr>
          <a:lstStyle/>
          <a:p>
            <a:r>
              <a:rPr lang="nl-NL" dirty="0"/>
              <a:t>Wij zijn Omnivoren</a:t>
            </a:r>
          </a:p>
        </p:txBody>
      </p:sp>
      <p:sp>
        <p:nvSpPr>
          <p:cNvPr id="14" name="Tekstvak 13">
            <a:extLst>
              <a:ext uri="{FF2B5EF4-FFF2-40B4-BE49-F238E27FC236}">
                <a16:creationId xmlns:a16="http://schemas.microsoft.com/office/drawing/2014/main" id="{D3253765-C38C-B8B0-563B-A5F5E0403C34}"/>
              </a:ext>
            </a:extLst>
          </p:cNvPr>
          <p:cNvSpPr txBox="1"/>
          <p:nvPr/>
        </p:nvSpPr>
        <p:spPr>
          <a:xfrm>
            <a:off x="93133" y="6368514"/>
            <a:ext cx="12640734" cy="369332"/>
          </a:xfrm>
          <a:prstGeom prst="rect">
            <a:avLst/>
          </a:prstGeom>
          <a:noFill/>
        </p:spPr>
        <p:txBody>
          <a:bodyPr wrap="square" rtlCol="0">
            <a:spAutoFit/>
          </a:bodyPr>
          <a:lstStyle/>
          <a:p>
            <a:r>
              <a:rPr lang="nl-NL" dirty="0"/>
              <a:t> </a:t>
            </a:r>
          </a:p>
        </p:txBody>
      </p:sp>
    </p:spTree>
    <p:extLst>
      <p:ext uri="{BB962C8B-B14F-4D97-AF65-F5344CB8AC3E}">
        <p14:creationId xmlns:p14="http://schemas.microsoft.com/office/powerpoint/2010/main" val="390069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 bronafbeelding bekijken">
            <a:extLst>
              <a:ext uri="{FF2B5EF4-FFF2-40B4-BE49-F238E27FC236}">
                <a16:creationId xmlns:a16="http://schemas.microsoft.com/office/drawing/2014/main" id="{2D9AD584-68A9-FF9B-3D9D-925216DA2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067" y="0"/>
            <a:ext cx="5317067" cy="36762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e bronafbeelding bekijken">
            <a:hlinkClick r:id="rId3"/>
            <a:extLst>
              <a:ext uri="{FF2B5EF4-FFF2-40B4-BE49-F238E27FC236}">
                <a16:creationId xmlns:a16="http://schemas.microsoft.com/office/drawing/2014/main" id="{5821DE17-E842-3118-0764-C301F5429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624" y="0"/>
            <a:ext cx="5715309" cy="36762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03CA6E99-2382-42D1-A74F-A93DA9ECFE67}"/>
              </a:ext>
            </a:extLst>
          </p:cNvPr>
          <p:cNvGraphicFramePr>
            <a:graphicFrameLocks noChangeAspect="1"/>
          </p:cNvGraphicFramePr>
          <p:nvPr>
            <p:extLst>
              <p:ext uri="{D42A27DB-BD31-4B8C-83A1-F6EECF244321}">
                <p14:modId xmlns:p14="http://schemas.microsoft.com/office/powerpoint/2010/main" val="2957513766"/>
              </p:ext>
            </p:extLst>
          </p:nvPr>
        </p:nvGraphicFramePr>
        <p:xfrm>
          <a:off x="364066" y="3572121"/>
          <a:ext cx="5317067" cy="3285879"/>
        </p:xfrm>
        <a:graphic>
          <a:graphicData uri="http://schemas.openxmlformats.org/presentationml/2006/ole">
            <mc:AlternateContent xmlns:mc="http://schemas.openxmlformats.org/markup-compatibility/2006">
              <mc:Choice xmlns:v="urn:schemas-microsoft-com:vml" Requires="v">
                <p:oleObj name="Bitmap Image" r:id="rId5" imgW="5086440" imgH="3228840" progId="PBrush">
                  <p:embed/>
                </p:oleObj>
              </mc:Choice>
              <mc:Fallback>
                <p:oleObj name="Bitmap Image" r:id="rId5" imgW="5086440" imgH="3228840" progId="PBrush">
                  <p:embed/>
                  <p:pic>
                    <p:nvPicPr>
                      <p:cNvPr id="5" name="Object 4">
                        <a:extLst>
                          <a:ext uri="{FF2B5EF4-FFF2-40B4-BE49-F238E27FC236}">
                            <a16:creationId xmlns:a16="http://schemas.microsoft.com/office/drawing/2014/main" id="{82F72BAD-9A0C-AC71-8EA9-F8B40E7BAA4F}"/>
                          </a:ext>
                        </a:extLst>
                      </p:cNvPr>
                      <p:cNvPicPr/>
                      <p:nvPr/>
                    </p:nvPicPr>
                    <p:blipFill>
                      <a:blip r:embed="rId6"/>
                      <a:stretch>
                        <a:fillRect/>
                      </a:stretch>
                    </p:blipFill>
                    <p:spPr>
                      <a:xfrm>
                        <a:off x="364066" y="3572121"/>
                        <a:ext cx="5317067" cy="3285879"/>
                      </a:xfrm>
                      <a:prstGeom prst="rect">
                        <a:avLst/>
                      </a:prstGeom>
                    </p:spPr>
                  </p:pic>
                </p:oleObj>
              </mc:Fallback>
            </mc:AlternateContent>
          </a:graphicData>
        </a:graphic>
      </p:graphicFrame>
      <p:sp>
        <p:nvSpPr>
          <p:cNvPr id="3" name="Tekstvak 2">
            <a:extLst>
              <a:ext uri="{FF2B5EF4-FFF2-40B4-BE49-F238E27FC236}">
                <a16:creationId xmlns:a16="http://schemas.microsoft.com/office/drawing/2014/main" id="{9C1F51E5-EB65-FE8E-8F2A-F3FAD416A95D}"/>
              </a:ext>
            </a:extLst>
          </p:cNvPr>
          <p:cNvSpPr txBox="1"/>
          <p:nvPr/>
        </p:nvSpPr>
        <p:spPr>
          <a:xfrm>
            <a:off x="6112624" y="3860800"/>
            <a:ext cx="5774576" cy="1384995"/>
          </a:xfrm>
          <a:prstGeom prst="rect">
            <a:avLst/>
          </a:prstGeom>
          <a:noFill/>
        </p:spPr>
        <p:txBody>
          <a:bodyPr wrap="square" rtlCol="0">
            <a:spAutoFit/>
          </a:bodyPr>
          <a:lstStyle/>
          <a:p>
            <a:r>
              <a:rPr lang="nl-NL" sz="1400" b="1" dirty="0"/>
              <a:t>Het was bepaald geen lolletje als je vroeger last had van kiespijn. Kwakzalvers waren niet zachtzinnig bij het verwijderen van tanden en kiezen. Maar wat als je geen gebit meer had, wat dan? Dan waren er kunstgebitten….</a:t>
            </a:r>
            <a:br>
              <a:rPr lang="nl-NL" sz="1400" b="1" dirty="0"/>
            </a:br>
            <a:r>
              <a:rPr lang="nl-NL" sz="1400" b="1" dirty="0"/>
              <a:t>De eerste kunstgebitten werden omstreeks 1815 bedacht….. Ook dat was bepaald geen lolletje. Zie het onder deze link,,</a:t>
            </a:r>
          </a:p>
        </p:txBody>
      </p:sp>
      <p:sp>
        <p:nvSpPr>
          <p:cNvPr id="5" name="Tekstvak 4">
            <a:extLst>
              <a:ext uri="{FF2B5EF4-FFF2-40B4-BE49-F238E27FC236}">
                <a16:creationId xmlns:a16="http://schemas.microsoft.com/office/drawing/2014/main" id="{C8527E76-1861-3F33-B08E-C7831E0F1591}"/>
              </a:ext>
            </a:extLst>
          </p:cNvPr>
          <p:cNvSpPr txBox="1"/>
          <p:nvPr/>
        </p:nvSpPr>
        <p:spPr>
          <a:xfrm>
            <a:off x="5922278" y="5574275"/>
            <a:ext cx="6096000" cy="307777"/>
          </a:xfrm>
          <a:prstGeom prst="rect">
            <a:avLst/>
          </a:prstGeom>
          <a:noFill/>
        </p:spPr>
        <p:txBody>
          <a:bodyPr wrap="square">
            <a:spAutoFit/>
          </a:bodyPr>
          <a:lstStyle/>
          <a:p>
            <a:r>
              <a:rPr lang="nl-NL" sz="1400" b="1" dirty="0">
                <a:hlinkClick r:id="rId7"/>
              </a:rPr>
              <a:t>Kunstgebitten van soldaten | Welkom in de IJzeren Eeuw - YouTube</a:t>
            </a:r>
            <a:endParaRPr lang="nl-NL" sz="1400" b="1" dirty="0"/>
          </a:p>
        </p:txBody>
      </p:sp>
      <p:sp>
        <p:nvSpPr>
          <p:cNvPr id="4" name="Tekstvak 3">
            <a:extLst>
              <a:ext uri="{FF2B5EF4-FFF2-40B4-BE49-F238E27FC236}">
                <a16:creationId xmlns:a16="http://schemas.microsoft.com/office/drawing/2014/main" id="{C5B0BE62-23FD-77A1-DD92-2119C4FB3ABC}"/>
              </a:ext>
            </a:extLst>
          </p:cNvPr>
          <p:cNvSpPr txBox="1"/>
          <p:nvPr/>
        </p:nvSpPr>
        <p:spPr>
          <a:xfrm>
            <a:off x="5922278" y="5960533"/>
            <a:ext cx="6096000" cy="646331"/>
          </a:xfrm>
          <a:prstGeom prst="rect">
            <a:avLst/>
          </a:prstGeom>
          <a:noFill/>
        </p:spPr>
        <p:txBody>
          <a:bodyPr wrap="square" rtlCol="0">
            <a:spAutoFit/>
          </a:bodyPr>
          <a:lstStyle/>
          <a:p>
            <a:r>
              <a:rPr lang="nl-NL" dirty="0"/>
              <a:t>Klik op de afbeelding en je mond zal openvallen van verbazing over TANDHEELKUNDE door de </a:t>
            </a:r>
            <a:r>
              <a:rPr lang="nl-NL" dirty="0" err="1"/>
              <a:t>jarenj</a:t>
            </a:r>
            <a:r>
              <a:rPr lang="nl-NL" dirty="0"/>
              <a:t>!</a:t>
            </a:r>
          </a:p>
        </p:txBody>
      </p:sp>
    </p:spTree>
    <p:extLst>
      <p:ext uri="{BB962C8B-B14F-4D97-AF65-F5344CB8AC3E}">
        <p14:creationId xmlns:p14="http://schemas.microsoft.com/office/powerpoint/2010/main" val="342819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2867</TotalTime>
  <Words>2721</Words>
  <Application>Microsoft Office PowerPoint</Application>
  <PresentationFormat>Breedbeeld</PresentationFormat>
  <Paragraphs>161</Paragraphs>
  <Slides>29</Slides>
  <Notes>0</Notes>
  <HiddenSlides>0</HiddenSlides>
  <MMClips>0</MMClips>
  <ScaleCrop>false</ScaleCrop>
  <HeadingPairs>
    <vt:vector size="8" baseType="variant">
      <vt:variant>
        <vt:lpstr>Gebruikte lettertypen</vt:lpstr>
      </vt:variant>
      <vt:variant>
        <vt:i4>5</vt:i4>
      </vt:variant>
      <vt:variant>
        <vt:lpstr>Thema</vt:lpstr>
      </vt:variant>
      <vt:variant>
        <vt:i4>1</vt:i4>
      </vt:variant>
      <vt:variant>
        <vt:lpstr>Ingesloten OLE-bronprogramma's</vt:lpstr>
      </vt:variant>
      <vt:variant>
        <vt:i4>1</vt:i4>
      </vt:variant>
      <vt:variant>
        <vt:lpstr>Diatitels</vt:lpstr>
      </vt:variant>
      <vt:variant>
        <vt:i4>29</vt:i4>
      </vt:variant>
    </vt:vector>
  </HeadingPairs>
  <TitlesOfParts>
    <vt:vector size="36" baseType="lpstr">
      <vt:lpstr>Arial</vt:lpstr>
      <vt:lpstr>Century Gothic</vt:lpstr>
      <vt:lpstr>Roboto</vt:lpstr>
      <vt:lpstr>Source Sans Pro</vt:lpstr>
      <vt:lpstr>Wingdings 3</vt:lpstr>
      <vt:lpstr>Ion</vt:lpstr>
      <vt:lpstr>Bitmap Image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De</dc:creator>
  <cp:lastModifiedBy>De Adelaar</cp:lastModifiedBy>
  <cp:revision>133</cp:revision>
  <dcterms:created xsi:type="dcterms:W3CDTF">2022-10-07T22:30:48Z</dcterms:created>
  <dcterms:modified xsi:type="dcterms:W3CDTF">2023-06-24T08:37:11Z</dcterms:modified>
</cp:coreProperties>
</file>