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3" r:id="rId2"/>
    <p:sldId id="272" r:id="rId3"/>
    <p:sldId id="262" r:id="rId4"/>
    <p:sldId id="265" r:id="rId5"/>
    <p:sldId id="267" r:id="rId6"/>
    <p:sldId id="258" r:id="rId7"/>
    <p:sldId id="259" r:id="rId8"/>
    <p:sldId id="266" r:id="rId9"/>
    <p:sldId id="264" r:id="rId10"/>
    <p:sldId id="275" r:id="rId11"/>
    <p:sldId id="268" r:id="rId12"/>
    <p:sldId id="273" r:id="rId13"/>
    <p:sldId id="274" r:id="rId14"/>
    <p:sldId id="269" r:id="rId15"/>
    <p:sldId id="270" r:id="rId16"/>
    <p:sldId id="271" r:id="rId17"/>
    <p:sldId id="260" r:id="rId18"/>
    <p:sldId id="261" r:id="rId19"/>
    <p:sldId id="257" r:id="rId20"/>
    <p:sldId id="276" r:id="rId21"/>
    <p:sldId id="277" r:id="rId22"/>
    <p:sldId id="279"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13" d="100"/>
          <a:sy n="113" d="100"/>
        </p:scale>
        <p:origin x="456"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6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49:59.7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50:45.830"/>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50:00.47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47:06.073"/>
    </inkml:context>
    <inkml:brush xml:id="br0">
      <inkml:brushProperty name="width" value="0.05" units="cm"/>
      <inkml:brushProperty name="height" value="0.05" units="cm"/>
    </inkml:brush>
  </inkml:definitions>
  <inkml:trace contextRef="#ctx0" brushRef="#br0">473 56 24575,'-1'2'0,"0"0"0,-1 0 0,1 0 0,-1 0 0,0 0 0,1-1 0,-1 1 0,0 0 0,0-1 0,0 1 0,0-1 0,0 0 0,-1 0 0,1 0 0,-3 1 0,-9 7 0,-14 14 0,16-13 0,0 1 0,0-2 0,-1 0 0,0 0 0,0-1 0,-1-1 0,0 0 0,-23 7 0,20-8 0,1 1 0,-1 1 0,2 1 0,-1 1 0,1 0 0,0 0 0,-24 25 0,24-22 0,11-9 0,-1 0 0,1 0 0,1 1 0,-1 0 0,1 0 0,0 0 0,0 0 0,0 0 0,1 0 0,-1 1 0,1-1 0,1 1 0,-3 11 0,1 5 0,1 0 0,1 33 0,1-34 0,0 1 0,-5 24 0,-17 146 0,13-88 0,5-68 0,1-1 0,2 1 0,2-1 0,7 52 0,-6-72 0,2 0 0,0 0 0,0 0 0,1 0 0,1-1 0,1 0 0,0 0 0,1-1 0,0 1 0,1-2 0,0 1 0,20 19 0,137 127 0,-147-144 0,2-1 0,-1-1 0,32 16 0,32 19 0,-71-41 0,1-1 0,0-1 0,0 0 0,0 0 0,1-2 0,-1 0 0,1 0 0,0-2 0,29 1 0,7 2 0,49 10 0,-48-6 0,93 3 0,-127-11 0,0-1 0,-1 0 0,1-2 0,-1 0 0,0 0 0,0-2 0,0 0 0,0-1 0,-1-1 0,0 0 0,21-13 0,1-6 0,2 3 0,1 1 0,77-28 0,-110 47 0,0-1 0,0 1 0,0-2 0,-1 1 0,1-1 0,-1 0 0,0 0 0,-1 0 0,1-1 0,9-13 0,-16 19 0,19-15 0,-1 0 0,2 1 0,0 1 0,1 1 0,26-12 0,39-24 0,48-39 0,-130 83 0,0 0 0,1 0 0,-1 0 0,-1-1 0,1 1 0,-1-1 0,0 0 0,0 0 0,0-1 0,-1 1 0,1 0 0,-1-1 0,-1 1 0,1-1 0,-1 0 0,0 0 0,0-7 0,1-15 0,-1 0 0,-5-42 0,1 13 0,2 43 0,-1 1 0,0 0 0,-1 1 0,-1-1 0,0 0 0,-6-13 0,-10-34 0,10 22 0,-2 0 0,-2 1 0,-27-52 0,16 31 0,21 46 0,0 1 0,-2-1 0,1 1 0,-1 0 0,-1 0 0,0 1 0,0 0 0,-11-11 0,-12-12 0,26 27 0,0 1 0,0 0 0,-1-1 0,1 2 0,-1-1 0,0 0 0,-1 1 0,1 0 0,-1 0 0,0 1 0,0 0 0,0 0 0,0 0 0,-1 0 0,1 1 0,-1 0 0,-12-1 0,5 2 0,0 0 0,0 0 0,1-1 0,-1-1 0,0-1 0,1 0 0,0 0 0,0-1 0,-14-8 0,-58-36 0,-217-109 0,284 153 0,-1 1 0,1 0 0,-1 1 0,0 1 0,0 1 0,0 1 0,0 0 0,-25 4 0,-27 0 0,29-2 57,-46 8 0,48-5-797,-57 1 1,81-6-6087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48:37.979"/>
    </inkml:context>
    <inkml:brush xml:id="br0">
      <inkml:brushProperty name="width" value="0.05" units="cm"/>
      <inkml:brushProperty name="height" value="0.05" units="cm"/>
    </inkml:brush>
  </inkml:definitions>
  <inkml:trace contextRef="#ctx0" brushRef="#br0">23 35 24575,'6'2'0,"0"0"0,0 0 0,0 1 0,-1 0 0,1 0 0,-1 1 0,0-1 0,0 1 0,0 0 0,0 1 0,5 5 0,0 0 0,119 115 0,-76-71 0,102 81 0,88 56 0,-121-94 0,21 18 0,-132-106 0,0 0 0,1-1 0,-1-1 0,2 1 0,-1-2 0,23 9 0,83 19 0,-41-13 0,-76-21 0,0 0 0,0 1 0,0-1 0,0 0 0,0 0 0,0 1 0,0-1 0,1 0 0,-2 1 0,1-1 0,0 1 0,0 0 0,0-1 0,0 1 0,0 0 0,0-1 0,0 1 0,-1 0 0,1 0 0,0 0 0,-1 0 0,1 0 0,-1-1 0,1 1 0,-1 0 0,1 1 0,-1-1 0,0 0 0,1 0 0,-1 0 0,0 0 0,0 0 0,0 0 0,0 0 0,0 0 0,0 0 0,0 0 0,0 1 0,0-1 0,0 0 0,-1 0 0,1 0 0,0 0 0,-1 0 0,1 0 0,-1 0 0,1 0 0,-1 0 0,0 0 0,1-1 0,-1 1 0,0 0 0,0 0 0,1 0 0,-1-1 0,0 1 0,-1 0 0,-9 9 0,1 0 0,-1-1 0,-18 11 0,23-16 0,-213 138 0,211-136 0,-1-1 0,0 0 0,0-1 0,0 1 0,-1-2 0,0 1 0,1-1 0,-14 2 0,17-5 0,1 1 0,0-1 0,-1 0 0,1-1 0,-1 1 0,1-1 0,-1 0 0,1 0 0,0-1 0,0 0 0,-1 0 0,1 0 0,1 0 0,-1-1 0,0 0 0,-8-7 0,-24-22 0,1-2 0,2-2 0,-41-54 0,53 65 0,-1 2 0,-27-22 0,28 26 0,1 0 0,1-1 0,-21-28 0,37 42 0,1 0 0,-1-1 0,2 1 0,-1 0 0,1-1 0,0 0 0,0 1 0,0-1 0,1 0 0,1 0 0,-1 0 0,1 0 0,0 0 0,1-9 0,0 6 0,-1 0 0,0 0 0,-1 0 0,0 0 0,-4-15 0,2 18 0,0 1 0,0 0 0,-1-1 0,1 1 0,-2 0 0,1 1 0,-1-1 0,1 1 0,-1 0 0,-1 0 0,1 1 0,-10-7 0,-11-6 0,-41-21 0,50 29 0,9 5 0,0 0 0,0-1 0,0 0 0,0 0 0,1 0 0,0-1 0,0-1 0,0 1 0,1-1 0,0 0 0,1 0 0,-1-1 0,1 1 0,1-1 0,-1-1 0,1 1 0,1 0 0,0-1 0,0 0 0,0 0 0,-1-13 0,-2-2 5,-1 0-1,-13-27 1,14 39-120,0 0 0,1 0 0,1 0 0,0-1 0,1 0 0,0 0 0,1 0 1,1 0-1,0 0 0,0 0 0,3-25 0,3 20-6711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1:48:46.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0 572,'2'3,"0"0,-1-1,1 1,0-1,0 0,0 1,0-1,1 0,-1 0,0 0,1-1,0 1,-1-1,1 1,4 1,-2-1,16 8,-1-1,1-2,0 0,43 8,450 60,10-39,-319-25,957 85,-1137-93,15 1,-1 2,74 20,-82-9,-30-17,0 1,-1-1,1 1,-1-1,0 1,1-1,-1 1,1-1,-1 1,0 0,1-1,-1 1,0-1,0 1,1 0,-1-1,0 1,0 0,0 0,0-1,0 1,0 0,0-1,0 1,-1 1,0-1,0 1,-1-1,1 0,-1 1,0-1,0 0,1 0,-1 0,0 0,0 0,0 0,0 0,0-1,0 1,0-1,0 0,0 1,0-1,0 0,0 0,-1 0,1 0,-3-2,-15 0,1-1,-1-1,1-1,0-1,1 0,-31-16,24 10,1-2,0-1,1-1,-26-23,37 28,1-2,1 1,-15-23,16 21,-2-1,1 2,-17-16,-121-93,-7-7,62 40,-119-106,172 167,33 24,0-1,0 1,0-1,1-1,-1 1,1-1,0 0,1-1,0 1,0-1,-8-15,12 20,1 0,-1 1,0-1,0 0,0 1,0-1,0 1,0-1,0 1,0-1,-1 1,1 0,-1 0,1-1,-1 1,1 0,-1 0,0 1,1-1,-1 0,0 0,0 1,1-1,-1 1,0 0,0-1,0 1,0 0,0 0,0 0,1 1,-1-1,0 0,0 1,0-1,0 1,1-1,-1 1,-2 1,-8 4,1 0,0 1,0 1,-16 13,15-11,-28 22,-1 2,0-3,-64 37,77-55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0T11:48:53.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1237 25,'-99'-2,"-108"5,195-1,0 0,0 1,1 0,-22 10,23-8,-1-1,-1 0,1-1,0 0,-19 2,-218-4,118-3,107 1,0-2,0-1,0 0,1-2,-30-11,32 9,0 1,-1 2,1 0,-1 1,0 1,-41-1,61 4,0 0,-1 0,1 0,-1 0,1 0,-1 0,1 0,-1 0,1 1,-1-1,1 0,0 1,-1-1,1 1,0 0,-1-1,1 1,0 0,0 0,0 0,0 0,-1 0,1 0,1 0,-1 0,0 1,-1 1,2-1,0-1,1 1,-1 0,1-1,0 1,-1-1,1 1,0-1,0 1,0-1,0 0,0 1,0-1,1 0,-1 0,0 0,0 0,1 0,-1 0,1 0,-1 0,1-1,1 2,8 2,0 1,1-2,-1 1,0-2,1 1,0-2,21 1,-22-1,0-1,0 1,-1 1,1 0,0 0,-1 1,0 1,1-1,14 9,-14-4,1 0,-1-1,1 0,1-1,-1-1,1 0,0 0,0-2,0 1,1-2,26 3,384-7,-420 2,0 0,1 0,-1 0,0 0,0 0,0-1,0 0,0 0,0 0,0 0,-1-1,1 1,0-1,-1 0,1 0,-1 0,0-1,1 1,3-5,3-8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49:48.10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49:49.00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0T11:50:33.29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05AB5-3A1F-4032-A7A0-F98CA3E869B1}" type="datetimeFigureOut">
              <a:rPr lang="nl-NL" smtClean="0"/>
              <a:t>20-6-2023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3C9B6-0CC8-4A78-AA3C-8808F4AC64AC}" type="slidenum">
              <a:rPr lang="nl-NL" smtClean="0"/>
              <a:t>‹nr.›</a:t>
            </a:fld>
            <a:endParaRPr lang="nl-NL"/>
          </a:p>
        </p:txBody>
      </p:sp>
    </p:spTree>
    <p:extLst>
      <p:ext uri="{BB962C8B-B14F-4D97-AF65-F5344CB8AC3E}">
        <p14:creationId xmlns:p14="http://schemas.microsoft.com/office/powerpoint/2010/main" val="83276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C61C133-3075-471C-AC9E-2A3B8744A8B9}"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581454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C61C133-3075-471C-AC9E-2A3B8744A8B9}"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287739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C61C133-3075-471C-AC9E-2A3B8744A8B9}"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316293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C61C133-3075-471C-AC9E-2A3B8744A8B9}"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509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C61C133-3075-471C-AC9E-2A3B8744A8B9}" type="datetimeFigureOut">
              <a:rPr lang="nl-NL" smtClean="0"/>
              <a:t>20-6-2023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57154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C61C133-3075-471C-AC9E-2A3B8744A8B9}" type="datetimeFigureOut">
              <a:rPr lang="nl-NL" smtClean="0"/>
              <a:t>20-6-2023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416475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C61C133-3075-471C-AC9E-2A3B8744A8B9}" type="datetimeFigureOut">
              <a:rPr lang="nl-NL" smtClean="0"/>
              <a:t>20-6-2023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2857532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3C61C133-3075-471C-AC9E-2A3B8744A8B9}" type="datetimeFigureOut">
              <a:rPr lang="nl-NL" smtClean="0"/>
              <a:t>20-6-2023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159730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1C133-3075-471C-AC9E-2A3B8744A8B9}" type="datetimeFigureOut">
              <a:rPr lang="nl-NL" smtClean="0"/>
              <a:t>20-6-2023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251345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C61C133-3075-471C-AC9E-2A3B8744A8B9}" type="datetimeFigureOut">
              <a:rPr lang="nl-NL" smtClean="0"/>
              <a:t>20-6-2023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237081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C61C133-3075-471C-AC9E-2A3B8744A8B9}" type="datetimeFigureOut">
              <a:rPr lang="nl-NL" smtClean="0"/>
              <a:t>20-6-2023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4C86F6C-4909-4263-B5BA-E9660A011630}" type="slidenum">
              <a:rPr lang="nl-NL" smtClean="0"/>
              <a:t>‹nr.›</a:t>
            </a:fld>
            <a:endParaRPr lang="nl-NL"/>
          </a:p>
        </p:txBody>
      </p:sp>
    </p:spTree>
    <p:extLst>
      <p:ext uri="{BB962C8B-B14F-4D97-AF65-F5344CB8AC3E}">
        <p14:creationId xmlns:p14="http://schemas.microsoft.com/office/powerpoint/2010/main" val="62243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1C133-3075-471C-AC9E-2A3B8744A8B9}" type="datetimeFigureOut">
              <a:rPr lang="nl-NL" smtClean="0"/>
              <a:t>20-6-2023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86F6C-4909-4263-B5BA-E9660A011630}" type="slidenum">
              <a:rPr lang="nl-NL" smtClean="0"/>
              <a:t>‹nr.›</a:t>
            </a:fld>
            <a:endParaRPr lang="nl-NL"/>
          </a:p>
        </p:txBody>
      </p:sp>
    </p:spTree>
    <p:extLst>
      <p:ext uri="{BB962C8B-B14F-4D97-AF65-F5344CB8AC3E}">
        <p14:creationId xmlns:p14="http://schemas.microsoft.com/office/powerpoint/2010/main" val="25104116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1.png"/><Relationship Id="rId7" Type="http://schemas.openxmlformats.org/officeDocument/2006/relationships/image" Target="../media/image3.jpe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customXml" Target="../ink/ink2.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wiesneus.nl/bladen/2021/Overiessels/index.html" TargetMode="External"/><Relationship Id="rId3" Type="http://schemas.openxmlformats.org/officeDocument/2006/relationships/image" Target="../media/image38.jpeg"/><Relationship Id="rId7" Type="http://schemas.openxmlformats.org/officeDocument/2006/relationships/hyperlink" Target="https://wiesneus.nl/"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hyperlink" Target="https://cgtc.nl/?s=wiesneu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routenet.nl/" TargetMode="Externa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www.routenet.nl/" TargetMode="Externa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youtube.com/watch?v=0Q1Mmi3cszw&amp;list=PL4DAC4C0A7658E84C&amp;index=2"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5.webp"/><Relationship Id="rId3" Type="http://schemas.openxmlformats.org/officeDocument/2006/relationships/hyperlink" Target="https://historiek.net/uitvinder-lucifer-gustaf-erik-pasch/196/" TargetMode="External"/><Relationship Id="rId7" Type="http://schemas.openxmlformats.org/officeDocument/2006/relationships/image" Target="../media/image64.jpg"/><Relationship Id="rId2" Type="http://schemas.openxmlformats.org/officeDocument/2006/relationships/hyperlink" Target="https://historiek.net/uitvinding-kaasschaaf-geschiedenis/152527/" TargetMode="External"/><Relationship Id="rId1" Type="http://schemas.openxmlformats.org/officeDocument/2006/relationships/slideLayout" Target="../slideLayouts/slideLayout7.xml"/><Relationship Id="rId6" Type="http://schemas.openxmlformats.org/officeDocument/2006/relationships/image" Target="../media/image63.webp"/><Relationship Id="rId5" Type="http://schemas.openxmlformats.org/officeDocument/2006/relationships/hyperlink" Target="https://historiek.net/c/biografieen/uitvinders/" TargetMode="External"/><Relationship Id="rId10" Type="http://schemas.openxmlformats.org/officeDocument/2006/relationships/image" Target="../media/image67.webp"/><Relationship Id="rId4" Type="http://schemas.openxmlformats.org/officeDocument/2006/relationships/hyperlink" Target="https://historiek.net/lijst-van-uitvindingen/" TargetMode="External"/><Relationship Id="rId9" Type="http://schemas.openxmlformats.org/officeDocument/2006/relationships/image" Target="../media/image66.webp"/></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web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9.xml"/><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customXml" Target="../ink/ink8.xml"/><Relationship Id="rId17" Type="http://schemas.openxmlformats.org/officeDocument/2006/relationships/image" Target="../media/image9.jpeg"/><Relationship Id="rId2" Type="http://schemas.openxmlformats.org/officeDocument/2006/relationships/customXml" Target="../ink/ink3.xml"/><Relationship Id="rId16"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customXml" Target="../ink/ink5.xml"/><Relationship Id="rId11" Type="http://schemas.openxmlformats.org/officeDocument/2006/relationships/image" Target="../media/image11.png"/><Relationship Id="rId5" Type="http://schemas.openxmlformats.org/officeDocument/2006/relationships/image" Target="../media/image15.png"/><Relationship Id="rId15" Type="http://schemas.openxmlformats.org/officeDocument/2006/relationships/image" Target="../media/image7.jpe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17.png"/><Relationship Id="rId14" Type="http://schemas.openxmlformats.org/officeDocument/2006/relationships/customXml" Target="../ink/ink10.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jpeg"/><Relationship Id="rId7" Type="http://schemas.openxmlformats.org/officeDocument/2006/relationships/image" Target="../media/image1.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doshop.nl/indisch_antiek/schoolplaat_wayang.html" TargetMode="External"/><Relationship Id="rId1" Type="http://schemas.openxmlformats.org/officeDocument/2006/relationships/slideLayout" Target="../slideLayouts/slideLayout7.xml"/><Relationship Id="rId4" Type="http://schemas.openxmlformats.org/officeDocument/2006/relationships/hyperlink" Target="https://www.bagsandbatik.nl/blog/750738_wat-zijn-wajangpopp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www.routenet.nl/" TargetMode="Externa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s://nl.wikipedia.org/wiki/Klederdracht_van_Staphorst" TargetMode="External"/><Relationship Id="rId4" Type="http://schemas.openxmlformats.org/officeDocument/2006/relationships/hyperlink" Target="https://schooltv.nl/video/klederdracht-omdat-het-mooi-is-klederdracht-uit-staphors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immaterieelerfgoed.nl/nl/page/3224/staphorster-stipwerk" TargetMode="External"/><Relationship Id="rId3" Type="http://schemas.openxmlformats.org/officeDocument/2006/relationships/image" Target="../media/image24.jpeg"/><Relationship Id="rId7" Type="http://schemas.openxmlformats.org/officeDocument/2006/relationships/image" Target="../media/image27.wmf"/><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zuLrgUoTTM&amp;t=3s"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XE9gNlJ4TY&amp;t=61s"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t 1">
                <a:extLst>
                  <a:ext uri="{FF2B5EF4-FFF2-40B4-BE49-F238E27FC236}">
                    <a16:creationId xmlns:a16="http://schemas.microsoft.com/office/drawing/2014/main" id="{122749F1-30BC-275E-B2DB-76AA8833CA8C}"/>
                  </a:ext>
                </a:extLst>
              </p14:cNvPr>
              <p14:cNvContentPartPr/>
              <p14:nvPr/>
            </p14:nvContentPartPr>
            <p14:xfrm>
              <a:off x="-491187" y="880253"/>
              <a:ext cx="360" cy="360"/>
            </p14:xfrm>
          </p:contentPart>
        </mc:Choice>
        <mc:Fallback xmlns="">
          <p:pic>
            <p:nvPicPr>
              <p:cNvPr id="2" name="Inkt 1">
                <a:extLst>
                  <a:ext uri="{FF2B5EF4-FFF2-40B4-BE49-F238E27FC236}">
                    <a16:creationId xmlns:a16="http://schemas.microsoft.com/office/drawing/2014/main" id="{122749F1-30BC-275E-B2DB-76AA8833CA8C}"/>
                  </a:ext>
                </a:extLst>
              </p:cNvPr>
              <p:cNvPicPr/>
              <p:nvPr/>
            </p:nvPicPr>
            <p:blipFill>
              <a:blip r:embed="rId3"/>
              <a:stretch>
                <a:fillRect/>
              </a:stretch>
            </p:blipFill>
            <p:spPr>
              <a:xfrm>
                <a:off x="-500187" y="8712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CA2506AA-FD90-9C74-8494-FF978EF4962A}"/>
                  </a:ext>
                </a:extLst>
              </p14:cNvPr>
              <p14:cNvContentPartPr/>
              <p14:nvPr/>
            </p14:nvContentPartPr>
            <p14:xfrm>
              <a:off x="981747" y="778733"/>
              <a:ext cx="360" cy="360"/>
            </p14:xfrm>
          </p:contentPart>
        </mc:Choice>
        <mc:Fallback xmlns="">
          <p:pic>
            <p:nvPicPr>
              <p:cNvPr id="3" name="Inkt 2">
                <a:extLst>
                  <a:ext uri="{FF2B5EF4-FFF2-40B4-BE49-F238E27FC236}">
                    <a16:creationId xmlns:a16="http://schemas.microsoft.com/office/drawing/2014/main" id="{CA2506AA-FD90-9C74-8494-FF978EF4962A}"/>
                  </a:ext>
                </a:extLst>
              </p:cNvPr>
              <p:cNvPicPr/>
              <p:nvPr/>
            </p:nvPicPr>
            <p:blipFill>
              <a:blip r:embed="rId3"/>
              <a:stretch>
                <a:fillRect/>
              </a:stretch>
            </p:blipFill>
            <p:spPr>
              <a:xfrm>
                <a:off x="973107" y="770093"/>
                <a:ext cx="18000" cy="18000"/>
              </a:xfrm>
              <a:prstGeom prst="rect">
                <a:avLst/>
              </a:prstGeom>
            </p:spPr>
          </p:pic>
        </mc:Fallback>
      </mc:AlternateContent>
      <p:sp>
        <p:nvSpPr>
          <p:cNvPr id="5" name="Tekstvak 4">
            <a:extLst>
              <a:ext uri="{FF2B5EF4-FFF2-40B4-BE49-F238E27FC236}">
                <a16:creationId xmlns:a16="http://schemas.microsoft.com/office/drawing/2014/main" id="{17C08684-BB6A-D74A-05D8-08FA1977AA74}"/>
              </a:ext>
            </a:extLst>
          </p:cNvPr>
          <p:cNvSpPr txBox="1"/>
          <p:nvPr/>
        </p:nvSpPr>
        <p:spPr>
          <a:xfrm>
            <a:off x="116416" y="5199208"/>
            <a:ext cx="8443384" cy="1477328"/>
          </a:xfrm>
          <a:prstGeom prst="rect">
            <a:avLst/>
          </a:prstGeom>
          <a:noFill/>
        </p:spPr>
        <p:txBody>
          <a:bodyPr wrap="square">
            <a:spAutoFit/>
          </a:bodyPr>
          <a:lstStyle/>
          <a:p>
            <a:r>
              <a:rPr lang="nl-NL" b="1" dirty="0"/>
              <a:t>Fietsen in Overijsel…is ook fietsen langs de IJssel. De IJssel is de enige van de grote rivieren die alleen maar door Nederland stroomt, dus niet door het buitenland. 127 km is hij lang als je over de dijken fietst. Let wel op: bij laag water gaat dat allemaal wel goed, maar bij hoog water is dat maar de vraag! Bij Deventer kan het verschil wel 6 meter bedragen en dan lopen bij hoog water de kades onder. Niks te fietsen dan!</a:t>
            </a:r>
          </a:p>
        </p:txBody>
      </p:sp>
      <p:pic>
        <p:nvPicPr>
          <p:cNvPr id="6" name="Picture 4" descr="De bronafbeelding bekijken">
            <a:extLst>
              <a:ext uri="{FF2B5EF4-FFF2-40B4-BE49-F238E27FC236}">
                <a16:creationId xmlns:a16="http://schemas.microsoft.com/office/drawing/2014/main" id="{24250B35-C222-C28D-E9C0-B0CFABE51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03856" y="76199"/>
            <a:ext cx="4511774" cy="5088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 bronafbeelding bekijken">
            <a:extLst>
              <a:ext uri="{FF2B5EF4-FFF2-40B4-BE49-F238E27FC236}">
                <a16:creationId xmlns:a16="http://schemas.microsoft.com/office/drawing/2014/main" id="{5D32B297-9D4A-FA95-2825-69BEC09A64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2" y="76199"/>
            <a:ext cx="4516014" cy="508846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A52C46C4-3013-1197-46F5-4058F75D5678}"/>
              </a:ext>
            </a:extLst>
          </p:cNvPr>
          <p:cNvSpPr txBox="1"/>
          <p:nvPr/>
        </p:nvSpPr>
        <p:spPr>
          <a:xfrm>
            <a:off x="641350" y="4057134"/>
            <a:ext cx="6362700" cy="830997"/>
          </a:xfrm>
          <a:prstGeom prst="rect">
            <a:avLst/>
          </a:prstGeom>
          <a:noFill/>
        </p:spPr>
        <p:txBody>
          <a:bodyPr wrap="square">
            <a:spAutoFit/>
          </a:bodyPr>
          <a:lstStyle/>
          <a:p>
            <a:r>
              <a:rPr lang="nl-NL" sz="4800" dirty="0">
                <a:ln w="22225">
                  <a:solidFill>
                    <a:schemeClr val="accent2"/>
                  </a:solidFill>
                  <a:prstDash val="solid"/>
                </a:ln>
                <a:solidFill>
                  <a:srgbClr val="00B050"/>
                </a:solidFill>
              </a:rPr>
              <a:t>O</a:t>
            </a:r>
            <a:r>
              <a:rPr lang="nl-NL" sz="4800" cap="none" spc="0" dirty="0">
                <a:ln w="22225">
                  <a:solidFill>
                    <a:schemeClr val="accent2"/>
                  </a:solidFill>
                  <a:prstDash val="solid"/>
                </a:ln>
                <a:solidFill>
                  <a:srgbClr val="00B050"/>
                </a:solidFill>
                <a:effectLst/>
              </a:rPr>
              <a:t>VERIJSSEL</a:t>
            </a:r>
            <a:endParaRPr lang="nl-NL" sz="4800" dirty="0">
              <a:solidFill>
                <a:srgbClr val="00B050"/>
              </a:solidFill>
            </a:endParaRPr>
          </a:p>
        </p:txBody>
      </p:sp>
      <p:sp>
        <p:nvSpPr>
          <p:cNvPr id="4" name="Tekstvak 3">
            <a:extLst>
              <a:ext uri="{FF2B5EF4-FFF2-40B4-BE49-F238E27FC236}">
                <a16:creationId xmlns:a16="http://schemas.microsoft.com/office/drawing/2014/main" id="{5BF2EEF9-62E9-A775-29E3-3A1319EA0909}"/>
              </a:ext>
            </a:extLst>
          </p:cNvPr>
          <p:cNvSpPr txBox="1"/>
          <p:nvPr/>
        </p:nvSpPr>
        <p:spPr>
          <a:xfrm>
            <a:off x="9623423" y="880253"/>
            <a:ext cx="2480733" cy="369332"/>
          </a:xfrm>
          <a:prstGeom prst="rect">
            <a:avLst/>
          </a:prstGeom>
          <a:noFill/>
        </p:spPr>
        <p:txBody>
          <a:bodyPr wrap="square" rtlCol="0">
            <a:spAutoFit/>
          </a:bodyPr>
          <a:lstStyle/>
          <a:p>
            <a:r>
              <a:rPr lang="nl-NL" dirty="0"/>
              <a:t>Wapen van Overijssel</a:t>
            </a:r>
          </a:p>
        </p:txBody>
      </p:sp>
      <p:pic>
        <p:nvPicPr>
          <p:cNvPr id="8" name="Picture 2">
            <a:extLst>
              <a:ext uri="{FF2B5EF4-FFF2-40B4-BE49-F238E27FC236}">
                <a16:creationId xmlns:a16="http://schemas.microsoft.com/office/drawing/2014/main" id="{753D7EBA-6E9D-EBC9-5AD1-3124E905E7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0078" y="76199"/>
            <a:ext cx="2824077" cy="1999986"/>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7CFD006-9CDC-35FB-1926-77B0CCAD33B8}"/>
              </a:ext>
            </a:extLst>
          </p:cNvPr>
          <p:cNvSpPr txBox="1"/>
          <p:nvPr/>
        </p:nvSpPr>
        <p:spPr>
          <a:xfrm>
            <a:off x="9714236" y="2915678"/>
            <a:ext cx="2446867" cy="369332"/>
          </a:xfrm>
          <a:prstGeom prst="rect">
            <a:avLst/>
          </a:prstGeom>
          <a:noFill/>
        </p:spPr>
        <p:txBody>
          <a:bodyPr wrap="square" rtlCol="0">
            <a:spAutoFit/>
          </a:bodyPr>
          <a:lstStyle/>
          <a:p>
            <a:r>
              <a:rPr lang="nl-NL" dirty="0"/>
              <a:t>Vlag van Overijssel</a:t>
            </a:r>
          </a:p>
        </p:txBody>
      </p:sp>
      <p:pic>
        <p:nvPicPr>
          <p:cNvPr id="11" name="Picture 4" descr="Vlag Overijssel 50x75cm">
            <a:extLst>
              <a:ext uri="{FF2B5EF4-FFF2-40B4-BE49-F238E27FC236}">
                <a16:creationId xmlns:a16="http://schemas.microsoft.com/office/drawing/2014/main" id="{1F4ED3C3-A35E-45F5-026A-CE571F03B3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0077" y="2230370"/>
            <a:ext cx="2824077" cy="188443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7B2F3BA2-8048-6185-0F55-549678329C14}"/>
              </a:ext>
            </a:extLst>
          </p:cNvPr>
          <p:cNvSpPr txBox="1"/>
          <p:nvPr/>
        </p:nvSpPr>
        <p:spPr>
          <a:xfrm>
            <a:off x="9389533" y="5037667"/>
            <a:ext cx="2616200" cy="646331"/>
          </a:xfrm>
          <a:prstGeom prst="rect">
            <a:avLst/>
          </a:prstGeom>
          <a:noFill/>
        </p:spPr>
        <p:txBody>
          <a:bodyPr wrap="square" rtlCol="0">
            <a:spAutoFit/>
          </a:bodyPr>
          <a:lstStyle/>
          <a:p>
            <a:r>
              <a:rPr lang="nl-NL" dirty="0"/>
              <a:t>Wapen van Zwolle  hoofdstad  van Overijssel</a:t>
            </a:r>
          </a:p>
        </p:txBody>
      </p:sp>
      <p:pic>
        <p:nvPicPr>
          <p:cNvPr id="13" name="Picture 6" descr="ZWOLLE STAD VOL ENGELEN | Podium van Kerken Zwolle">
            <a:extLst>
              <a:ext uri="{FF2B5EF4-FFF2-40B4-BE49-F238E27FC236}">
                <a16:creationId xmlns:a16="http://schemas.microsoft.com/office/drawing/2014/main" id="{0ABC823B-A220-F9C6-E987-3CFE7B31C9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0076" y="4268985"/>
            <a:ext cx="2824077" cy="230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9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C91801C-3F4F-9515-2A71-BA3A96F84DA7}"/>
              </a:ext>
            </a:extLst>
          </p:cNvPr>
          <p:cNvSpPr/>
          <p:nvPr/>
        </p:nvSpPr>
        <p:spPr>
          <a:xfrm>
            <a:off x="5843363" y="2967335"/>
            <a:ext cx="505267"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
        <p:nvSpPr>
          <p:cNvPr id="3" name="Rechthoek 2">
            <a:extLst>
              <a:ext uri="{FF2B5EF4-FFF2-40B4-BE49-F238E27FC236}">
                <a16:creationId xmlns:a16="http://schemas.microsoft.com/office/drawing/2014/main" id="{03D09F5F-3F39-DB8D-D593-911FB7F41AFC}"/>
              </a:ext>
            </a:extLst>
          </p:cNvPr>
          <p:cNvSpPr/>
          <p:nvPr/>
        </p:nvSpPr>
        <p:spPr>
          <a:xfrm>
            <a:off x="1881804" y="4374104"/>
            <a:ext cx="8428398" cy="1754326"/>
          </a:xfrm>
          <a:prstGeom prst="rect">
            <a:avLst/>
          </a:prstGeom>
          <a:noFill/>
        </p:spPr>
        <p:txBody>
          <a:bodyPr wrap="none" lIns="91440" tIns="45720" rIns="91440" bIns="45720">
            <a:spAutoFit/>
          </a:bodyPr>
          <a:lstStyle/>
          <a:p>
            <a:pPr algn="ctr"/>
            <a: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Alle neuzen opgeschreven?</a:t>
            </a:r>
            <a:b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nl-N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Ook de NEUS van Overijssel?</a:t>
            </a:r>
            <a:endPar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2984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B17C0D6-9465-5448-3FE1-99A882241C19}"/>
              </a:ext>
            </a:extLst>
          </p:cNvPr>
          <p:cNvSpPr/>
          <p:nvPr/>
        </p:nvSpPr>
        <p:spPr>
          <a:xfrm>
            <a:off x="4296353" y="585043"/>
            <a:ext cx="2722220"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Wipneus</a:t>
            </a:r>
          </a:p>
        </p:txBody>
      </p:sp>
      <p:sp>
        <p:nvSpPr>
          <p:cNvPr id="3" name="Rechthoek 2">
            <a:extLst>
              <a:ext uri="{FF2B5EF4-FFF2-40B4-BE49-F238E27FC236}">
                <a16:creationId xmlns:a16="http://schemas.microsoft.com/office/drawing/2014/main" id="{4D43DE58-AD14-EA2D-629E-34BDE55A10A7}"/>
              </a:ext>
            </a:extLst>
          </p:cNvPr>
          <p:cNvSpPr/>
          <p:nvPr/>
        </p:nvSpPr>
        <p:spPr>
          <a:xfrm>
            <a:off x="8499960" y="3807207"/>
            <a:ext cx="2961067"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Loopneus</a:t>
            </a:r>
          </a:p>
        </p:txBody>
      </p:sp>
      <p:sp>
        <p:nvSpPr>
          <p:cNvPr id="4" name="Rechthoek 3">
            <a:extLst>
              <a:ext uri="{FF2B5EF4-FFF2-40B4-BE49-F238E27FC236}">
                <a16:creationId xmlns:a16="http://schemas.microsoft.com/office/drawing/2014/main" id="{A4BEE45B-E96E-4004-2A36-D3E2865F2121}"/>
              </a:ext>
            </a:extLst>
          </p:cNvPr>
          <p:cNvSpPr/>
          <p:nvPr/>
        </p:nvSpPr>
        <p:spPr>
          <a:xfrm>
            <a:off x="4601683" y="2662535"/>
            <a:ext cx="2802370"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Wijsneus</a:t>
            </a:r>
          </a:p>
        </p:txBody>
      </p:sp>
      <p:sp>
        <p:nvSpPr>
          <p:cNvPr id="5" name="Rechthoek 4">
            <a:extLst>
              <a:ext uri="{FF2B5EF4-FFF2-40B4-BE49-F238E27FC236}">
                <a16:creationId xmlns:a16="http://schemas.microsoft.com/office/drawing/2014/main" id="{7AB8DAD1-B290-A49A-31E1-DB551D1BCF34}"/>
              </a:ext>
            </a:extLst>
          </p:cNvPr>
          <p:cNvSpPr/>
          <p:nvPr/>
        </p:nvSpPr>
        <p:spPr>
          <a:xfrm>
            <a:off x="8066048" y="1388070"/>
            <a:ext cx="3063403"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Feestneus</a:t>
            </a:r>
          </a:p>
        </p:txBody>
      </p:sp>
      <p:sp>
        <p:nvSpPr>
          <p:cNvPr id="6" name="Rechthoek 5">
            <a:extLst>
              <a:ext uri="{FF2B5EF4-FFF2-40B4-BE49-F238E27FC236}">
                <a16:creationId xmlns:a16="http://schemas.microsoft.com/office/drawing/2014/main" id="{A3E11969-CF1D-7EB3-D6A1-ADF67BB12533}"/>
              </a:ext>
            </a:extLst>
          </p:cNvPr>
          <p:cNvSpPr/>
          <p:nvPr/>
        </p:nvSpPr>
        <p:spPr>
          <a:xfrm>
            <a:off x="330727" y="3395246"/>
            <a:ext cx="2863284"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Snotneus</a:t>
            </a:r>
          </a:p>
        </p:txBody>
      </p:sp>
      <p:sp>
        <p:nvSpPr>
          <p:cNvPr id="8" name="Rechthoek 7">
            <a:extLst>
              <a:ext uri="{FF2B5EF4-FFF2-40B4-BE49-F238E27FC236}">
                <a16:creationId xmlns:a16="http://schemas.microsoft.com/office/drawing/2014/main" id="{C57F52A5-B89C-945E-9A88-74F5E3065582}"/>
              </a:ext>
            </a:extLst>
          </p:cNvPr>
          <p:cNvSpPr/>
          <p:nvPr/>
        </p:nvSpPr>
        <p:spPr>
          <a:xfrm>
            <a:off x="1230938" y="1716038"/>
            <a:ext cx="2691764"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Neusaap</a:t>
            </a:r>
          </a:p>
        </p:txBody>
      </p:sp>
      <p:sp>
        <p:nvSpPr>
          <p:cNvPr id="9" name="Rechthoek 8">
            <a:extLst>
              <a:ext uri="{FF2B5EF4-FFF2-40B4-BE49-F238E27FC236}">
                <a16:creationId xmlns:a16="http://schemas.microsoft.com/office/drawing/2014/main" id="{43F34FEE-4488-8FC6-878E-19F84255E626}"/>
              </a:ext>
            </a:extLst>
          </p:cNvPr>
          <p:cNvSpPr/>
          <p:nvPr/>
        </p:nvSpPr>
        <p:spPr>
          <a:xfrm>
            <a:off x="4361389" y="5037844"/>
            <a:ext cx="3371437"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Neushoorn</a:t>
            </a:r>
          </a:p>
        </p:txBody>
      </p:sp>
      <p:sp>
        <p:nvSpPr>
          <p:cNvPr id="10" name="Tekstvak 9">
            <a:extLst>
              <a:ext uri="{FF2B5EF4-FFF2-40B4-BE49-F238E27FC236}">
                <a16:creationId xmlns:a16="http://schemas.microsoft.com/office/drawing/2014/main" id="{7D42ACC0-CA0B-174E-E6DD-3F770477AAA4}"/>
              </a:ext>
            </a:extLst>
          </p:cNvPr>
          <p:cNvSpPr txBox="1"/>
          <p:nvPr/>
        </p:nvSpPr>
        <p:spPr>
          <a:xfrm>
            <a:off x="4220307" y="3585865"/>
            <a:ext cx="4754843" cy="369332"/>
          </a:xfrm>
          <a:prstGeom prst="rect">
            <a:avLst/>
          </a:prstGeom>
          <a:noFill/>
        </p:spPr>
        <p:txBody>
          <a:bodyPr wrap="square" rtlCol="0">
            <a:spAutoFit/>
          </a:bodyPr>
          <a:lstStyle/>
          <a:p>
            <a:r>
              <a:rPr lang="nl-NL" b="1" dirty="0">
                <a:solidFill>
                  <a:schemeClr val="accent4"/>
                </a:solidFill>
              </a:rPr>
              <a:t>OF, OM HET OP Z`N TWENTS TE ZEGGEN:</a:t>
            </a:r>
          </a:p>
        </p:txBody>
      </p:sp>
      <p:sp>
        <p:nvSpPr>
          <p:cNvPr id="11" name="Rechthoek 10">
            <a:extLst>
              <a:ext uri="{FF2B5EF4-FFF2-40B4-BE49-F238E27FC236}">
                <a16:creationId xmlns:a16="http://schemas.microsoft.com/office/drawing/2014/main" id="{06E364D6-C842-7883-70EA-B01B5EF1BA9C}"/>
              </a:ext>
            </a:extLst>
          </p:cNvPr>
          <p:cNvSpPr/>
          <p:nvPr/>
        </p:nvSpPr>
        <p:spPr>
          <a:xfrm>
            <a:off x="4319071" y="4047530"/>
            <a:ext cx="3456074" cy="923330"/>
          </a:xfrm>
          <a:prstGeom prst="rect">
            <a:avLst/>
          </a:prstGeom>
          <a:noFill/>
        </p:spPr>
        <p:txBody>
          <a:bodyPr wrap="none" lIns="91440" tIns="45720" rIns="91440" bIns="45720">
            <a:spAutoFit/>
          </a:bodyPr>
          <a:lstStyle/>
          <a:p>
            <a:pPr algn="ctr"/>
            <a:r>
              <a:rPr lang="nl-NL" sz="5400" b="1" dirty="0">
                <a:ln w="22225">
                  <a:solidFill>
                    <a:schemeClr val="accent2"/>
                  </a:solidFill>
                  <a:prstDash val="solid"/>
                </a:ln>
                <a:solidFill>
                  <a:schemeClr val="accent2">
                    <a:lumMod val="40000"/>
                    <a:lumOff val="60000"/>
                  </a:schemeClr>
                </a:solidFill>
              </a:rPr>
              <a:t>WIESNEUS!</a:t>
            </a:r>
            <a:endParaRPr lang="nl-NL" sz="5400" b="1" cap="none" spc="0" dirty="0">
              <a:ln w="22225">
                <a:solidFill>
                  <a:schemeClr val="accent2"/>
                </a:solidFill>
                <a:prstDash val="solid"/>
              </a:ln>
              <a:solidFill>
                <a:schemeClr val="accent2">
                  <a:lumMod val="40000"/>
                  <a:lumOff val="60000"/>
                </a:schemeClr>
              </a:solidFill>
              <a:effectLst/>
            </a:endParaRPr>
          </a:p>
        </p:txBody>
      </p:sp>
      <p:sp>
        <p:nvSpPr>
          <p:cNvPr id="12" name="Tekstvak 11">
            <a:extLst>
              <a:ext uri="{FF2B5EF4-FFF2-40B4-BE49-F238E27FC236}">
                <a16:creationId xmlns:a16="http://schemas.microsoft.com/office/drawing/2014/main" id="{170B6D7A-889C-CC63-5164-F8821ADD1643}"/>
              </a:ext>
            </a:extLst>
          </p:cNvPr>
          <p:cNvSpPr txBox="1"/>
          <p:nvPr/>
        </p:nvSpPr>
        <p:spPr>
          <a:xfrm>
            <a:off x="117230" y="5634405"/>
            <a:ext cx="4201841" cy="954107"/>
          </a:xfrm>
          <a:prstGeom prst="rect">
            <a:avLst/>
          </a:prstGeom>
          <a:noFill/>
        </p:spPr>
        <p:txBody>
          <a:bodyPr wrap="square" rtlCol="0">
            <a:spAutoFit/>
          </a:bodyPr>
          <a:lstStyle/>
          <a:p>
            <a:r>
              <a:rPr lang="nl-NL" sz="2800" b="1" dirty="0">
                <a:solidFill>
                  <a:schemeClr val="accent4"/>
                </a:solidFill>
              </a:rPr>
              <a:t>Elk kind in Twente hoort een </a:t>
            </a:r>
            <a:r>
              <a:rPr lang="nl-NL" sz="2800" b="1" dirty="0" err="1">
                <a:solidFill>
                  <a:schemeClr val="accent4"/>
                </a:solidFill>
              </a:rPr>
              <a:t>Wiesneus</a:t>
            </a:r>
            <a:r>
              <a:rPr lang="nl-NL" sz="2800" b="1" dirty="0">
                <a:solidFill>
                  <a:schemeClr val="accent4"/>
                </a:solidFill>
              </a:rPr>
              <a:t> te hebben!</a:t>
            </a:r>
          </a:p>
        </p:txBody>
      </p:sp>
      <p:sp>
        <p:nvSpPr>
          <p:cNvPr id="13" name="Tekstvak 12">
            <a:extLst>
              <a:ext uri="{FF2B5EF4-FFF2-40B4-BE49-F238E27FC236}">
                <a16:creationId xmlns:a16="http://schemas.microsoft.com/office/drawing/2014/main" id="{25D9EC55-A4D9-A30A-D588-AD2D4326B184}"/>
              </a:ext>
            </a:extLst>
          </p:cNvPr>
          <p:cNvSpPr txBox="1"/>
          <p:nvPr/>
        </p:nvSpPr>
        <p:spPr>
          <a:xfrm>
            <a:off x="7404053" y="5691327"/>
            <a:ext cx="4702476" cy="830997"/>
          </a:xfrm>
          <a:prstGeom prst="rect">
            <a:avLst/>
          </a:prstGeom>
          <a:noFill/>
        </p:spPr>
        <p:txBody>
          <a:bodyPr wrap="square" rtlCol="0">
            <a:spAutoFit/>
          </a:bodyPr>
          <a:lstStyle/>
          <a:p>
            <a:r>
              <a:rPr lang="nl-NL" sz="2400" b="1" dirty="0">
                <a:solidFill>
                  <a:schemeClr val="accent4"/>
                </a:solidFill>
              </a:rPr>
              <a:t>Eigenlijk hoort elk kind in Drenthe ook een </a:t>
            </a:r>
            <a:r>
              <a:rPr lang="nl-NL" sz="2400" b="1" dirty="0" err="1">
                <a:solidFill>
                  <a:schemeClr val="accent4"/>
                </a:solidFill>
              </a:rPr>
              <a:t>Wiesneus</a:t>
            </a:r>
            <a:r>
              <a:rPr lang="nl-NL" sz="2400" b="1" dirty="0">
                <a:solidFill>
                  <a:schemeClr val="accent4"/>
                </a:solidFill>
              </a:rPr>
              <a:t> te hebben!</a:t>
            </a:r>
          </a:p>
        </p:txBody>
      </p:sp>
      <p:sp>
        <p:nvSpPr>
          <p:cNvPr id="14" name="Tekstvak 13">
            <a:extLst>
              <a:ext uri="{FF2B5EF4-FFF2-40B4-BE49-F238E27FC236}">
                <a16:creationId xmlns:a16="http://schemas.microsoft.com/office/drawing/2014/main" id="{3321C14C-2488-7E48-C99C-1682FAB040B7}"/>
              </a:ext>
            </a:extLst>
          </p:cNvPr>
          <p:cNvSpPr txBox="1"/>
          <p:nvPr/>
        </p:nvSpPr>
        <p:spPr>
          <a:xfrm>
            <a:off x="4220307" y="1970038"/>
            <a:ext cx="3493477" cy="461665"/>
          </a:xfrm>
          <a:prstGeom prst="rect">
            <a:avLst/>
          </a:prstGeom>
          <a:noFill/>
        </p:spPr>
        <p:txBody>
          <a:bodyPr wrap="square" rtlCol="0">
            <a:spAutoFit/>
          </a:bodyPr>
          <a:lstStyle/>
          <a:p>
            <a:r>
              <a:rPr lang="nl-NL" sz="2400" b="1" dirty="0">
                <a:solidFill>
                  <a:schemeClr val="accent4"/>
                </a:solidFill>
              </a:rPr>
              <a:t>EN IN GRONINGEN OOK!</a:t>
            </a:r>
          </a:p>
        </p:txBody>
      </p:sp>
      <p:sp>
        <p:nvSpPr>
          <p:cNvPr id="15" name="Tekstvak 14">
            <a:extLst>
              <a:ext uri="{FF2B5EF4-FFF2-40B4-BE49-F238E27FC236}">
                <a16:creationId xmlns:a16="http://schemas.microsoft.com/office/drawing/2014/main" id="{880BB4C9-01C9-845E-DB47-F055F113F570}"/>
              </a:ext>
            </a:extLst>
          </p:cNvPr>
          <p:cNvSpPr txBox="1"/>
          <p:nvPr/>
        </p:nvSpPr>
        <p:spPr>
          <a:xfrm>
            <a:off x="117230" y="2829169"/>
            <a:ext cx="3290278" cy="461665"/>
          </a:xfrm>
          <a:prstGeom prst="rect">
            <a:avLst/>
          </a:prstGeom>
          <a:noFill/>
        </p:spPr>
        <p:txBody>
          <a:bodyPr wrap="square" rtlCol="0">
            <a:spAutoFit/>
          </a:bodyPr>
          <a:lstStyle/>
          <a:p>
            <a:r>
              <a:rPr lang="nl-NL" sz="2400" b="1" dirty="0">
                <a:solidFill>
                  <a:schemeClr val="accent4"/>
                </a:solidFill>
              </a:rPr>
              <a:t>DUSSSSSSS…………….</a:t>
            </a:r>
          </a:p>
        </p:txBody>
      </p:sp>
      <p:sp>
        <p:nvSpPr>
          <p:cNvPr id="16" name="Tekstvak 15">
            <a:extLst>
              <a:ext uri="{FF2B5EF4-FFF2-40B4-BE49-F238E27FC236}">
                <a16:creationId xmlns:a16="http://schemas.microsoft.com/office/drawing/2014/main" id="{25BC743A-C72A-8D93-A4FC-3154F8C357C9}"/>
              </a:ext>
            </a:extLst>
          </p:cNvPr>
          <p:cNvSpPr txBox="1"/>
          <p:nvPr/>
        </p:nvSpPr>
        <p:spPr>
          <a:xfrm>
            <a:off x="7854461" y="2883877"/>
            <a:ext cx="4252067" cy="461665"/>
          </a:xfrm>
          <a:prstGeom prst="rect">
            <a:avLst/>
          </a:prstGeom>
          <a:noFill/>
        </p:spPr>
        <p:txBody>
          <a:bodyPr wrap="square" rtlCol="0">
            <a:spAutoFit/>
          </a:bodyPr>
          <a:lstStyle/>
          <a:p>
            <a:r>
              <a:rPr lang="nl-NL" sz="2400" b="1" dirty="0">
                <a:solidFill>
                  <a:schemeClr val="accent4"/>
                </a:solidFill>
              </a:rPr>
              <a:t>We gaan een WIESNEUS halen!!</a:t>
            </a:r>
          </a:p>
        </p:txBody>
      </p:sp>
      <p:sp>
        <p:nvSpPr>
          <p:cNvPr id="17" name="Tekstvak 16">
            <a:extLst>
              <a:ext uri="{FF2B5EF4-FFF2-40B4-BE49-F238E27FC236}">
                <a16:creationId xmlns:a16="http://schemas.microsoft.com/office/drawing/2014/main" id="{36537686-4B57-37A6-91E6-28AB868C6EEE}"/>
              </a:ext>
            </a:extLst>
          </p:cNvPr>
          <p:cNvSpPr txBox="1"/>
          <p:nvPr/>
        </p:nvSpPr>
        <p:spPr>
          <a:xfrm>
            <a:off x="117230" y="242277"/>
            <a:ext cx="3524739" cy="923330"/>
          </a:xfrm>
          <a:prstGeom prst="rect">
            <a:avLst/>
          </a:prstGeom>
          <a:noFill/>
        </p:spPr>
        <p:txBody>
          <a:bodyPr wrap="square" rtlCol="0">
            <a:spAutoFit/>
          </a:bodyPr>
          <a:lstStyle/>
          <a:p>
            <a:r>
              <a:rPr lang="nl-NL" dirty="0"/>
              <a:t>Praat met elkaar over de neuzen die je hier ziet. Je kunt ze ook opzoeken!</a:t>
            </a:r>
          </a:p>
        </p:txBody>
      </p:sp>
      <p:pic>
        <p:nvPicPr>
          <p:cNvPr id="2050" name="Picture 2" descr="Dibond - Bruine Neusaap  - 50x50cm Foto op Aluminium (Met Ophangsysteem)">
            <a:extLst>
              <a:ext uri="{FF2B5EF4-FFF2-40B4-BE49-F238E27FC236}">
                <a16:creationId xmlns:a16="http://schemas.microsoft.com/office/drawing/2014/main" id="{6713DB41-9BFA-8808-D0D9-CC24362C0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599" y="826542"/>
            <a:ext cx="1130423" cy="11154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fari Speeldier Babyneushoorn Junior 7,5 Cm Grijs">
            <a:extLst>
              <a:ext uri="{FF2B5EF4-FFF2-40B4-BE49-F238E27FC236}">
                <a16:creationId xmlns:a16="http://schemas.microsoft.com/office/drawing/2014/main" id="{79CDBF60-72DF-DC8D-29DB-D8EB019C6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122" y="5874177"/>
            <a:ext cx="1212606" cy="7143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opneus en niet verkouden⎢loopneus stoppen">
            <a:extLst>
              <a:ext uri="{FF2B5EF4-FFF2-40B4-BE49-F238E27FC236}">
                <a16:creationId xmlns:a16="http://schemas.microsoft.com/office/drawing/2014/main" id="{767EA932-F349-105E-B323-E0C567EF3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7749" y="4723232"/>
            <a:ext cx="971562" cy="975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operen snotneus - eerste helft 20e eeuw - Catawiki">
            <a:extLst>
              <a:ext uri="{FF2B5EF4-FFF2-40B4-BE49-F238E27FC236}">
                <a16:creationId xmlns:a16="http://schemas.microsoft.com/office/drawing/2014/main" id="{CF664408-AE8F-97CF-ECFD-4F9CE5C64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167" y="4256486"/>
            <a:ext cx="862496" cy="12928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24 STUKS | RODE CLOWNSNEUZEN / CLOWNS NEUS (TRAKTATIE / FEEST / UITDEELCADEAUTJES)">
            <a:extLst>
              <a:ext uri="{FF2B5EF4-FFF2-40B4-BE49-F238E27FC236}">
                <a16:creationId xmlns:a16="http://schemas.microsoft.com/office/drawing/2014/main" id="{3EAE1CF0-8612-DC6B-EE5A-2DC0F8727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9595" y="213640"/>
            <a:ext cx="1388070" cy="138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
                                        </p:tgtEl>
                                      </p:cBhvr>
                                    </p:animEffect>
                                    <p:anim calcmode="lin" valueType="num">
                                      <p:cBhvr>
                                        <p:cTn id="7"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4" dur="26">
                                          <p:stCondLst>
                                            <p:cond delay="620"/>
                                          </p:stCondLst>
                                        </p:cTn>
                                        <p:tgtEl>
                                          <p:spTgt spid="2"/>
                                        </p:tgtEl>
                                      </p:cBhvr>
                                      <p:to x="100000" y="60000"/>
                                    </p:animScale>
                                    <p:animScale>
                                      <p:cBhvr>
                                        <p:cTn id="15" dur="166" decel="50000">
                                          <p:stCondLst>
                                            <p:cond delay="646"/>
                                          </p:stCondLst>
                                        </p:cTn>
                                        <p:tgtEl>
                                          <p:spTgt spid="2"/>
                                        </p:tgtEl>
                                      </p:cBhvr>
                                      <p:to x="100000" y="100000"/>
                                    </p:animScale>
                                    <p:animScale>
                                      <p:cBhvr>
                                        <p:cTn id="16" dur="26">
                                          <p:stCondLst>
                                            <p:cond delay="1312"/>
                                          </p:stCondLst>
                                        </p:cTn>
                                        <p:tgtEl>
                                          <p:spTgt spid="2"/>
                                        </p:tgtEl>
                                      </p:cBhvr>
                                      <p:to x="100000" y="80000"/>
                                    </p:animScale>
                                    <p:animScale>
                                      <p:cBhvr>
                                        <p:cTn id="17" dur="166" decel="50000">
                                          <p:stCondLst>
                                            <p:cond delay="1338"/>
                                          </p:stCondLst>
                                        </p:cTn>
                                        <p:tgtEl>
                                          <p:spTgt spid="2"/>
                                        </p:tgtEl>
                                      </p:cBhvr>
                                      <p:to x="100000" y="100000"/>
                                    </p:animScale>
                                    <p:animScale>
                                      <p:cBhvr>
                                        <p:cTn id="18" dur="26">
                                          <p:stCondLst>
                                            <p:cond delay="1642"/>
                                          </p:stCondLst>
                                        </p:cTn>
                                        <p:tgtEl>
                                          <p:spTgt spid="2"/>
                                        </p:tgtEl>
                                      </p:cBhvr>
                                      <p:to x="100000" y="90000"/>
                                    </p:animScale>
                                    <p:animScale>
                                      <p:cBhvr>
                                        <p:cTn id="19" dur="166" decel="50000">
                                          <p:stCondLst>
                                            <p:cond delay="1668"/>
                                          </p:stCondLst>
                                        </p:cTn>
                                        <p:tgtEl>
                                          <p:spTgt spid="2"/>
                                        </p:tgtEl>
                                      </p:cBhvr>
                                      <p:to x="100000" y="100000"/>
                                    </p:animScale>
                                    <p:animScale>
                                      <p:cBhvr>
                                        <p:cTn id="20" dur="26">
                                          <p:stCondLst>
                                            <p:cond delay="1808"/>
                                          </p:stCondLst>
                                        </p:cTn>
                                        <p:tgtEl>
                                          <p:spTgt spid="2"/>
                                        </p:tgtEl>
                                      </p:cBhvr>
                                      <p:to x="100000" y="95000"/>
                                    </p:animScale>
                                    <p:animScale>
                                      <p:cBhvr>
                                        <p:cTn id="21" dur="166" decel="50000">
                                          <p:stCondLst>
                                            <p:cond delay="1834"/>
                                          </p:stCondLst>
                                        </p:cTn>
                                        <p:tgtEl>
                                          <p:spTgt spid="2"/>
                                        </p:tgtEl>
                                      </p:cBhvr>
                                      <p:to x="100000" y="100000"/>
                                    </p:animScale>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xit" presetSubtype="0" fill="hold" grpId="0" nodeType="clickEffect">
                                  <p:stCondLst>
                                    <p:cond delay="0"/>
                                  </p:stCondLst>
                                  <p:childTnLst>
                                    <p:animEffect transition="out" filter="wipe(down)">
                                      <p:cBhvr>
                                        <p:cTn id="26" dur="180" accel="50000">
                                          <p:stCondLst>
                                            <p:cond delay="1820"/>
                                          </p:stCondLst>
                                        </p:cTn>
                                        <p:tgtEl>
                                          <p:spTgt spid="3"/>
                                        </p:tgtEl>
                                      </p:cBhvr>
                                    </p:animEffect>
                                    <p:anim calcmode="lin" valueType="num">
                                      <p:cBhvr>
                                        <p:cTn id="27"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28"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29"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3"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34" dur="26">
                                          <p:stCondLst>
                                            <p:cond delay="620"/>
                                          </p:stCondLst>
                                        </p:cTn>
                                        <p:tgtEl>
                                          <p:spTgt spid="3"/>
                                        </p:tgtEl>
                                      </p:cBhvr>
                                      <p:to x="100000" y="60000"/>
                                    </p:animScale>
                                    <p:animScale>
                                      <p:cBhvr>
                                        <p:cTn id="35" dur="166" decel="50000">
                                          <p:stCondLst>
                                            <p:cond delay="64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set>
                                      <p:cBhvr>
                                        <p:cTn id="42" dur="1" fill="hold">
                                          <p:stCondLst>
                                            <p:cond delay="19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5" presetClass="exit" presetSubtype="0" fill="hold" grpId="0" nodeType="clickEffect">
                                  <p:stCondLst>
                                    <p:cond delay="0"/>
                                  </p:stCondLst>
                                  <p:childTnLst>
                                    <p:animEffect transition="out" filter="fade">
                                      <p:cBhvr>
                                        <p:cTn id="46" dur="2000"/>
                                        <p:tgtEl>
                                          <p:spTgt spid="5"/>
                                        </p:tgtEl>
                                      </p:cBhvr>
                                    </p:animEffect>
                                    <p:anim calcmode="lin" valueType="num">
                                      <p:cBhvr>
                                        <p:cTn id="4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2000"/>
                                        <p:tgtEl>
                                          <p:spTgt spid="5"/>
                                        </p:tgtEl>
                                        <p:attrNameLst>
                                          <p:attrName>ppt_h</p:attrName>
                                        </p:attrNameLst>
                                      </p:cBhvr>
                                      <p:tavLst>
                                        <p:tav tm="0">
                                          <p:val>
                                            <p:strVal val="ppt_h"/>
                                          </p:val>
                                        </p:tav>
                                        <p:tav tm="100000">
                                          <p:val>
                                            <p:strVal val="ppt_h"/>
                                          </p:val>
                                        </p:tav>
                                      </p:tavLst>
                                    </p:anim>
                                    <p:set>
                                      <p:cBhvr>
                                        <p:cTn id="49" dur="1" fill="hold">
                                          <p:stCondLst>
                                            <p:cond delay="19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6" presetClass="exit" presetSubtype="0" fill="hold" grpId="0" nodeType="clickEffect">
                                  <p:stCondLst>
                                    <p:cond delay="0"/>
                                  </p:stCondLst>
                                  <p:childTnLst>
                                    <p:animEffect transition="out" filter="wipe(down)">
                                      <p:cBhvr>
                                        <p:cTn id="53" dur="180" accel="50000">
                                          <p:stCondLst>
                                            <p:cond delay="1820"/>
                                          </p:stCondLst>
                                        </p:cTn>
                                        <p:tgtEl>
                                          <p:spTgt spid="6"/>
                                        </p:tgtEl>
                                      </p:cBhvr>
                                    </p:animEffect>
                                    <p:anim calcmode="lin" valueType="num">
                                      <p:cBhvr>
                                        <p:cTn id="54"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55"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56"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7"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8"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9"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0"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61" dur="26">
                                          <p:stCondLst>
                                            <p:cond delay="620"/>
                                          </p:stCondLst>
                                        </p:cTn>
                                        <p:tgtEl>
                                          <p:spTgt spid="6"/>
                                        </p:tgtEl>
                                      </p:cBhvr>
                                      <p:to x="100000" y="60000"/>
                                    </p:animScale>
                                    <p:animScale>
                                      <p:cBhvr>
                                        <p:cTn id="62" dur="166" decel="50000">
                                          <p:stCondLst>
                                            <p:cond delay="64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set>
                                      <p:cBhvr>
                                        <p:cTn id="69" dur="1" fill="hold">
                                          <p:stCondLst>
                                            <p:cond delay="1999"/>
                                          </p:stCondLst>
                                        </p:cTn>
                                        <p:tgtEl>
                                          <p:spTgt spid="6"/>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6" presetClass="exit" presetSubtype="0" fill="hold" grpId="0" nodeType="clickEffect">
                                  <p:stCondLst>
                                    <p:cond delay="0"/>
                                  </p:stCondLst>
                                  <p:childTnLst>
                                    <p:animEffect transition="out" filter="wipe(down)">
                                      <p:cBhvr>
                                        <p:cTn id="73" dur="180" accel="50000">
                                          <p:stCondLst>
                                            <p:cond delay="1820"/>
                                          </p:stCondLst>
                                        </p:cTn>
                                        <p:tgtEl>
                                          <p:spTgt spid="8"/>
                                        </p:tgtEl>
                                      </p:cBhvr>
                                    </p:animEffect>
                                    <p:anim calcmode="lin" valueType="num">
                                      <p:cBhvr>
                                        <p:cTn id="74"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75"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76"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7"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8"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9"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0"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81" dur="26">
                                          <p:stCondLst>
                                            <p:cond delay="620"/>
                                          </p:stCondLst>
                                        </p:cTn>
                                        <p:tgtEl>
                                          <p:spTgt spid="8"/>
                                        </p:tgtEl>
                                      </p:cBhvr>
                                      <p:to x="100000" y="60000"/>
                                    </p:animScale>
                                    <p:animScale>
                                      <p:cBhvr>
                                        <p:cTn id="82" dur="166" decel="50000">
                                          <p:stCondLst>
                                            <p:cond delay="646"/>
                                          </p:stCondLst>
                                        </p:cTn>
                                        <p:tgtEl>
                                          <p:spTgt spid="8"/>
                                        </p:tgtEl>
                                      </p:cBhvr>
                                      <p:to x="100000" y="100000"/>
                                    </p:animScale>
                                    <p:animScale>
                                      <p:cBhvr>
                                        <p:cTn id="83" dur="26">
                                          <p:stCondLst>
                                            <p:cond delay="1312"/>
                                          </p:stCondLst>
                                        </p:cTn>
                                        <p:tgtEl>
                                          <p:spTgt spid="8"/>
                                        </p:tgtEl>
                                      </p:cBhvr>
                                      <p:to x="100000" y="80000"/>
                                    </p:animScale>
                                    <p:animScale>
                                      <p:cBhvr>
                                        <p:cTn id="84" dur="166" decel="50000">
                                          <p:stCondLst>
                                            <p:cond delay="1338"/>
                                          </p:stCondLst>
                                        </p:cTn>
                                        <p:tgtEl>
                                          <p:spTgt spid="8"/>
                                        </p:tgtEl>
                                      </p:cBhvr>
                                      <p:to x="100000" y="100000"/>
                                    </p:animScale>
                                    <p:animScale>
                                      <p:cBhvr>
                                        <p:cTn id="85" dur="26">
                                          <p:stCondLst>
                                            <p:cond delay="1642"/>
                                          </p:stCondLst>
                                        </p:cTn>
                                        <p:tgtEl>
                                          <p:spTgt spid="8"/>
                                        </p:tgtEl>
                                      </p:cBhvr>
                                      <p:to x="100000" y="90000"/>
                                    </p:animScale>
                                    <p:animScale>
                                      <p:cBhvr>
                                        <p:cTn id="86" dur="166" decel="50000">
                                          <p:stCondLst>
                                            <p:cond delay="1668"/>
                                          </p:stCondLst>
                                        </p:cTn>
                                        <p:tgtEl>
                                          <p:spTgt spid="8"/>
                                        </p:tgtEl>
                                      </p:cBhvr>
                                      <p:to x="100000" y="100000"/>
                                    </p:animScale>
                                    <p:animScale>
                                      <p:cBhvr>
                                        <p:cTn id="87" dur="26">
                                          <p:stCondLst>
                                            <p:cond delay="1808"/>
                                          </p:stCondLst>
                                        </p:cTn>
                                        <p:tgtEl>
                                          <p:spTgt spid="8"/>
                                        </p:tgtEl>
                                      </p:cBhvr>
                                      <p:to x="100000" y="95000"/>
                                    </p:animScale>
                                    <p:animScale>
                                      <p:cBhvr>
                                        <p:cTn id="88" dur="166" decel="50000">
                                          <p:stCondLst>
                                            <p:cond delay="1834"/>
                                          </p:stCondLst>
                                        </p:cTn>
                                        <p:tgtEl>
                                          <p:spTgt spid="8"/>
                                        </p:tgtEl>
                                      </p:cBhvr>
                                      <p:to x="100000" y="100000"/>
                                    </p:animScale>
                                    <p:set>
                                      <p:cBhvr>
                                        <p:cTn id="89" dur="1" fill="hold">
                                          <p:stCondLst>
                                            <p:cond delay="1999"/>
                                          </p:stCondLst>
                                        </p:cTn>
                                        <p:tgtEl>
                                          <p:spTgt spid="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3.54167E-6 -1.85185E-6 L 0.125 -1.85185E-6 C 0.18099 -1.85185E-6 0.25 0.06898 0.25 0.125 L 0.25 0.25 " pathEditMode="relative" rAng="0" ptsTypes="AAAA">
                                      <p:cBhvr>
                                        <p:cTn id="93" dur="2000" fill="hold"/>
                                        <p:tgtEl>
                                          <p:spTgt spid="9"/>
                                        </p:tgtEl>
                                        <p:attrNameLst>
                                          <p:attrName>ppt_x</p:attrName>
                                          <p:attrName>ppt_y</p:attrName>
                                        </p:attrNameLst>
                                      </p:cBhvr>
                                      <p:rCtr x="12500" y="12500"/>
                                    </p:animMotion>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 calcmode="lin" valueType="num">
                                      <p:cBhvr additive="base">
                                        <p:cTn id="110" dur="500" fill="hold"/>
                                        <p:tgtEl>
                                          <p:spTgt spid="14"/>
                                        </p:tgtEl>
                                        <p:attrNameLst>
                                          <p:attrName>ppt_x</p:attrName>
                                        </p:attrNameLst>
                                      </p:cBhvr>
                                      <p:tavLst>
                                        <p:tav tm="0">
                                          <p:val>
                                            <p:strVal val="#ppt_x"/>
                                          </p:val>
                                        </p:tav>
                                        <p:tav tm="100000">
                                          <p:val>
                                            <p:strVal val="#ppt_x"/>
                                          </p:val>
                                        </p:tav>
                                      </p:tavLst>
                                    </p:anim>
                                    <p:anim calcmode="lin" valueType="num">
                                      <p:cBhvr additive="base">
                                        <p:cTn id="1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6" presetClass="exit" presetSubtype="0" fill="hold" nodeType="clickEffect">
                                  <p:stCondLst>
                                    <p:cond delay="0"/>
                                  </p:stCondLst>
                                  <p:childTnLst>
                                    <p:animEffect transition="out" filter="wipe(down)">
                                      <p:cBhvr>
                                        <p:cTn id="123" dur="180" accel="50000">
                                          <p:stCondLst>
                                            <p:cond delay="1820"/>
                                          </p:stCondLst>
                                        </p:cTn>
                                        <p:tgtEl>
                                          <p:spTgt spid="2050"/>
                                        </p:tgtEl>
                                      </p:cBhvr>
                                    </p:animEffect>
                                    <p:anim calcmode="lin" valueType="num">
                                      <p:cBhvr>
                                        <p:cTn id="124" dur="1822" tmFilter="0,0; 0.14,0.31; 0.43,0.73; 0.71,0.91; 1.0,1.0">
                                          <p:stCondLst>
                                            <p:cond delay="0"/>
                                          </p:stCondLst>
                                        </p:cTn>
                                        <p:tgtEl>
                                          <p:spTgt spid="2050"/>
                                        </p:tgtEl>
                                        <p:attrNameLst>
                                          <p:attrName>ppt_x</p:attrName>
                                        </p:attrNameLst>
                                      </p:cBhvr>
                                      <p:tavLst>
                                        <p:tav tm="0">
                                          <p:val>
                                            <p:strVal val="ppt_x"/>
                                          </p:val>
                                        </p:tav>
                                        <p:tav tm="100000">
                                          <p:val>
                                            <p:strVal val="#ppt_x+0.25"/>
                                          </p:val>
                                        </p:tav>
                                      </p:tavLst>
                                    </p:anim>
                                    <p:anim calcmode="lin" valueType="num">
                                      <p:cBhvr>
                                        <p:cTn id="125" dur="178">
                                          <p:stCondLst>
                                            <p:cond delay="1822"/>
                                          </p:stCondLst>
                                        </p:cTn>
                                        <p:tgtEl>
                                          <p:spTgt spid="2050"/>
                                        </p:tgtEl>
                                        <p:attrNameLst>
                                          <p:attrName>ppt_x</p:attrName>
                                        </p:attrNameLst>
                                      </p:cBhvr>
                                      <p:tavLst>
                                        <p:tav tm="0">
                                          <p:val>
                                            <p:strVal val="ppt_x"/>
                                          </p:val>
                                        </p:tav>
                                        <p:tav tm="100000">
                                          <p:val>
                                            <p:strVal val="ppt_x"/>
                                          </p:val>
                                        </p:tav>
                                      </p:tavLst>
                                    </p:anim>
                                    <p:anim calcmode="lin" valueType="num">
                                      <p:cBhvr>
                                        <p:cTn id="126" dur="664" tmFilter="0.0,0.0;0.25,0.07;0.50,0.2;0.75,0.467;1.0,1.0">
                                          <p:stCondLst>
                                            <p:cond delay="0"/>
                                          </p:stCondLst>
                                        </p:cTn>
                                        <p:tgtEl>
                                          <p:spTgt spid="205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7" dur="664" tmFilter="0, 0; 0.125,0.2665; 0.25,0.4; 0.375,0.465; 0.5,0.5;  0.625,0.535; 0.75,0.6; 0.875,0.7335; 1,1">
                                          <p:stCondLst>
                                            <p:cond delay="664"/>
                                          </p:stCondLst>
                                        </p:cTn>
                                        <p:tgtEl>
                                          <p:spTgt spid="205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8" dur="332" tmFilter="0, 0; 0.125,0.2665; 0.25,0.4; 0.375,0.465; 0.5,0.5;  0.625,0.535; 0.75,0.6; 0.875,0.7335; 1,1">
                                          <p:stCondLst>
                                            <p:cond delay="1324"/>
                                          </p:stCondLst>
                                        </p:cTn>
                                        <p:tgtEl>
                                          <p:spTgt spid="205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9" dur="164" tmFilter="0, 0; 0.125,0.2665; 0.25,0.4; 0.375,0.465; 0.5,0.5;  0.625,0.535; 0.75,0.6; 0.875,0.7335; 1,1">
                                          <p:stCondLst>
                                            <p:cond delay="1656"/>
                                          </p:stCondLst>
                                        </p:cTn>
                                        <p:tgtEl>
                                          <p:spTgt spid="205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0" dur="180" accel="50000">
                                          <p:stCondLst>
                                            <p:cond delay="1820"/>
                                          </p:stCondLst>
                                        </p:cTn>
                                        <p:tgtEl>
                                          <p:spTgt spid="2050"/>
                                        </p:tgtEl>
                                        <p:attrNameLst>
                                          <p:attrName>ppt_y</p:attrName>
                                        </p:attrNameLst>
                                      </p:cBhvr>
                                      <p:tavLst>
                                        <p:tav tm="0">
                                          <p:val>
                                            <p:strVal val="ppt_y"/>
                                          </p:val>
                                        </p:tav>
                                        <p:tav tm="100000">
                                          <p:val>
                                            <p:strVal val="ppt_y+ppt_h"/>
                                          </p:val>
                                        </p:tav>
                                      </p:tavLst>
                                    </p:anim>
                                    <p:animScale>
                                      <p:cBhvr>
                                        <p:cTn id="131" dur="26">
                                          <p:stCondLst>
                                            <p:cond delay="620"/>
                                          </p:stCondLst>
                                        </p:cTn>
                                        <p:tgtEl>
                                          <p:spTgt spid="2050"/>
                                        </p:tgtEl>
                                      </p:cBhvr>
                                      <p:to x="100000" y="60000"/>
                                    </p:animScale>
                                    <p:animScale>
                                      <p:cBhvr>
                                        <p:cTn id="132" dur="166" decel="50000">
                                          <p:stCondLst>
                                            <p:cond delay="646"/>
                                          </p:stCondLst>
                                        </p:cTn>
                                        <p:tgtEl>
                                          <p:spTgt spid="2050"/>
                                        </p:tgtEl>
                                      </p:cBhvr>
                                      <p:to x="100000" y="100000"/>
                                    </p:animScale>
                                    <p:animScale>
                                      <p:cBhvr>
                                        <p:cTn id="133" dur="26">
                                          <p:stCondLst>
                                            <p:cond delay="1312"/>
                                          </p:stCondLst>
                                        </p:cTn>
                                        <p:tgtEl>
                                          <p:spTgt spid="2050"/>
                                        </p:tgtEl>
                                      </p:cBhvr>
                                      <p:to x="100000" y="80000"/>
                                    </p:animScale>
                                    <p:animScale>
                                      <p:cBhvr>
                                        <p:cTn id="134" dur="166" decel="50000">
                                          <p:stCondLst>
                                            <p:cond delay="1338"/>
                                          </p:stCondLst>
                                        </p:cTn>
                                        <p:tgtEl>
                                          <p:spTgt spid="2050"/>
                                        </p:tgtEl>
                                      </p:cBhvr>
                                      <p:to x="100000" y="100000"/>
                                    </p:animScale>
                                    <p:animScale>
                                      <p:cBhvr>
                                        <p:cTn id="135" dur="26">
                                          <p:stCondLst>
                                            <p:cond delay="1642"/>
                                          </p:stCondLst>
                                        </p:cTn>
                                        <p:tgtEl>
                                          <p:spTgt spid="2050"/>
                                        </p:tgtEl>
                                      </p:cBhvr>
                                      <p:to x="100000" y="90000"/>
                                    </p:animScale>
                                    <p:animScale>
                                      <p:cBhvr>
                                        <p:cTn id="136" dur="166" decel="50000">
                                          <p:stCondLst>
                                            <p:cond delay="1668"/>
                                          </p:stCondLst>
                                        </p:cTn>
                                        <p:tgtEl>
                                          <p:spTgt spid="2050"/>
                                        </p:tgtEl>
                                      </p:cBhvr>
                                      <p:to x="100000" y="100000"/>
                                    </p:animScale>
                                    <p:animScale>
                                      <p:cBhvr>
                                        <p:cTn id="137" dur="26">
                                          <p:stCondLst>
                                            <p:cond delay="1808"/>
                                          </p:stCondLst>
                                        </p:cTn>
                                        <p:tgtEl>
                                          <p:spTgt spid="2050"/>
                                        </p:tgtEl>
                                      </p:cBhvr>
                                      <p:to x="100000" y="95000"/>
                                    </p:animScale>
                                    <p:animScale>
                                      <p:cBhvr>
                                        <p:cTn id="138" dur="166" decel="50000">
                                          <p:stCondLst>
                                            <p:cond delay="1834"/>
                                          </p:stCondLst>
                                        </p:cTn>
                                        <p:tgtEl>
                                          <p:spTgt spid="2050"/>
                                        </p:tgtEl>
                                      </p:cBhvr>
                                      <p:to x="100000" y="100000"/>
                                    </p:animScale>
                                    <p:set>
                                      <p:cBhvr>
                                        <p:cTn id="139" dur="1" fill="hold">
                                          <p:stCondLst>
                                            <p:cond delay="1999"/>
                                          </p:stCondLst>
                                        </p:cTn>
                                        <p:tgtEl>
                                          <p:spTgt spid="205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6" presetClass="exit" presetSubtype="0" fill="hold" nodeType="clickEffect">
                                  <p:stCondLst>
                                    <p:cond delay="0"/>
                                  </p:stCondLst>
                                  <p:childTnLst>
                                    <p:animEffect transition="out" filter="wipe(down)">
                                      <p:cBhvr>
                                        <p:cTn id="143" dur="180" accel="50000">
                                          <p:stCondLst>
                                            <p:cond delay="1820"/>
                                          </p:stCondLst>
                                        </p:cTn>
                                        <p:tgtEl>
                                          <p:spTgt spid="2058"/>
                                        </p:tgtEl>
                                      </p:cBhvr>
                                    </p:animEffect>
                                    <p:anim calcmode="lin" valueType="num">
                                      <p:cBhvr>
                                        <p:cTn id="144" dur="1822" tmFilter="0,0; 0.14,0.31; 0.43,0.73; 0.71,0.91; 1.0,1.0">
                                          <p:stCondLst>
                                            <p:cond delay="0"/>
                                          </p:stCondLst>
                                        </p:cTn>
                                        <p:tgtEl>
                                          <p:spTgt spid="2058"/>
                                        </p:tgtEl>
                                        <p:attrNameLst>
                                          <p:attrName>ppt_x</p:attrName>
                                        </p:attrNameLst>
                                      </p:cBhvr>
                                      <p:tavLst>
                                        <p:tav tm="0">
                                          <p:val>
                                            <p:strVal val="ppt_x"/>
                                          </p:val>
                                        </p:tav>
                                        <p:tav tm="100000">
                                          <p:val>
                                            <p:strVal val="#ppt_x+0.25"/>
                                          </p:val>
                                        </p:tav>
                                      </p:tavLst>
                                    </p:anim>
                                    <p:anim calcmode="lin" valueType="num">
                                      <p:cBhvr>
                                        <p:cTn id="145" dur="178">
                                          <p:stCondLst>
                                            <p:cond delay="1822"/>
                                          </p:stCondLst>
                                        </p:cTn>
                                        <p:tgtEl>
                                          <p:spTgt spid="2058"/>
                                        </p:tgtEl>
                                        <p:attrNameLst>
                                          <p:attrName>ppt_x</p:attrName>
                                        </p:attrNameLst>
                                      </p:cBhvr>
                                      <p:tavLst>
                                        <p:tav tm="0">
                                          <p:val>
                                            <p:strVal val="ppt_x"/>
                                          </p:val>
                                        </p:tav>
                                        <p:tav tm="100000">
                                          <p:val>
                                            <p:strVal val="ppt_x"/>
                                          </p:val>
                                        </p:tav>
                                      </p:tavLst>
                                    </p:anim>
                                    <p:anim calcmode="lin" valueType="num">
                                      <p:cBhvr>
                                        <p:cTn id="146" dur="664" tmFilter="0.0,0.0;0.25,0.07;0.50,0.2;0.75,0.467;1.0,1.0">
                                          <p:stCondLst>
                                            <p:cond delay="0"/>
                                          </p:stCondLst>
                                        </p:cTn>
                                        <p:tgtEl>
                                          <p:spTgt spid="205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7" dur="664" tmFilter="0, 0; 0.125,0.2665; 0.25,0.4; 0.375,0.465; 0.5,0.5;  0.625,0.535; 0.75,0.6; 0.875,0.7335; 1,1">
                                          <p:stCondLst>
                                            <p:cond delay="664"/>
                                          </p:stCondLst>
                                        </p:cTn>
                                        <p:tgtEl>
                                          <p:spTgt spid="205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48" dur="332" tmFilter="0, 0; 0.125,0.2665; 0.25,0.4; 0.375,0.465; 0.5,0.5;  0.625,0.535; 0.75,0.6; 0.875,0.7335; 1,1">
                                          <p:stCondLst>
                                            <p:cond delay="1324"/>
                                          </p:stCondLst>
                                        </p:cTn>
                                        <p:tgtEl>
                                          <p:spTgt spid="205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9" dur="164" tmFilter="0, 0; 0.125,0.2665; 0.25,0.4; 0.375,0.465; 0.5,0.5;  0.625,0.535; 0.75,0.6; 0.875,0.7335; 1,1">
                                          <p:stCondLst>
                                            <p:cond delay="1656"/>
                                          </p:stCondLst>
                                        </p:cTn>
                                        <p:tgtEl>
                                          <p:spTgt spid="205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0" dur="180" accel="50000">
                                          <p:stCondLst>
                                            <p:cond delay="1820"/>
                                          </p:stCondLst>
                                        </p:cTn>
                                        <p:tgtEl>
                                          <p:spTgt spid="2058"/>
                                        </p:tgtEl>
                                        <p:attrNameLst>
                                          <p:attrName>ppt_y</p:attrName>
                                        </p:attrNameLst>
                                      </p:cBhvr>
                                      <p:tavLst>
                                        <p:tav tm="0">
                                          <p:val>
                                            <p:strVal val="ppt_y"/>
                                          </p:val>
                                        </p:tav>
                                        <p:tav tm="100000">
                                          <p:val>
                                            <p:strVal val="ppt_y+ppt_h"/>
                                          </p:val>
                                        </p:tav>
                                      </p:tavLst>
                                    </p:anim>
                                    <p:animScale>
                                      <p:cBhvr>
                                        <p:cTn id="151" dur="26">
                                          <p:stCondLst>
                                            <p:cond delay="620"/>
                                          </p:stCondLst>
                                        </p:cTn>
                                        <p:tgtEl>
                                          <p:spTgt spid="2058"/>
                                        </p:tgtEl>
                                      </p:cBhvr>
                                      <p:to x="100000" y="60000"/>
                                    </p:animScale>
                                    <p:animScale>
                                      <p:cBhvr>
                                        <p:cTn id="152" dur="166" decel="50000">
                                          <p:stCondLst>
                                            <p:cond delay="646"/>
                                          </p:stCondLst>
                                        </p:cTn>
                                        <p:tgtEl>
                                          <p:spTgt spid="2058"/>
                                        </p:tgtEl>
                                      </p:cBhvr>
                                      <p:to x="100000" y="100000"/>
                                    </p:animScale>
                                    <p:animScale>
                                      <p:cBhvr>
                                        <p:cTn id="153" dur="26">
                                          <p:stCondLst>
                                            <p:cond delay="1312"/>
                                          </p:stCondLst>
                                        </p:cTn>
                                        <p:tgtEl>
                                          <p:spTgt spid="2058"/>
                                        </p:tgtEl>
                                      </p:cBhvr>
                                      <p:to x="100000" y="80000"/>
                                    </p:animScale>
                                    <p:animScale>
                                      <p:cBhvr>
                                        <p:cTn id="154" dur="166" decel="50000">
                                          <p:stCondLst>
                                            <p:cond delay="1338"/>
                                          </p:stCondLst>
                                        </p:cTn>
                                        <p:tgtEl>
                                          <p:spTgt spid="2058"/>
                                        </p:tgtEl>
                                      </p:cBhvr>
                                      <p:to x="100000" y="100000"/>
                                    </p:animScale>
                                    <p:animScale>
                                      <p:cBhvr>
                                        <p:cTn id="155" dur="26">
                                          <p:stCondLst>
                                            <p:cond delay="1642"/>
                                          </p:stCondLst>
                                        </p:cTn>
                                        <p:tgtEl>
                                          <p:spTgt spid="2058"/>
                                        </p:tgtEl>
                                      </p:cBhvr>
                                      <p:to x="100000" y="90000"/>
                                    </p:animScale>
                                    <p:animScale>
                                      <p:cBhvr>
                                        <p:cTn id="156" dur="166" decel="50000">
                                          <p:stCondLst>
                                            <p:cond delay="1668"/>
                                          </p:stCondLst>
                                        </p:cTn>
                                        <p:tgtEl>
                                          <p:spTgt spid="2058"/>
                                        </p:tgtEl>
                                      </p:cBhvr>
                                      <p:to x="100000" y="100000"/>
                                    </p:animScale>
                                    <p:animScale>
                                      <p:cBhvr>
                                        <p:cTn id="157" dur="26">
                                          <p:stCondLst>
                                            <p:cond delay="1808"/>
                                          </p:stCondLst>
                                        </p:cTn>
                                        <p:tgtEl>
                                          <p:spTgt spid="2058"/>
                                        </p:tgtEl>
                                      </p:cBhvr>
                                      <p:to x="100000" y="95000"/>
                                    </p:animScale>
                                    <p:animScale>
                                      <p:cBhvr>
                                        <p:cTn id="158" dur="166" decel="50000">
                                          <p:stCondLst>
                                            <p:cond delay="1834"/>
                                          </p:stCondLst>
                                        </p:cTn>
                                        <p:tgtEl>
                                          <p:spTgt spid="2058"/>
                                        </p:tgtEl>
                                      </p:cBhvr>
                                      <p:to x="100000" y="100000"/>
                                    </p:animScale>
                                    <p:set>
                                      <p:cBhvr>
                                        <p:cTn id="159" dur="1" fill="hold">
                                          <p:stCondLst>
                                            <p:cond delay="1999"/>
                                          </p:stCondLst>
                                        </p:cTn>
                                        <p:tgtEl>
                                          <p:spTgt spid="2058"/>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6" presetClass="exit" presetSubtype="0" fill="hold" nodeType="clickEffect">
                                  <p:stCondLst>
                                    <p:cond delay="0"/>
                                  </p:stCondLst>
                                  <p:childTnLst>
                                    <p:animEffect transition="out" filter="wipe(down)">
                                      <p:cBhvr>
                                        <p:cTn id="163" dur="180" accel="50000">
                                          <p:stCondLst>
                                            <p:cond delay="1820"/>
                                          </p:stCondLst>
                                        </p:cTn>
                                        <p:tgtEl>
                                          <p:spTgt spid="2056"/>
                                        </p:tgtEl>
                                      </p:cBhvr>
                                    </p:animEffect>
                                    <p:anim calcmode="lin" valueType="num">
                                      <p:cBhvr>
                                        <p:cTn id="164" dur="1822" tmFilter="0,0; 0.14,0.31; 0.43,0.73; 0.71,0.91; 1.0,1.0">
                                          <p:stCondLst>
                                            <p:cond delay="0"/>
                                          </p:stCondLst>
                                        </p:cTn>
                                        <p:tgtEl>
                                          <p:spTgt spid="2056"/>
                                        </p:tgtEl>
                                        <p:attrNameLst>
                                          <p:attrName>ppt_x</p:attrName>
                                        </p:attrNameLst>
                                      </p:cBhvr>
                                      <p:tavLst>
                                        <p:tav tm="0">
                                          <p:val>
                                            <p:strVal val="ppt_x"/>
                                          </p:val>
                                        </p:tav>
                                        <p:tav tm="100000">
                                          <p:val>
                                            <p:strVal val="#ppt_x+0.25"/>
                                          </p:val>
                                        </p:tav>
                                      </p:tavLst>
                                    </p:anim>
                                    <p:anim calcmode="lin" valueType="num">
                                      <p:cBhvr>
                                        <p:cTn id="165" dur="178">
                                          <p:stCondLst>
                                            <p:cond delay="1822"/>
                                          </p:stCondLst>
                                        </p:cTn>
                                        <p:tgtEl>
                                          <p:spTgt spid="2056"/>
                                        </p:tgtEl>
                                        <p:attrNameLst>
                                          <p:attrName>ppt_x</p:attrName>
                                        </p:attrNameLst>
                                      </p:cBhvr>
                                      <p:tavLst>
                                        <p:tav tm="0">
                                          <p:val>
                                            <p:strVal val="ppt_x"/>
                                          </p:val>
                                        </p:tav>
                                        <p:tav tm="100000">
                                          <p:val>
                                            <p:strVal val="ppt_x"/>
                                          </p:val>
                                        </p:tav>
                                      </p:tavLst>
                                    </p:anim>
                                    <p:anim calcmode="lin" valueType="num">
                                      <p:cBhvr>
                                        <p:cTn id="166" dur="664" tmFilter="0.0,0.0;0.25,0.07;0.50,0.2;0.75,0.467;1.0,1.0">
                                          <p:stCondLst>
                                            <p:cond delay="0"/>
                                          </p:stCondLst>
                                        </p:cTn>
                                        <p:tgtEl>
                                          <p:spTgt spid="205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7" dur="664" tmFilter="0, 0; 0.125,0.2665; 0.25,0.4; 0.375,0.465; 0.5,0.5;  0.625,0.535; 0.75,0.6; 0.875,0.7335; 1,1">
                                          <p:stCondLst>
                                            <p:cond delay="664"/>
                                          </p:stCondLst>
                                        </p:cTn>
                                        <p:tgtEl>
                                          <p:spTgt spid="205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8" dur="332" tmFilter="0, 0; 0.125,0.2665; 0.25,0.4; 0.375,0.465; 0.5,0.5;  0.625,0.535; 0.75,0.6; 0.875,0.7335; 1,1">
                                          <p:stCondLst>
                                            <p:cond delay="1324"/>
                                          </p:stCondLst>
                                        </p:cTn>
                                        <p:tgtEl>
                                          <p:spTgt spid="205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9" dur="164" tmFilter="0, 0; 0.125,0.2665; 0.25,0.4; 0.375,0.465; 0.5,0.5;  0.625,0.535; 0.75,0.6; 0.875,0.7335; 1,1">
                                          <p:stCondLst>
                                            <p:cond delay="1656"/>
                                          </p:stCondLst>
                                        </p:cTn>
                                        <p:tgtEl>
                                          <p:spTgt spid="205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0" dur="180" accel="50000">
                                          <p:stCondLst>
                                            <p:cond delay="1820"/>
                                          </p:stCondLst>
                                        </p:cTn>
                                        <p:tgtEl>
                                          <p:spTgt spid="2056"/>
                                        </p:tgtEl>
                                        <p:attrNameLst>
                                          <p:attrName>ppt_y</p:attrName>
                                        </p:attrNameLst>
                                      </p:cBhvr>
                                      <p:tavLst>
                                        <p:tav tm="0">
                                          <p:val>
                                            <p:strVal val="ppt_y"/>
                                          </p:val>
                                        </p:tav>
                                        <p:tav tm="100000">
                                          <p:val>
                                            <p:strVal val="ppt_y+ppt_h"/>
                                          </p:val>
                                        </p:tav>
                                      </p:tavLst>
                                    </p:anim>
                                    <p:animScale>
                                      <p:cBhvr>
                                        <p:cTn id="171" dur="26">
                                          <p:stCondLst>
                                            <p:cond delay="620"/>
                                          </p:stCondLst>
                                        </p:cTn>
                                        <p:tgtEl>
                                          <p:spTgt spid="2056"/>
                                        </p:tgtEl>
                                      </p:cBhvr>
                                      <p:to x="100000" y="60000"/>
                                    </p:animScale>
                                    <p:animScale>
                                      <p:cBhvr>
                                        <p:cTn id="172" dur="166" decel="50000">
                                          <p:stCondLst>
                                            <p:cond delay="646"/>
                                          </p:stCondLst>
                                        </p:cTn>
                                        <p:tgtEl>
                                          <p:spTgt spid="2056"/>
                                        </p:tgtEl>
                                      </p:cBhvr>
                                      <p:to x="100000" y="100000"/>
                                    </p:animScale>
                                    <p:animScale>
                                      <p:cBhvr>
                                        <p:cTn id="173" dur="26">
                                          <p:stCondLst>
                                            <p:cond delay="1312"/>
                                          </p:stCondLst>
                                        </p:cTn>
                                        <p:tgtEl>
                                          <p:spTgt spid="2056"/>
                                        </p:tgtEl>
                                      </p:cBhvr>
                                      <p:to x="100000" y="80000"/>
                                    </p:animScale>
                                    <p:animScale>
                                      <p:cBhvr>
                                        <p:cTn id="174" dur="166" decel="50000">
                                          <p:stCondLst>
                                            <p:cond delay="1338"/>
                                          </p:stCondLst>
                                        </p:cTn>
                                        <p:tgtEl>
                                          <p:spTgt spid="2056"/>
                                        </p:tgtEl>
                                      </p:cBhvr>
                                      <p:to x="100000" y="100000"/>
                                    </p:animScale>
                                    <p:animScale>
                                      <p:cBhvr>
                                        <p:cTn id="175" dur="26">
                                          <p:stCondLst>
                                            <p:cond delay="1642"/>
                                          </p:stCondLst>
                                        </p:cTn>
                                        <p:tgtEl>
                                          <p:spTgt spid="2056"/>
                                        </p:tgtEl>
                                      </p:cBhvr>
                                      <p:to x="100000" y="90000"/>
                                    </p:animScale>
                                    <p:animScale>
                                      <p:cBhvr>
                                        <p:cTn id="176" dur="166" decel="50000">
                                          <p:stCondLst>
                                            <p:cond delay="1668"/>
                                          </p:stCondLst>
                                        </p:cTn>
                                        <p:tgtEl>
                                          <p:spTgt spid="2056"/>
                                        </p:tgtEl>
                                      </p:cBhvr>
                                      <p:to x="100000" y="100000"/>
                                    </p:animScale>
                                    <p:animScale>
                                      <p:cBhvr>
                                        <p:cTn id="177" dur="26">
                                          <p:stCondLst>
                                            <p:cond delay="1808"/>
                                          </p:stCondLst>
                                        </p:cTn>
                                        <p:tgtEl>
                                          <p:spTgt spid="2056"/>
                                        </p:tgtEl>
                                      </p:cBhvr>
                                      <p:to x="100000" y="95000"/>
                                    </p:animScale>
                                    <p:animScale>
                                      <p:cBhvr>
                                        <p:cTn id="178" dur="166" decel="50000">
                                          <p:stCondLst>
                                            <p:cond delay="1834"/>
                                          </p:stCondLst>
                                        </p:cTn>
                                        <p:tgtEl>
                                          <p:spTgt spid="2056"/>
                                        </p:tgtEl>
                                      </p:cBhvr>
                                      <p:to x="100000" y="100000"/>
                                    </p:animScale>
                                    <p:set>
                                      <p:cBhvr>
                                        <p:cTn id="179" dur="1" fill="hold">
                                          <p:stCondLst>
                                            <p:cond delay="1999"/>
                                          </p:stCondLst>
                                        </p:cTn>
                                        <p:tgtEl>
                                          <p:spTgt spid="2056"/>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26" presetClass="exit" presetSubtype="0" fill="hold" nodeType="clickEffect">
                                  <p:stCondLst>
                                    <p:cond delay="0"/>
                                  </p:stCondLst>
                                  <p:childTnLst>
                                    <p:animEffect transition="out" filter="wipe(down)">
                                      <p:cBhvr>
                                        <p:cTn id="183" dur="180" accel="50000">
                                          <p:stCondLst>
                                            <p:cond delay="1820"/>
                                          </p:stCondLst>
                                        </p:cTn>
                                        <p:tgtEl>
                                          <p:spTgt spid="2054"/>
                                        </p:tgtEl>
                                      </p:cBhvr>
                                    </p:animEffect>
                                    <p:anim calcmode="lin" valueType="num">
                                      <p:cBhvr>
                                        <p:cTn id="184" dur="1822" tmFilter="0,0; 0.14,0.31; 0.43,0.73; 0.71,0.91; 1.0,1.0">
                                          <p:stCondLst>
                                            <p:cond delay="0"/>
                                          </p:stCondLst>
                                        </p:cTn>
                                        <p:tgtEl>
                                          <p:spTgt spid="2054"/>
                                        </p:tgtEl>
                                        <p:attrNameLst>
                                          <p:attrName>ppt_x</p:attrName>
                                        </p:attrNameLst>
                                      </p:cBhvr>
                                      <p:tavLst>
                                        <p:tav tm="0">
                                          <p:val>
                                            <p:strVal val="ppt_x"/>
                                          </p:val>
                                        </p:tav>
                                        <p:tav tm="100000">
                                          <p:val>
                                            <p:strVal val="#ppt_x+0.25"/>
                                          </p:val>
                                        </p:tav>
                                      </p:tavLst>
                                    </p:anim>
                                    <p:anim calcmode="lin" valueType="num">
                                      <p:cBhvr>
                                        <p:cTn id="185" dur="178">
                                          <p:stCondLst>
                                            <p:cond delay="1822"/>
                                          </p:stCondLst>
                                        </p:cTn>
                                        <p:tgtEl>
                                          <p:spTgt spid="2054"/>
                                        </p:tgtEl>
                                        <p:attrNameLst>
                                          <p:attrName>ppt_x</p:attrName>
                                        </p:attrNameLst>
                                      </p:cBhvr>
                                      <p:tavLst>
                                        <p:tav tm="0">
                                          <p:val>
                                            <p:strVal val="ppt_x"/>
                                          </p:val>
                                        </p:tav>
                                        <p:tav tm="100000">
                                          <p:val>
                                            <p:strVal val="ppt_x"/>
                                          </p:val>
                                        </p:tav>
                                      </p:tavLst>
                                    </p:anim>
                                    <p:anim calcmode="lin" valueType="num">
                                      <p:cBhvr>
                                        <p:cTn id="186" dur="664" tmFilter="0.0,0.0;0.25,0.07;0.50,0.2;0.75,0.467;1.0,1.0">
                                          <p:stCondLst>
                                            <p:cond delay="0"/>
                                          </p:stCondLst>
                                        </p:cTn>
                                        <p:tgtEl>
                                          <p:spTgt spid="205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7" dur="664" tmFilter="0, 0; 0.125,0.2665; 0.25,0.4; 0.375,0.465; 0.5,0.5;  0.625,0.535; 0.75,0.6; 0.875,0.7335; 1,1">
                                          <p:stCondLst>
                                            <p:cond delay="664"/>
                                          </p:stCondLst>
                                        </p:cTn>
                                        <p:tgtEl>
                                          <p:spTgt spid="205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8" dur="332" tmFilter="0, 0; 0.125,0.2665; 0.25,0.4; 0.375,0.465; 0.5,0.5;  0.625,0.535; 0.75,0.6; 0.875,0.7335; 1,1">
                                          <p:stCondLst>
                                            <p:cond delay="1324"/>
                                          </p:stCondLst>
                                        </p:cTn>
                                        <p:tgtEl>
                                          <p:spTgt spid="205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9" dur="164" tmFilter="0, 0; 0.125,0.2665; 0.25,0.4; 0.375,0.465; 0.5,0.5;  0.625,0.535; 0.75,0.6; 0.875,0.7335; 1,1">
                                          <p:stCondLst>
                                            <p:cond delay="1656"/>
                                          </p:stCondLst>
                                        </p:cTn>
                                        <p:tgtEl>
                                          <p:spTgt spid="205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0" dur="180" accel="50000">
                                          <p:stCondLst>
                                            <p:cond delay="1820"/>
                                          </p:stCondLst>
                                        </p:cTn>
                                        <p:tgtEl>
                                          <p:spTgt spid="2054"/>
                                        </p:tgtEl>
                                        <p:attrNameLst>
                                          <p:attrName>ppt_y</p:attrName>
                                        </p:attrNameLst>
                                      </p:cBhvr>
                                      <p:tavLst>
                                        <p:tav tm="0">
                                          <p:val>
                                            <p:strVal val="ppt_y"/>
                                          </p:val>
                                        </p:tav>
                                        <p:tav tm="100000">
                                          <p:val>
                                            <p:strVal val="ppt_y+ppt_h"/>
                                          </p:val>
                                        </p:tav>
                                      </p:tavLst>
                                    </p:anim>
                                    <p:animScale>
                                      <p:cBhvr>
                                        <p:cTn id="191" dur="26">
                                          <p:stCondLst>
                                            <p:cond delay="620"/>
                                          </p:stCondLst>
                                        </p:cTn>
                                        <p:tgtEl>
                                          <p:spTgt spid="2054"/>
                                        </p:tgtEl>
                                      </p:cBhvr>
                                      <p:to x="100000" y="60000"/>
                                    </p:animScale>
                                    <p:animScale>
                                      <p:cBhvr>
                                        <p:cTn id="192" dur="166" decel="50000">
                                          <p:stCondLst>
                                            <p:cond delay="646"/>
                                          </p:stCondLst>
                                        </p:cTn>
                                        <p:tgtEl>
                                          <p:spTgt spid="2054"/>
                                        </p:tgtEl>
                                      </p:cBhvr>
                                      <p:to x="100000" y="100000"/>
                                    </p:animScale>
                                    <p:animScale>
                                      <p:cBhvr>
                                        <p:cTn id="193" dur="26">
                                          <p:stCondLst>
                                            <p:cond delay="1312"/>
                                          </p:stCondLst>
                                        </p:cTn>
                                        <p:tgtEl>
                                          <p:spTgt spid="2054"/>
                                        </p:tgtEl>
                                      </p:cBhvr>
                                      <p:to x="100000" y="80000"/>
                                    </p:animScale>
                                    <p:animScale>
                                      <p:cBhvr>
                                        <p:cTn id="194" dur="166" decel="50000">
                                          <p:stCondLst>
                                            <p:cond delay="1338"/>
                                          </p:stCondLst>
                                        </p:cTn>
                                        <p:tgtEl>
                                          <p:spTgt spid="2054"/>
                                        </p:tgtEl>
                                      </p:cBhvr>
                                      <p:to x="100000" y="100000"/>
                                    </p:animScale>
                                    <p:animScale>
                                      <p:cBhvr>
                                        <p:cTn id="195" dur="26">
                                          <p:stCondLst>
                                            <p:cond delay="1642"/>
                                          </p:stCondLst>
                                        </p:cTn>
                                        <p:tgtEl>
                                          <p:spTgt spid="2054"/>
                                        </p:tgtEl>
                                      </p:cBhvr>
                                      <p:to x="100000" y="90000"/>
                                    </p:animScale>
                                    <p:animScale>
                                      <p:cBhvr>
                                        <p:cTn id="196" dur="166" decel="50000">
                                          <p:stCondLst>
                                            <p:cond delay="1668"/>
                                          </p:stCondLst>
                                        </p:cTn>
                                        <p:tgtEl>
                                          <p:spTgt spid="2054"/>
                                        </p:tgtEl>
                                      </p:cBhvr>
                                      <p:to x="100000" y="100000"/>
                                    </p:animScale>
                                    <p:animScale>
                                      <p:cBhvr>
                                        <p:cTn id="197" dur="26">
                                          <p:stCondLst>
                                            <p:cond delay="1808"/>
                                          </p:stCondLst>
                                        </p:cTn>
                                        <p:tgtEl>
                                          <p:spTgt spid="2054"/>
                                        </p:tgtEl>
                                      </p:cBhvr>
                                      <p:to x="100000" y="95000"/>
                                    </p:animScale>
                                    <p:animScale>
                                      <p:cBhvr>
                                        <p:cTn id="198" dur="166" decel="50000">
                                          <p:stCondLst>
                                            <p:cond delay="1834"/>
                                          </p:stCondLst>
                                        </p:cTn>
                                        <p:tgtEl>
                                          <p:spTgt spid="2054"/>
                                        </p:tgtEl>
                                      </p:cBhvr>
                                      <p:to x="100000" y="100000"/>
                                    </p:animScale>
                                    <p:set>
                                      <p:cBhvr>
                                        <p:cTn id="199" dur="1" fill="hold">
                                          <p:stCondLst>
                                            <p:cond delay="1999"/>
                                          </p:stCondLst>
                                        </p:cTn>
                                        <p:tgtEl>
                                          <p:spTgt spid="2054"/>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26" presetClass="exit" presetSubtype="0" fill="hold" nodeType="clickEffect">
                                  <p:stCondLst>
                                    <p:cond delay="0"/>
                                  </p:stCondLst>
                                  <p:childTnLst>
                                    <p:animEffect transition="out" filter="wipe(down)">
                                      <p:cBhvr>
                                        <p:cTn id="203" dur="180" accel="50000">
                                          <p:stCondLst>
                                            <p:cond delay="1820"/>
                                          </p:stCondLst>
                                        </p:cTn>
                                        <p:tgtEl>
                                          <p:spTgt spid="2052"/>
                                        </p:tgtEl>
                                      </p:cBhvr>
                                    </p:animEffect>
                                    <p:anim calcmode="lin" valueType="num">
                                      <p:cBhvr>
                                        <p:cTn id="204" dur="1822" tmFilter="0,0; 0.14,0.31; 0.43,0.73; 0.71,0.91; 1.0,1.0">
                                          <p:stCondLst>
                                            <p:cond delay="0"/>
                                          </p:stCondLst>
                                        </p:cTn>
                                        <p:tgtEl>
                                          <p:spTgt spid="2052"/>
                                        </p:tgtEl>
                                        <p:attrNameLst>
                                          <p:attrName>ppt_x</p:attrName>
                                        </p:attrNameLst>
                                      </p:cBhvr>
                                      <p:tavLst>
                                        <p:tav tm="0">
                                          <p:val>
                                            <p:strVal val="ppt_x"/>
                                          </p:val>
                                        </p:tav>
                                        <p:tav tm="100000">
                                          <p:val>
                                            <p:strVal val="#ppt_x+0.25"/>
                                          </p:val>
                                        </p:tav>
                                      </p:tavLst>
                                    </p:anim>
                                    <p:anim calcmode="lin" valueType="num">
                                      <p:cBhvr>
                                        <p:cTn id="205" dur="178">
                                          <p:stCondLst>
                                            <p:cond delay="1822"/>
                                          </p:stCondLst>
                                        </p:cTn>
                                        <p:tgtEl>
                                          <p:spTgt spid="2052"/>
                                        </p:tgtEl>
                                        <p:attrNameLst>
                                          <p:attrName>ppt_x</p:attrName>
                                        </p:attrNameLst>
                                      </p:cBhvr>
                                      <p:tavLst>
                                        <p:tav tm="0">
                                          <p:val>
                                            <p:strVal val="ppt_x"/>
                                          </p:val>
                                        </p:tav>
                                        <p:tav tm="100000">
                                          <p:val>
                                            <p:strVal val="ppt_x"/>
                                          </p:val>
                                        </p:tav>
                                      </p:tavLst>
                                    </p:anim>
                                    <p:anim calcmode="lin" valueType="num">
                                      <p:cBhvr>
                                        <p:cTn id="206" dur="664" tmFilter="0.0,0.0;0.25,0.07;0.50,0.2;0.75,0.467;1.0,1.0">
                                          <p:stCondLst>
                                            <p:cond delay="0"/>
                                          </p:stCondLst>
                                        </p:cTn>
                                        <p:tgtEl>
                                          <p:spTgt spid="205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7" dur="664" tmFilter="0, 0; 0.125,0.2665; 0.25,0.4; 0.375,0.465; 0.5,0.5;  0.625,0.535; 0.75,0.6; 0.875,0.7335; 1,1">
                                          <p:stCondLst>
                                            <p:cond delay="664"/>
                                          </p:stCondLst>
                                        </p:cTn>
                                        <p:tgtEl>
                                          <p:spTgt spid="205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8" dur="332" tmFilter="0, 0; 0.125,0.2665; 0.25,0.4; 0.375,0.465; 0.5,0.5;  0.625,0.535; 0.75,0.6; 0.875,0.7335; 1,1">
                                          <p:stCondLst>
                                            <p:cond delay="1324"/>
                                          </p:stCondLst>
                                        </p:cTn>
                                        <p:tgtEl>
                                          <p:spTgt spid="205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9" dur="164" tmFilter="0, 0; 0.125,0.2665; 0.25,0.4; 0.375,0.465; 0.5,0.5;  0.625,0.535; 0.75,0.6; 0.875,0.7335; 1,1">
                                          <p:stCondLst>
                                            <p:cond delay="1656"/>
                                          </p:stCondLst>
                                        </p:cTn>
                                        <p:tgtEl>
                                          <p:spTgt spid="205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0" dur="180" accel="50000">
                                          <p:stCondLst>
                                            <p:cond delay="1820"/>
                                          </p:stCondLst>
                                        </p:cTn>
                                        <p:tgtEl>
                                          <p:spTgt spid="2052"/>
                                        </p:tgtEl>
                                        <p:attrNameLst>
                                          <p:attrName>ppt_y</p:attrName>
                                        </p:attrNameLst>
                                      </p:cBhvr>
                                      <p:tavLst>
                                        <p:tav tm="0">
                                          <p:val>
                                            <p:strVal val="ppt_y"/>
                                          </p:val>
                                        </p:tav>
                                        <p:tav tm="100000">
                                          <p:val>
                                            <p:strVal val="ppt_y+ppt_h"/>
                                          </p:val>
                                        </p:tav>
                                      </p:tavLst>
                                    </p:anim>
                                    <p:animScale>
                                      <p:cBhvr>
                                        <p:cTn id="211" dur="26">
                                          <p:stCondLst>
                                            <p:cond delay="620"/>
                                          </p:stCondLst>
                                        </p:cTn>
                                        <p:tgtEl>
                                          <p:spTgt spid="2052"/>
                                        </p:tgtEl>
                                      </p:cBhvr>
                                      <p:to x="100000" y="60000"/>
                                    </p:animScale>
                                    <p:animScale>
                                      <p:cBhvr>
                                        <p:cTn id="212" dur="166" decel="50000">
                                          <p:stCondLst>
                                            <p:cond delay="646"/>
                                          </p:stCondLst>
                                        </p:cTn>
                                        <p:tgtEl>
                                          <p:spTgt spid="2052"/>
                                        </p:tgtEl>
                                      </p:cBhvr>
                                      <p:to x="100000" y="100000"/>
                                    </p:animScale>
                                    <p:animScale>
                                      <p:cBhvr>
                                        <p:cTn id="213" dur="26">
                                          <p:stCondLst>
                                            <p:cond delay="1312"/>
                                          </p:stCondLst>
                                        </p:cTn>
                                        <p:tgtEl>
                                          <p:spTgt spid="2052"/>
                                        </p:tgtEl>
                                      </p:cBhvr>
                                      <p:to x="100000" y="80000"/>
                                    </p:animScale>
                                    <p:animScale>
                                      <p:cBhvr>
                                        <p:cTn id="214" dur="166" decel="50000">
                                          <p:stCondLst>
                                            <p:cond delay="1338"/>
                                          </p:stCondLst>
                                        </p:cTn>
                                        <p:tgtEl>
                                          <p:spTgt spid="2052"/>
                                        </p:tgtEl>
                                      </p:cBhvr>
                                      <p:to x="100000" y="100000"/>
                                    </p:animScale>
                                    <p:animScale>
                                      <p:cBhvr>
                                        <p:cTn id="215" dur="26">
                                          <p:stCondLst>
                                            <p:cond delay="1642"/>
                                          </p:stCondLst>
                                        </p:cTn>
                                        <p:tgtEl>
                                          <p:spTgt spid="2052"/>
                                        </p:tgtEl>
                                      </p:cBhvr>
                                      <p:to x="100000" y="90000"/>
                                    </p:animScale>
                                    <p:animScale>
                                      <p:cBhvr>
                                        <p:cTn id="216" dur="166" decel="50000">
                                          <p:stCondLst>
                                            <p:cond delay="1668"/>
                                          </p:stCondLst>
                                        </p:cTn>
                                        <p:tgtEl>
                                          <p:spTgt spid="2052"/>
                                        </p:tgtEl>
                                      </p:cBhvr>
                                      <p:to x="100000" y="100000"/>
                                    </p:animScale>
                                    <p:animScale>
                                      <p:cBhvr>
                                        <p:cTn id="217" dur="26">
                                          <p:stCondLst>
                                            <p:cond delay="1808"/>
                                          </p:stCondLst>
                                        </p:cTn>
                                        <p:tgtEl>
                                          <p:spTgt spid="2052"/>
                                        </p:tgtEl>
                                      </p:cBhvr>
                                      <p:to x="100000" y="95000"/>
                                    </p:animScale>
                                    <p:animScale>
                                      <p:cBhvr>
                                        <p:cTn id="218" dur="166" decel="50000">
                                          <p:stCondLst>
                                            <p:cond delay="1834"/>
                                          </p:stCondLst>
                                        </p:cTn>
                                        <p:tgtEl>
                                          <p:spTgt spid="2052"/>
                                        </p:tgtEl>
                                      </p:cBhvr>
                                      <p:to x="100000" y="100000"/>
                                    </p:animScale>
                                    <p:set>
                                      <p:cBhvr>
                                        <p:cTn id="219" dur="1" fill="hold">
                                          <p:stCondLst>
                                            <p:cond delay="1999"/>
                                          </p:stCondLst>
                                        </p:cTn>
                                        <p:tgtEl>
                                          <p:spTgt spid="2052"/>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26" presetClass="exit" presetSubtype="0" fill="hold" grpId="0" nodeType="clickEffect">
                                  <p:stCondLst>
                                    <p:cond delay="0"/>
                                  </p:stCondLst>
                                  <p:childTnLst>
                                    <p:animEffect transition="out" filter="wipe(down)">
                                      <p:cBhvr>
                                        <p:cTn id="223" dur="180" accel="50000">
                                          <p:stCondLst>
                                            <p:cond delay="1820"/>
                                          </p:stCondLst>
                                        </p:cTn>
                                        <p:tgtEl>
                                          <p:spTgt spid="4"/>
                                        </p:tgtEl>
                                      </p:cBhvr>
                                    </p:animEffect>
                                    <p:anim calcmode="lin" valueType="num">
                                      <p:cBhvr>
                                        <p:cTn id="224"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25"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26"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27"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8"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9"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0"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231" dur="26">
                                          <p:stCondLst>
                                            <p:cond delay="620"/>
                                          </p:stCondLst>
                                        </p:cTn>
                                        <p:tgtEl>
                                          <p:spTgt spid="4"/>
                                        </p:tgtEl>
                                      </p:cBhvr>
                                      <p:to x="100000" y="60000"/>
                                    </p:animScale>
                                    <p:animScale>
                                      <p:cBhvr>
                                        <p:cTn id="232" dur="166" decel="50000">
                                          <p:stCondLst>
                                            <p:cond delay="646"/>
                                          </p:stCondLst>
                                        </p:cTn>
                                        <p:tgtEl>
                                          <p:spTgt spid="4"/>
                                        </p:tgtEl>
                                      </p:cBhvr>
                                      <p:to x="100000" y="100000"/>
                                    </p:animScale>
                                    <p:animScale>
                                      <p:cBhvr>
                                        <p:cTn id="233" dur="26">
                                          <p:stCondLst>
                                            <p:cond delay="1312"/>
                                          </p:stCondLst>
                                        </p:cTn>
                                        <p:tgtEl>
                                          <p:spTgt spid="4"/>
                                        </p:tgtEl>
                                      </p:cBhvr>
                                      <p:to x="100000" y="80000"/>
                                    </p:animScale>
                                    <p:animScale>
                                      <p:cBhvr>
                                        <p:cTn id="234" dur="166" decel="50000">
                                          <p:stCondLst>
                                            <p:cond delay="1338"/>
                                          </p:stCondLst>
                                        </p:cTn>
                                        <p:tgtEl>
                                          <p:spTgt spid="4"/>
                                        </p:tgtEl>
                                      </p:cBhvr>
                                      <p:to x="100000" y="100000"/>
                                    </p:animScale>
                                    <p:animScale>
                                      <p:cBhvr>
                                        <p:cTn id="235" dur="26">
                                          <p:stCondLst>
                                            <p:cond delay="1642"/>
                                          </p:stCondLst>
                                        </p:cTn>
                                        <p:tgtEl>
                                          <p:spTgt spid="4"/>
                                        </p:tgtEl>
                                      </p:cBhvr>
                                      <p:to x="100000" y="90000"/>
                                    </p:animScale>
                                    <p:animScale>
                                      <p:cBhvr>
                                        <p:cTn id="236" dur="166" decel="50000">
                                          <p:stCondLst>
                                            <p:cond delay="1668"/>
                                          </p:stCondLst>
                                        </p:cTn>
                                        <p:tgtEl>
                                          <p:spTgt spid="4"/>
                                        </p:tgtEl>
                                      </p:cBhvr>
                                      <p:to x="100000" y="100000"/>
                                    </p:animScale>
                                    <p:animScale>
                                      <p:cBhvr>
                                        <p:cTn id="237" dur="26">
                                          <p:stCondLst>
                                            <p:cond delay="1808"/>
                                          </p:stCondLst>
                                        </p:cTn>
                                        <p:tgtEl>
                                          <p:spTgt spid="4"/>
                                        </p:tgtEl>
                                      </p:cBhvr>
                                      <p:to x="100000" y="95000"/>
                                    </p:animScale>
                                    <p:animScale>
                                      <p:cBhvr>
                                        <p:cTn id="238" dur="166" decel="50000">
                                          <p:stCondLst>
                                            <p:cond delay="1834"/>
                                          </p:stCondLst>
                                        </p:cTn>
                                        <p:tgtEl>
                                          <p:spTgt spid="4"/>
                                        </p:tgtEl>
                                      </p:cBhvr>
                                      <p:to x="100000" y="100000"/>
                                    </p:animScale>
                                    <p:set>
                                      <p:cBhvr>
                                        <p:cTn id="23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9"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sman z'n gekke hond">
            <a:extLst>
              <a:ext uri="{FF2B5EF4-FFF2-40B4-BE49-F238E27FC236}">
                <a16:creationId xmlns:a16="http://schemas.microsoft.com/office/drawing/2014/main" id="{04B75449-B98A-3A57-A99D-5E0BD66A1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077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5C4B599-623A-3490-879D-AB29924FB0C8}"/>
              </a:ext>
            </a:extLst>
          </p:cNvPr>
          <p:cNvSpPr txBox="1"/>
          <p:nvPr/>
        </p:nvSpPr>
        <p:spPr>
          <a:xfrm>
            <a:off x="8729784" y="1074594"/>
            <a:ext cx="3196492" cy="1569660"/>
          </a:xfrm>
          <a:prstGeom prst="rect">
            <a:avLst/>
          </a:prstGeom>
          <a:noFill/>
        </p:spPr>
        <p:txBody>
          <a:bodyPr wrap="square">
            <a:spAutoFit/>
          </a:bodyPr>
          <a:lstStyle/>
          <a:p>
            <a:r>
              <a:rPr lang="nl-NL" sz="1600" b="1" dirty="0"/>
              <a:t>1. Past op, ’n boeklapper is dood! </a:t>
            </a:r>
            <a:br>
              <a:rPr lang="nl-NL" sz="1600" b="1" dirty="0"/>
            </a:br>
            <a:r>
              <a:rPr lang="nl-NL" sz="1600" b="1" dirty="0"/>
              <a:t>2. </a:t>
            </a:r>
            <a:r>
              <a:rPr lang="nl-NL" sz="1600" b="1" dirty="0" err="1"/>
              <a:t>Bloond</a:t>
            </a:r>
            <a:r>
              <a:rPr lang="nl-NL" sz="1600" b="1" dirty="0"/>
              <a:t> van </a:t>
            </a:r>
            <a:r>
              <a:rPr lang="nl-NL" sz="1600" b="1" dirty="0" err="1"/>
              <a:t>köwlte</a:t>
            </a:r>
            <a:r>
              <a:rPr lang="nl-NL" sz="1600" b="1" dirty="0"/>
              <a:t>. </a:t>
            </a:r>
            <a:br>
              <a:rPr lang="nl-NL" sz="1600" b="1" dirty="0"/>
            </a:br>
            <a:r>
              <a:rPr lang="nl-NL" sz="1600" b="1" dirty="0"/>
              <a:t>3. In ’n </a:t>
            </a:r>
            <a:r>
              <a:rPr lang="nl-NL" sz="1600" b="1" dirty="0" err="1"/>
              <a:t>jöllie</a:t>
            </a:r>
            <a:r>
              <a:rPr lang="nl-NL" sz="1600" b="1" dirty="0"/>
              <a:t> </a:t>
            </a:r>
            <a:r>
              <a:rPr lang="nl-NL" sz="1600" b="1" dirty="0" err="1"/>
              <a:t>wjään</a:t>
            </a:r>
            <a:r>
              <a:rPr lang="nl-NL" sz="1600" b="1" dirty="0"/>
              <a:t> </a:t>
            </a:r>
            <a:br>
              <a:rPr lang="nl-NL" sz="1600" b="1" dirty="0"/>
            </a:br>
            <a:r>
              <a:rPr lang="nl-NL" sz="1600" b="1" dirty="0"/>
              <a:t>4. Op ’n </a:t>
            </a:r>
            <a:r>
              <a:rPr lang="nl-NL" sz="1600" b="1" dirty="0" err="1"/>
              <a:t>pokkel</a:t>
            </a:r>
            <a:r>
              <a:rPr lang="nl-NL" sz="1600" b="1" dirty="0"/>
              <a:t> </a:t>
            </a:r>
            <a:r>
              <a:rPr lang="nl-NL" sz="1600" b="1" dirty="0" err="1"/>
              <a:t>kwommen</a:t>
            </a:r>
            <a:r>
              <a:rPr lang="nl-NL" sz="1600" b="1" dirty="0"/>
              <a:t>. </a:t>
            </a:r>
            <a:br>
              <a:rPr lang="nl-NL" sz="1600" b="1" dirty="0"/>
            </a:br>
            <a:r>
              <a:rPr lang="nl-NL" sz="1600" b="1" dirty="0"/>
              <a:t>5. </a:t>
            </a:r>
            <a:r>
              <a:rPr lang="nl-NL" sz="1600" b="1" dirty="0" err="1"/>
              <a:t>Proaten</a:t>
            </a:r>
            <a:r>
              <a:rPr lang="nl-NL" sz="1600" b="1" dirty="0"/>
              <a:t> as </a:t>
            </a:r>
            <a:r>
              <a:rPr lang="nl-NL" sz="1600" b="1" dirty="0" err="1"/>
              <a:t>nen</a:t>
            </a:r>
            <a:r>
              <a:rPr lang="nl-NL" sz="1600" b="1" dirty="0"/>
              <a:t> </a:t>
            </a:r>
            <a:r>
              <a:rPr lang="nl-NL" sz="1600" b="1" dirty="0" err="1"/>
              <a:t>kikkerd</a:t>
            </a:r>
            <a:r>
              <a:rPr lang="nl-NL" sz="1600" b="1" dirty="0"/>
              <a:t> op ’n   </a:t>
            </a:r>
            <a:r>
              <a:rPr lang="nl-NL" sz="1600" b="1" dirty="0" err="1"/>
              <a:t>poompenblad</a:t>
            </a:r>
            <a:endParaRPr lang="nl-NL" sz="1600" b="1" dirty="0"/>
          </a:p>
        </p:txBody>
      </p:sp>
      <p:sp>
        <p:nvSpPr>
          <p:cNvPr id="5" name="Tekstvak 4">
            <a:extLst>
              <a:ext uri="{FF2B5EF4-FFF2-40B4-BE49-F238E27FC236}">
                <a16:creationId xmlns:a16="http://schemas.microsoft.com/office/drawing/2014/main" id="{B1ED93BF-7C67-45F5-D81F-8EA8A9AD21B8}"/>
              </a:ext>
            </a:extLst>
          </p:cNvPr>
          <p:cNvSpPr txBox="1"/>
          <p:nvPr/>
        </p:nvSpPr>
        <p:spPr>
          <a:xfrm>
            <a:off x="8729784" y="2736071"/>
            <a:ext cx="3048000" cy="1815882"/>
          </a:xfrm>
          <a:prstGeom prst="rect">
            <a:avLst/>
          </a:prstGeom>
          <a:noFill/>
        </p:spPr>
        <p:txBody>
          <a:bodyPr wrap="square">
            <a:spAutoFit/>
          </a:bodyPr>
          <a:lstStyle/>
          <a:p>
            <a:r>
              <a:rPr lang="nl-NL" sz="1600" b="1" dirty="0"/>
              <a:t>1. Wordt gezegd wanneer men teveel eet; letterlijk: pas op, de buiklapper is dood. </a:t>
            </a:r>
            <a:br>
              <a:rPr lang="nl-NL" sz="1600" b="1" dirty="0"/>
            </a:br>
            <a:r>
              <a:rPr lang="nl-NL" sz="1600" b="1" dirty="0"/>
              <a:t>2. Blauw van de kou. </a:t>
            </a:r>
            <a:br>
              <a:rPr lang="nl-NL" sz="1600" b="1" dirty="0"/>
            </a:br>
            <a:r>
              <a:rPr lang="nl-NL" sz="1600" b="1" dirty="0"/>
              <a:t>3. In de olie zijn, dronken zijn. </a:t>
            </a:r>
            <a:br>
              <a:rPr lang="nl-NL" sz="1600" b="1" dirty="0"/>
            </a:br>
            <a:r>
              <a:rPr lang="nl-NL" sz="1600" b="1" dirty="0"/>
              <a:t>4. Een pak slaag geven. </a:t>
            </a:r>
            <a:br>
              <a:rPr lang="nl-NL" sz="1600" b="1" dirty="0"/>
            </a:br>
            <a:r>
              <a:rPr lang="nl-NL" sz="1600" b="1" dirty="0"/>
              <a:t>5. In het wilde weg praten. </a:t>
            </a:r>
          </a:p>
        </p:txBody>
      </p:sp>
      <p:sp>
        <p:nvSpPr>
          <p:cNvPr id="7" name="Tekstvak 6">
            <a:extLst>
              <a:ext uri="{FF2B5EF4-FFF2-40B4-BE49-F238E27FC236}">
                <a16:creationId xmlns:a16="http://schemas.microsoft.com/office/drawing/2014/main" id="{534C15BD-4F21-02F9-AD11-EAE2182F9FD3}"/>
              </a:ext>
            </a:extLst>
          </p:cNvPr>
          <p:cNvSpPr txBox="1"/>
          <p:nvPr/>
        </p:nvSpPr>
        <p:spPr>
          <a:xfrm>
            <a:off x="8729784" y="4689524"/>
            <a:ext cx="2633784" cy="2031325"/>
          </a:xfrm>
          <a:prstGeom prst="rect">
            <a:avLst/>
          </a:prstGeom>
          <a:noFill/>
        </p:spPr>
        <p:txBody>
          <a:bodyPr wrap="square">
            <a:spAutoFit/>
          </a:bodyPr>
          <a:lstStyle/>
          <a:p>
            <a:r>
              <a:rPr lang="nl-NL" dirty="0"/>
              <a:t>1. n </a:t>
            </a:r>
            <a:r>
              <a:rPr lang="nl-NL" dirty="0" err="1"/>
              <a:t>Döwkien</a:t>
            </a:r>
            <a:r>
              <a:rPr lang="nl-NL" dirty="0"/>
              <a:t> vuur et blowden =</a:t>
            </a:r>
          </a:p>
          <a:p>
            <a:r>
              <a:rPr lang="nl-NL" dirty="0"/>
              <a:t>een doekje voor het bloeden’ </a:t>
            </a:r>
          </a:p>
          <a:p>
            <a:r>
              <a:rPr lang="nl-NL" dirty="0"/>
              <a:t>2. Doe </a:t>
            </a:r>
            <a:r>
              <a:rPr lang="nl-NL" dirty="0" err="1"/>
              <a:t>geitst</a:t>
            </a:r>
            <a:r>
              <a:rPr lang="nl-NL" dirty="0"/>
              <a:t> met op et </a:t>
            </a:r>
            <a:r>
              <a:rPr lang="nl-NL" dirty="0" err="1"/>
              <a:t>huusblieversköörtien</a:t>
            </a:r>
            <a:r>
              <a:rPr lang="nl-NL" dirty="0"/>
              <a:t> =</a:t>
            </a:r>
          </a:p>
          <a:p>
            <a:r>
              <a:rPr lang="nl-NL" dirty="0"/>
              <a:t>jij gaat niet mee!’</a:t>
            </a:r>
          </a:p>
        </p:txBody>
      </p:sp>
      <p:sp>
        <p:nvSpPr>
          <p:cNvPr id="2" name="Tekstvak 1">
            <a:extLst>
              <a:ext uri="{FF2B5EF4-FFF2-40B4-BE49-F238E27FC236}">
                <a16:creationId xmlns:a16="http://schemas.microsoft.com/office/drawing/2014/main" id="{FA6FF189-4608-4567-E67C-A75734EFC596}"/>
              </a:ext>
            </a:extLst>
          </p:cNvPr>
          <p:cNvSpPr txBox="1"/>
          <p:nvPr/>
        </p:nvSpPr>
        <p:spPr>
          <a:xfrm>
            <a:off x="78154" y="489392"/>
            <a:ext cx="2594708" cy="2831544"/>
          </a:xfrm>
          <a:prstGeom prst="rect">
            <a:avLst/>
          </a:prstGeom>
          <a:noFill/>
        </p:spPr>
        <p:txBody>
          <a:bodyPr wrap="square" rtlCol="0">
            <a:spAutoFit/>
          </a:bodyPr>
          <a:lstStyle/>
          <a:p>
            <a:r>
              <a:rPr lang="nl-NL" sz="1600" dirty="0">
                <a:solidFill>
                  <a:srgbClr val="FF0000"/>
                </a:solidFill>
              </a:rPr>
              <a:t>In Nederland spreken we Nederlands, logisch, of toch niet?</a:t>
            </a:r>
          </a:p>
          <a:p>
            <a:r>
              <a:rPr lang="nl-NL" sz="1600" dirty="0">
                <a:solidFill>
                  <a:srgbClr val="FF0000"/>
                </a:solidFill>
              </a:rPr>
              <a:t>Nee, niet logisch….</a:t>
            </a:r>
            <a:br>
              <a:rPr lang="nl-NL" sz="1600" dirty="0">
                <a:solidFill>
                  <a:srgbClr val="FF0000"/>
                </a:solidFill>
              </a:rPr>
            </a:br>
            <a:r>
              <a:rPr lang="nl-NL" sz="1600" dirty="0">
                <a:solidFill>
                  <a:srgbClr val="FF0000"/>
                </a:solidFill>
              </a:rPr>
              <a:t>We spreken </a:t>
            </a:r>
            <a:br>
              <a:rPr lang="nl-NL" sz="1600" dirty="0">
                <a:solidFill>
                  <a:srgbClr val="FF0000"/>
                </a:solidFill>
              </a:rPr>
            </a:br>
            <a:r>
              <a:rPr lang="nl-NL" sz="1600" dirty="0">
                <a:solidFill>
                  <a:srgbClr val="FF0000"/>
                </a:solidFill>
              </a:rPr>
              <a:t>Nederlands</a:t>
            </a:r>
            <a:br>
              <a:rPr lang="nl-NL" sz="1600" dirty="0">
                <a:solidFill>
                  <a:srgbClr val="FF0000"/>
                </a:solidFill>
              </a:rPr>
            </a:br>
            <a:r>
              <a:rPr lang="nl-NL" sz="1600" dirty="0">
                <a:solidFill>
                  <a:srgbClr val="FF0000"/>
                </a:solidFill>
              </a:rPr>
              <a:t>maar nog meer</a:t>
            </a:r>
            <a:br>
              <a:rPr lang="nl-NL" sz="1600" dirty="0">
                <a:solidFill>
                  <a:srgbClr val="FF0000"/>
                </a:solidFill>
              </a:rPr>
            </a:br>
            <a:r>
              <a:rPr lang="nl-NL" sz="1600" dirty="0">
                <a:solidFill>
                  <a:srgbClr val="FF0000"/>
                </a:solidFill>
              </a:rPr>
              <a:t>“ongeveer”</a:t>
            </a:r>
            <a:br>
              <a:rPr lang="nl-NL" sz="1600" dirty="0">
                <a:solidFill>
                  <a:srgbClr val="FF0000"/>
                </a:solidFill>
              </a:rPr>
            </a:br>
            <a:r>
              <a:rPr lang="nl-NL" sz="1600" dirty="0">
                <a:solidFill>
                  <a:srgbClr val="FF0000"/>
                </a:solidFill>
              </a:rPr>
              <a:t>Nederlands.</a:t>
            </a:r>
            <a:br>
              <a:rPr lang="nl-NL" sz="1600" dirty="0">
                <a:solidFill>
                  <a:srgbClr val="FF0000"/>
                </a:solidFill>
              </a:rPr>
            </a:br>
            <a:r>
              <a:rPr lang="nl-NL" sz="1600" dirty="0">
                <a:solidFill>
                  <a:srgbClr val="FF0000"/>
                </a:solidFill>
              </a:rPr>
              <a:t>Dat noemen we</a:t>
            </a:r>
          </a:p>
          <a:p>
            <a:r>
              <a:rPr lang="nl-NL" sz="1600" b="1" dirty="0">
                <a:solidFill>
                  <a:srgbClr val="FF0000"/>
                </a:solidFill>
              </a:rPr>
              <a:t>DIALECT</a:t>
            </a:r>
          </a:p>
        </p:txBody>
      </p:sp>
      <p:sp>
        <p:nvSpPr>
          <p:cNvPr id="4" name="Tekstvak 3">
            <a:extLst>
              <a:ext uri="{FF2B5EF4-FFF2-40B4-BE49-F238E27FC236}">
                <a16:creationId xmlns:a16="http://schemas.microsoft.com/office/drawing/2014/main" id="{F7D3B89C-AC74-3F22-2FDF-1944FE8D2ED7}"/>
              </a:ext>
            </a:extLst>
          </p:cNvPr>
          <p:cNvSpPr txBox="1"/>
          <p:nvPr/>
        </p:nvSpPr>
        <p:spPr>
          <a:xfrm>
            <a:off x="78154" y="5643631"/>
            <a:ext cx="3063630" cy="1077218"/>
          </a:xfrm>
          <a:prstGeom prst="rect">
            <a:avLst/>
          </a:prstGeom>
          <a:noFill/>
        </p:spPr>
        <p:txBody>
          <a:bodyPr wrap="square" rtlCol="0">
            <a:spAutoFit/>
          </a:bodyPr>
          <a:lstStyle/>
          <a:p>
            <a:r>
              <a:rPr lang="nl-NL" sz="1600" dirty="0">
                <a:solidFill>
                  <a:srgbClr val="FF0000"/>
                </a:solidFill>
              </a:rPr>
              <a:t>We hebben 2 officiële talen:</a:t>
            </a:r>
            <a:br>
              <a:rPr lang="nl-NL" sz="1600" dirty="0">
                <a:solidFill>
                  <a:srgbClr val="FF0000"/>
                </a:solidFill>
              </a:rPr>
            </a:br>
            <a:r>
              <a:rPr lang="nl-NL" sz="1600" dirty="0">
                <a:solidFill>
                  <a:srgbClr val="FF0000"/>
                </a:solidFill>
              </a:rPr>
              <a:t>Nederlands en Fries, maar er zijn wel 600 dialecten in Nederland! Klik en zie de bekendste dialecten.</a:t>
            </a:r>
          </a:p>
        </p:txBody>
      </p:sp>
      <p:sp>
        <p:nvSpPr>
          <p:cNvPr id="8" name="Tekstvak 7">
            <a:extLst>
              <a:ext uri="{FF2B5EF4-FFF2-40B4-BE49-F238E27FC236}">
                <a16:creationId xmlns:a16="http://schemas.microsoft.com/office/drawing/2014/main" id="{E03F5BDB-FFD0-CF94-28B7-0D61042D147B}"/>
              </a:ext>
            </a:extLst>
          </p:cNvPr>
          <p:cNvSpPr txBox="1"/>
          <p:nvPr/>
        </p:nvSpPr>
        <p:spPr>
          <a:xfrm>
            <a:off x="4068600" y="4402966"/>
            <a:ext cx="1683523" cy="1323439"/>
          </a:xfrm>
          <a:prstGeom prst="rect">
            <a:avLst/>
          </a:prstGeom>
          <a:noFill/>
        </p:spPr>
        <p:txBody>
          <a:bodyPr wrap="square" rtlCol="0">
            <a:spAutoFit/>
          </a:bodyPr>
          <a:lstStyle/>
          <a:p>
            <a:r>
              <a:rPr lang="nl-NL" sz="1600" dirty="0">
                <a:solidFill>
                  <a:srgbClr val="FF0000"/>
                </a:solidFill>
              </a:rPr>
              <a:t>In welk gebied woon jij?</a:t>
            </a:r>
          </a:p>
          <a:p>
            <a:r>
              <a:rPr lang="nl-NL" sz="1600" dirty="0">
                <a:solidFill>
                  <a:srgbClr val="FF0000"/>
                </a:solidFill>
              </a:rPr>
              <a:t>   Welk dialect</a:t>
            </a:r>
            <a:br>
              <a:rPr lang="nl-NL" sz="1600" dirty="0">
                <a:solidFill>
                  <a:srgbClr val="FF0000"/>
                </a:solidFill>
              </a:rPr>
            </a:br>
            <a:r>
              <a:rPr lang="nl-NL" sz="1600" dirty="0">
                <a:solidFill>
                  <a:srgbClr val="FF0000"/>
                </a:solidFill>
              </a:rPr>
              <a:t>   wordt daar</a:t>
            </a:r>
            <a:br>
              <a:rPr lang="nl-NL" sz="1600" dirty="0">
                <a:solidFill>
                  <a:srgbClr val="FF0000"/>
                </a:solidFill>
              </a:rPr>
            </a:br>
            <a:r>
              <a:rPr lang="nl-NL" sz="1600" dirty="0">
                <a:solidFill>
                  <a:srgbClr val="FF0000"/>
                </a:solidFill>
              </a:rPr>
              <a:t>gesproken?</a:t>
            </a:r>
          </a:p>
        </p:txBody>
      </p:sp>
      <p:sp>
        <p:nvSpPr>
          <p:cNvPr id="9" name="Tekstvak 8">
            <a:extLst>
              <a:ext uri="{FF2B5EF4-FFF2-40B4-BE49-F238E27FC236}">
                <a16:creationId xmlns:a16="http://schemas.microsoft.com/office/drawing/2014/main" id="{7B8E1A12-6F14-3249-ECDD-928AB42645E9}"/>
              </a:ext>
            </a:extLst>
          </p:cNvPr>
          <p:cNvSpPr txBox="1"/>
          <p:nvPr/>
        </p:nvSpPr>
        <p:spPr>
          <a:xfrm>
            <a:off x="3837355" y="6440911"/>
            <a:ext cx="4748537" cy="338554"/>
          </a:xfrm>
          <a:prstGeom prst="rect">
            <a:avLst/>
          </a:prstGeom>
          <a:noFill/>
        </p:spPr>
        <p:txBody>
          <a:bodyPr wrap="square" rtlCol="0">
            <a:spAutoFit/>
          </a:bodyPr>
          <a:lstStyle/>
          <a:p>
            <a:r>
              <a:rPr lang="nl-NL" sz="1600" dirty="0">
                <a:solidFill>
                  <a:srgbClr val="FF0000"/>
                </a:solidFill>
              </a:rPr>
              <a:t>We waren in Enschede en het dialect is daar……..</a:t>
            </a:r>
          </a:p>
        </p:txBody>
      </p:sp>
      <p:sp>
        <p:nvSpPr>
          <p:cNvPr id="10" name="Tekstvak 9">
            <a:extLst>
              <a:ext uri="{FF2B5EF4-FFF2-40B4-BE49-F238E27FC236}">
                <a16:creationId xmlns:a16="http://schemas.microsoft.com/office/drawing/2014/main" id="{BDE554C5-B9A4-882E-8C48-513984A071FD}"/>
              </a:ext>
            </a:extLst>
          </p:cNvPr>
          <p:cNvSpPr txBox="1"/>
          <p:nvPr/>
        </p:nvSpPr>
        <p:spPr>
          <a:xfrm>
            <a:off x="8784492" y="242277"/>
            <a:ext cx="2993292" cy="738664"/>
          </a:xfrm>
          <a:prstGeom prst="rect">
            <a:avLst/>
          </a:prstGeom>
          <a:noFill/>
        </p:spPr>
        <p:txBody>
          <a:bodyPr wrap="square" rtlCol="0">
            <a:spAutoFit/>
          </a:bodyPr>
          <a:lstStyle/>
          <a:p>
            <a:r>
              <a:rPr lang="nl-NL" sz="1400" b="1" dirty="0">
                <a:solidFill>
                  <a:srgbClr val="FF0000"/>
                </a:solidFill>
              </a:rPr>
              <a:t>X Het Vriezenveens dialect is net weer een tikkie anders dan het Twents. Wat betekenen de uitspraken?</a:t>
            </a:r>
          </a:p>
        </p:txBody>
      </p:sp>
    </p:spTree>
    <p:extLst>
      <p:ext uri="{BB962C8B-B14F-4D97-AF65-F5344CB8AC3E}">
        <p14:creationId xmlns:p14="http://schemas.microsoft.com/office/powerpoint/2010/main" val="30327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4"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F89AE5C-60DF-1F83-4E5E-5E4FC92D27DE}"/>
              </a:ext>
            </a:extLst>
          </p:cNvPr>
          <p:cNvSpPr txBox="1"/>
          <p:nvPr/>
        </p:nvSpPr>
        <p:spPr>
          <a:xfrm>
            <a:off x="289169" y="308597"/>
            <a:ext cx="6096000" cy="369332"/>
          </a:xfrm>
          <a:prstGeom prst="rect">
            <a:avLst/>
          </a:prstGeom>
          <a:noFill/>
        </p:spPr>
        <p:txBody>
          <a:bodyPr wrap="square">
            <a:spAutoFit/>
          </a:bodyPr>
          <a:lstStyle/>
          <a:p>
            <a:pPr algn="l"/>
            <a:r>
              <a:rPr lang="nl-NL" b="0" i="0" dirty="0">
                <a:solidFill>
                  <a:schemeClr val="accent4"/>
                </a:solidFill>
                <a:effectLst/>
                <a:latin typeface="vesterbro-bold"/>
              </a:rPr>
              <a:t>1. </a:t>
            </a:r>
            <a:r>
              <a:rPr lang="nl-NL" b="0" i="0" dirty="0" err="1">
                <a:solidFill>
                  <a:schemeClr val="accent4"/>
                </a:solidFill>
                <a:effectLst/>
                <a:latin typeface="vesterbro-bold"/>
              </a:rPr>
              <a:t>Skottelslet</a:t>
            </a:r>
            <a:endParaRPr lang="nl-NL" b="0" i="0" dirty="0">
              <a:solidFill>
                <a:schemeClr val="accent4"/>
              </a:solidFill>
              <a:effectLst/>
              <a:latin typeface="vesterbro-bold"/>
            </a:endParaRPr>
          </a:p>
        </p:txBody>
      </p:sp>
      <p:sp>
        <p:nvSpPr>
          <p:cNvPr id="6" name="Tekstvak 5">
            <a:extLst>
              <a:ext uri="{FF2B5EF4-FFF2-40B4-BE49-F238E27FC236}">
                <a16:creationId xmlns:a16="http://schemas.microsoft.com/office/drawing/2014/main" id="{0D89C798-A69A-2276-2166-64B9DEA21F4B}"/>
              </a:ext>
            </a:extLst>
          </p:cNvPr>
          <p:cNvSpPr txBox="1"/>
          <p:nvPr/>
        </p:nvSpPr>
        <p:spPr>
          <a:xfrm>
            <a:off x="484555" y="804985"/>
            <a:ext cx="1242645" cy="369332"/>
          </a:xfrm>
          <a:prstGeom prst="rect">
            <a:avLst/>
          </a:prstGeom>
          <a:noFill/>
        </p:spPr>
        <p:txBody>
          <a:bodyPr wrap="square" rtlCol="0">
            <a:spAutoFit/>
          </a:bodyPr>
          <a:lstStyle/>
          <a:p>
            <a:r>
              <a:rPr lang="nl-NL" dirty="0"/>
              <a:t>Dialect uit?</a:t>
            </a:r>
          </a:p>
        </p:txBody>
      </p:sp>
      <p:sp>
        <p:nvSpPr>
          <p:cNvPr id="7" name="Tekstvak 6">
            <a:extLst>
              <a:ext uri="{FF2B5EF4-FFF2-40B4-BE49-F238E27FC236}">
                <a16:creationId xmlns:a16="http://schemas.microsoft.com/office/drawing/2014/main" id="{231CE650-3D1E-6716-8522-2FA90C2D4DA1}"/>
              </a:ext>
            </a:extLst>
          </p:cNvPr>
          <p:cNvSpPr txBox="1"/>
          <p:nvPr/>
        </p:nvSpPr>
        <p:spPr>
          <a:xfrm>
            <a:off x="1828799" y="804985"/>
            <a:ext cx="1867877" cy="369332"/>
          </a:xfrm>
          <a:prstGeom prst="rect">
            <a:avLst/>
          </a:prstGeom>
          <a:noFill/>
        </p:spPr>
        <p:txBody>
          <a:bodyPr wrap="square" rtlCol="0">
            <a:spAutoFit/>
          </a:bodyPr>
          <a:lstStyle/>
          <a:p>
            <a:r>
              <a:rPr lang="nl-NL" dirty="0"/>
              <a:t>Brabant</a:t>
            </a:r>
          </a:p>
        </p:txBody>
      </p:sp>
      <p:sp>
        <p:nvSpPr>
          <p:cNvPr id="8" name="Tekstvak 7">
            <a:extLst>
              <a:ext uri="{FF2B5EF4-FFF2-40B4-BE49-F238E27FC236}">
                <a16:creationId xmlns:a16="http://schemas.microsoft.com/office/drawing/2014/main" id="{DBE98CA0-7FE5-B713-A84D-23F5D66DE1FD}"/>
              </a:ext>
            </a:extLst>
          </p:cNvPr>
          <p:cNvSpPr txBox="1"/>
          <p:nvPr/>
        </p:nvSpPr>
        <p:spPr>
          <a:xfrm>
            <a:off x="3110523" y="804985"/>
            <a:ext cx="1867877" cy="369332"/>
          </a:xfrm>
          <a:prstGeom prst="rect">
            <a:avLst/>
          </a:prstGeom>
          <a:noFill/>
        </p:spPr>
        <p:txBody>
          <a:bodyPr wrap="square" rtlCol="0">
            <a:spAutoFit/>
          </a:bodyPr>
          <a:lstStyle/>
          <a:p>
            <a:r>
              <a:rPr lang="nl-NL" dirty="0"/>
              <a:t>En het is?</a:t>
            </a:r>
          </a:p>
        </p:txBody>
      </p:sp>
      <p:sp>
        <p:nvSpPr>
          <p:cNvPr id="9" name="Tekstvak 8">
            <a:extLst>
              <a:ext uri="{FF2B5EF4-FFF2-40B4-BE49-F238E27FC236}">
                <a16:creationId xmlns:a16="http://schemas.microsoft.com/office/drawing/2014/main" id="{C33CED25-F9DD-B5E4-45CC-66EB8C6F3DC2}"/>
              </a:ext>
            </a:extLst>
          </p:cNvPr>
          <p:cNvSpPr txBox="1"/>
          <p:nvPr/>
        </p:nvSpPr>
        <p:spPr>
          <a:xfrm>
            <a:off x="4431323" y="804985"/>
            <a:ext cx="1766277" cy="369332"/>
          </a:xfrm>
          <a:prstGeom prst="rect">
            <a:avLst/>
          </a:prstGeom>
          <a:noFill/>
        </p:spPr>
        <p:txBody>
          <a:bodyPr wrap="square" rtlCol="0">
            <a:spAutoFit/>
          </a:bodyPr>
          <a:lstStyle/>
          <a:p>
            <a:r>
              <a:rPr lang="nl-NL" dirty="0"/>
              <a:t>Een vaatdoek!</a:t>
            </a:r>
          </a:p>
        </p:txBody>
      </p:sp>
      <p:pic>
        <p:nvPicPr>
          <p:cNvPr id="3074" name="Picture 2" descr="Vaatdoekjes Ft 18 X 20 Cm, Assorti, 5 Stuks">
            <a:extLst>
              <a:ext uri="{FF2B5EF4-FFF2-40B4-BE49-F238E27FC236}">
                <a16:creationId xmlns:a16="http://schemas.microsoft.com/office/drawing/2014/main" id="{167B38FA-5DDB-61C9-59B1-168CC6C84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920" y="503604"/>
            <a:ext cx="803682" cy="60276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8697C05D-8270-8F57-9AFE-881F806311A4}"/>
              </a:ext>
            </a:extLst>
          </p:cNvPr>
          <p:cNvSpPr txBox="1"/>
          <p:nvPr/>
        </p:nvSpPr>
        <p:spPr>
          <a:xfrm>
            <a:off x="289169" y="1301373"/>
            <a:ext cx="6096000" cy="369332"/>
          </a:xfrm>
          <a:prstGeom prst="rect">
            <a:avLst/>
          </a:prstGeom>
          <a:noFill/>
        </p:spPr>
        <p:txBody>
          <a:bodyPr wrap="square">
            <a:spAutoFit/>
          </a:bodyPr>
          <a:lstStyle/>
          <a:p>
            <a:pPr algn="l"/>
            <a:r>
              <a:rPr lang="nl-NL" b="0" i="0" dirty="0">
                <a:solidFill>
                  <a:schemeClr val="accent4"/>
                </a:solidFill>
                <a:effectLst/>
                <a:latin typeface="vesterbro-bold"/>
              </a:rPr>
              <a:t>2. </a:t>
            </a:r>
            <a:r>
              <a:rPr lang="nl-NL" b="0" i="0" dirty="0" err="1">
                <a:solidFill>
                  <a:schemeClr val="accent4"/>
                </a:solidFill>
                <a:effectLst/>
                <a:latin typeface="vesterbro-bold"/>
              </a:rPr>
              <a:t>Huulbaessem</a:t>
            </a:r>
            <a:endParaRPr lang="nl-NL" b="0" i="0" dirty="0">
              <a:solidFill>
                <a:schemeClr val="accent4"/>
              </a:solidFill>
              <a:effectLst/>
              <a:latin typeface="vesterbro-bold"/>
            </a:endParaRPr>
          </a:p>
        </p:txBody>
      </p:sp>
      <p:sp>
        <p:nvSpPr>
          <p:cNvPr id="13" name="Tekstvak 12">
            <a:extLst>
              <a:ext uri="{FF2B5EF4-FFF2-40B4-BE49-F238E27FC236}">
                <a16:creationId xmlns:a16="http://schemas.microsoft.com/office/drawing/2014/main" id="{90F902F3-C80F-8444-F6C8-78B3733AD041}"/>
              </a:ext>
            </a:extLst>
          </p:cNvPr>
          <p:cNvSpPr txBox="1"/>
          <p:nvPr/>
        </p:nvSpPr>
        <p:spPr>
          <a:xfrm>
            <a:off x="484555" y="1727422"/>
            <a:ext cx="1297354" cy="369332"/>
          </a:xfrm>
          <a:prstGeom prst="rect">
            <a:avLst/>
          </a:prstGeom>
          <a:noFill/>
        </p:spPr>
        <p:txBody>
          <a:bodyPr wrap="square">
            <a:spAutoFit/>
          </a:bodyPr>
          <a:lstStyle/>
          <a:p>
            <a:r>
              <a:rPr lang="nl-NL" dirty="0"/>
              <a:t>Dialect uit?</a:t>
            </a:r>
          </a:p>
        </p:txBody>
      </p:sp>
      <p:sp>
        <p:nvSpPr>
          <p:cNvPr id="2" name="Tekstvak 1">
            <a:extLst>
              <a:ext uri="{FF2B5EF4-FFF2-40B4-BE49-F238E27FC236}">
                <a16:creationId xmlns:a16="http://schemas.microsoft.com/office/drawing/2014/main" id="{1AF5036D-059E-B509-5DB2-6CC6CC878E04}"/>
              </a:ext>
            </a:extLst>
          </p:cNvPr>
          <p:cNvSpPr txBox="1"/>
          <p:nvPr/>
        </p:nvSpPr>
        <p:spPr>
          <a:xfrm>
            <a:off x="1828799" y="1777442"/>
            <a:ext cx="1539632" cy="646331"/>
          </a:xfrm>
          <a:prstGeom prst="rect">
            <a:avLst/>
          </a:prstGeom>
          <a:noFill/>
        </p:spPr>
        <p:txBody>
          <a:bodyPr wrap="square" rtlCol="0">
            <a:spAutoFit/>
          </a:bodyPr>
          <a:lstStyle/>
          <a:p>
            <a:r>
              <a:rPr lang="nl-NL" dirty="0"/>
              <a:t>Groesbeek Nijmegen</a:t>
            </a:r>
          </a:p>
        </p:txBody>
      </p:sp>
      <p:sp>
        <p:nvSpPr>
          <p:cNvPr id="10" name="Tekstvak 9">
            <a:extLst>
              <a:ext uri="{FF2B5EF4-FFF2-40B4-BE49-F238E27FC236}">
                <a16:creationId xmlns:a16="http://schemas.microsoft.com/office/drawing/2014/main" id="{5B114D20-7E70-4F7C-0DE5-209036C044B1}"/>
              </a:ext>
            </a:extLst>
          </p:cNvPr>
          <p:cNvSpPr txBox="1"/>
          <p:nvPr/>
        </p:nvSpPr>
        <p:spPr>
          <a:xfrm>
            <a:off x="3110523" y="1777442"/>
            <a:ext cx="1125415" cy="369332"/>
          </a:xfrm>
          <a:prstGeom prst="rect">
            <a:avLst/>
          </a:prstGeom>
          <a:noFill/>
        </p:spPr>
        <p:txBody>
          <a:bodyPr wrap="square">
            <a:spAutoFit/>
          </a:bodyPr>
          <a:lstStyle/>
          <a:p>
            <a:r>
              <a:rPr lang="nl-NL" dirty="0"/>
              <a:t>En het is?</a:t>
            </a:r>
          </a:p>
        </p:txBody>
      </p:sp>
      <p:sp>
        <p:nvSpPr>
          <p:cNvPr id="12" name="Tekstvak 11">
            <a:extLst>
              <a:ext uri="{FF2B5EF4-FFF2-40B4-BE49-F238E27FC236}">
                <a16:creationId xmlns:a16="http://schemas.microsoft.com/office/drawing/2014/main" id="{DFECC50F-A9F4-E3C0-D0D7-E9A97996A1BF}"/>
              </a:ext>
            </a:extLst>
          </p:cNvPr>
          <p:cNvSpPr txBox="1"/>
          <p:nvPr/>
        </p:nvSpPr>
        <p:spPr>
          <a:xfrm>
            <a:off x="4431323" y="1765161"/>
            <a:ext cx="1695938" cy="369332"/>
          </a:xfrm>
          <a:prstGeom prst="rect">
            <a:avLst/>
          </a:prstGeom>
          <a:noFill/>
        </p:spPr>
        <p:txBody>
          <a:bodyPr wrap="square" rtlCol="0">
            <a:spAutoFit/>
          </a:bodyPr>
          <a:lstStyle/>
          <a:p>
            <a:r>
              <a:rPr lang="nl-NL" dirty="0"/>
              <a:t>Een stofzuiger!</a:t>
            </a:r>
          </a:p>
        </p:txBody>
      </p:sp>
      <p:pic>
        <p:nvPicPr>
          <p:cNvPr id="1026" name="Picture 2" descr="AEG VX4-1-OR - Stofzuiger met zak - Stofzuigers met stofzak - Hepa 13">
            <a:extLst>
              <a:ext uri="{FF2B5EF4-FFF2-40B4-BE49-F238E27FC236}">
                <a16:creationId xmlns:a16="http://schemas.microsoft.com/office/drawing/2014/main" id="{4670D988-B88B-AC13-7490-12DC244C7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872" y="1429407"/>
            <a:ext cx="628100" cy="935008"/>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38EA8A17-1E38-7408-8D79-FD358AE14BB5}"/>
              </a:ext>
            </a:extLst>
          </p:cNvPr>
          <p:cNvSpPr txBox="1"/>
          <p:nvPr/>
        </p:nvSpPr>
        <p:spPr>
          <a:xfrm>
            <a:off x="289169" y="2517195"/>
            <a:ext cx="1539632" cy="369332"/>
          </a:xfrm>
          <a:prstGeom prst="rect">
            <a:avLst/>
          </a:prstGeom>
          <a:noFill/>
        </p:spPr>
        <p:txBody>
          <a:bodyPr wrap="square">
            <a:spAutoFit/>
          </a:bodyPr>
          <a:lstStyle/>
          <a:p>
            <a:r>
              <a:rPr lang="nl-NL" dirty="0">
                <a:solidFill>
                  <a:srgbClr val="FFC000"/>
                </a:solidFill>
              </a:rPr>
              <a:t>3. </a:t>
            </a:r>
            <a:r>
              <a:rPr lang="nl-NL" dirty="0" err="1">
                <a:solidFill>
                  <a:srgbClr val="FFC000"/>
                </a:solidFill>
              </a:rPr>
              <a:t>Sjöddeköl</a:t>
            </a:r>
            <a:endParaRPr lang="nl-NL" dirty="0">
              <a:solidFill>
                <a:srgbClr val="FFC000"/>
              </a:solidFill>
            </a:endParaRPr>
          </a:p>
        </p:txBody>
      </p:sp>
      <p:sp>
        <p:nvSpPr>
          <p:cNvPr id="16" name="Tekstvak 15">
            <a:extLst>
              <a:ext uri="{FF2B5EF4-FFF2-40B4-BE49-F238E27FC236}">
                <a16:creationId xmlns:a16="http://schemas.microsoft.com/office/drawing/2014/main" id="{B52418CE-932E-9F06-85DA-BCBE764CB8ED}"/>
              </a:ext>
            </a:extLst>
          </p:cNvPr>
          <p:cNvSpPr txBox="1"/>
          <p:nvPr/>
        </p:nvSpPr>
        <p:spPr>
          <a:xfrm>
            <a:off x="459152" y="2963762"/>
            <a:ext cx="1297354" cy="369332"/>
          </a:xfrm>
          <a:prstGeom prst="rect">
            <a:avLst/>
          </a:prstGeom>
          <a:noFill/>
        </p:spPr>
        <p:txBody>
          <a:bodyPr wrap="square">
            <a:spAutoFit/>
          </a:bodyPr>
          <a:lstStyle/>
          <a:p>
            <a:r>
              <a:rPr lang="nl-NL" dirty="0"/>
              <a:t>Dialect uit?</a:t>
            </a:r>
          </a:p>
        </p:txBody>
      </p:sp>
      <p:sp>
        <p:nvSpPr>
          <p:cNvPr id="17" name="Tekstvak 16">
            <a:extLst>
              <a:ext uri="{FF2B5EF4-FFF2-40B4-BE49-F238E27FC236}">
                <a16:creationId xmlns:a16="http://schemas.microsoft.com/office/drawing/2014/main" id="{95837D1E-B033-791C-F9A9-FCF050B500FB}"/>
              </a:ext>
            </a:extLst>
          </p:cNvPr>
          <p:cNvSpPr txBox="1"/>
          <p:nvPr/>
        </p:nvSpPr>
        <p:spPr>
          <a:xfrm>
            <a:off x="1781909" y="2979616"/>
            <a:ext cx="1207475" cy="369332"/>
          </a:xfrm>
          <a:prstGeom prst="rect">
            <a:avLst/>
          </a:prstGeom>
          <a:noFill/>
        </p:spPr>
        <p:txBody>
          <a:bodyPr wrap="square" rtlCol="0">
            <a:spAutoFit/>
          </a:bodyPr>
          <a:lstStyle/>
          <a:p>
            <a:r>
              <a:rPr lang="nl-NL" dirty="0"/>
              <a:t>Maastricht</a:t>
            </a:r>
          </a:p>
        </p:txBody>
      </p:sp>
      <p:sp>
        <p:nvSpPr>
          <p:cNvPr id="19" name="Tekstvak 18">
            <a:extLst>
              <a:ext uri="{FF2B5EF4-FFF2-40B4-BE49-F238E27FC236}">
                <a16:creationId xmlns:a16="http://schemas.microsoft.com/office/drawing/2014/main" id="{FA53B6D9-4966-DBAE-21DF-0CD09947B6CD}"/>
              </a:ext>
            </a:extLst>
          </p:cNvPr>
          <p:cNvSpPr txBox="1"/>
          <p:nvPr/>
        </p:nvSpPr>
        <p:spPr>
          <a:xfrm>
            <a:off x="3110523" y="2963762"/>
            <a:ext cx="1125415" cy="369332"/>
          </a:xfrm>
          <a:prstGeom prst="rect">
            <a:avLst/>
          </a:prstGeom>
          <a:noFill/>
        </p:spPr>
        <p:txBody>
          <a:bodyPr wrap="square">
            <a:spAutoFit/>
          </a:bodyPr>
          <a:lstStyle/>
          <a:p>
            <a:r>
              <a:rPr lang="nl-NL" dirty="0"/>
              <a:t>En het is?</a:t>
            </a:r>
          </a:p>
        </p:txBody>
      </p:sp>
      <p:sp>
        <p:nvSpPr>
          <p:cNvPr id="20" name="Tekstvak 19">
            <a:extLst>
              <a:ext uri="{FF2B5EF4-FFF2-40B4-BE49-F238E27FC236}">
                <a16:creationId xmlns:a16="http://schemas.microsoft.com/office/drawing/2014/main" id="{301DCAC0-2618-A224-37FE-49FC4673E137}"/>
              </a:ext>
            </a:extLst>
          </p:cNvPr>
          <p:cNvSpPr txBox="1"/>
          <p:nvPr/>
        </p:nvSpPr>
        <p:spPr>
          <a:xfrm>
            <a:off x="4446954" y="2962769"/>
            <a:ext cx="2141415" cy="369332"/>
          </a:xfrm>
          <a:prstGeom prst="rect">
            <a:avLst/>
          </a:prstGeom>
          <a:noFill/>
        </p:spPr>
        <p:txBody>
          <a:bodyPr wrap="square" rtlCol="0">
            <a:spAutoFit/>
          </a:bodyPr>
          <a:lstStyle/>
          <a:p>
            <a:r>
              <a:rPr lang="nl-NL" dirty="0"/>
              <a:t>Slappe koffie!</a:t>
            </a:r>
          </a:p>
        </p:txBody>
      </p:sp>
      <p:pic>
        <p:nvPicPr>
          <p:cNvPr id="21" name="Picture 2" descr="Afbeeldingsresultaten voor slappe koffie">
            <a:extLst>
              <a:ext uri="{FF2B5EF4-FFF2-40B4-BE49-F238E27FC236}">
                <a16:creationId xmlns:a16="http://schemas.microsoft.com/office/drawing/2014/main" id="{315B5C8E-A785-0931-B568-2456E1946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920" y="2760263"/>
            <a:ext cx="958166" cy="685800"/>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1AFD8232-BCA5-891B-2404-1CC7106C3A4C}"/>
              </a:ext>
            </a:extLst>
          </p:cNvPr>
          <p:cNvSpPr txBox="1"/>
          <p:nvPr/>
        </p:nvSpPr>
        <p:spPr>
          <a:xfrm>
            <a:off x="214923" y="3445325"/>
            <a:ext cx="6096000" cy="369332"/>
          </a:xfrm>
          <a:prstGeom prst="rect">
            <a:avLst/>
          </a:prstGeom>
          <a:noFill/>
        </p:spPr>
        <p:txBody>
          <a:bodyPr wrap="square">
            <a:spAutoFit/>
          </a:bodyPr>
          <a:lstStyle/>
          <a:p>
            <a:r>
              <a:rPr lang="nl-NL" dirty="0">
                <a:solidFill>
                  <a:srgbClr val="FFC000"/>
                </a:solidFill>
              </a:rPr>
              <a:t>4. Glittergladiool</a:t>
            </a:r>
          </a:p>
        </p:txBody>
      </p:sp>
      <p:sp>
        <p:nvSpPr>
          <p:cNvPr id="18" name="Tekstvak 17">
            <a:extLst>
              <a:ext uri="{FF2B5EF4-FFF2-40B4-BE49-F238E27FC236}">
                <a16:creationId xmlns:a16="http://schemas.microsoft.com/office/drawing/2014/main" id="{BBF17782-7D6B-762A-2DC1-9B64847CE0C8}"/>
              </a:ext>
            </a:extLst>
          </p:cNvPr>
          <p:cNvSpPr txBox="1"/>
          <p:nvPr/>
        </p:nvSpPr>
        <p:spPr>
          <a:xfrm>
            <a:off x="429846" y="3856809"/>
            <a:ext cx="1297354" cy="369332"/>
          </a:xfrm>
          <a:prstGeom prst="rect">
            <a:avLst/>
          </a:prstGeom>
          <a:noFill/>
        </p:spPr>
        <p:txBody>
          <a:bodyPr wrap="square">
            <a:spAutoFit/>
          </a:bodyPr>
          <a:lstStyle/>
          <a:p>
            <a:r>
              <a:rPr lang="nl-NL" dirty="0"/>
              <a:t>Dialect uit?</a:t>
            </a:r>
          </a:p>
        </p:txBody>
      </p:sp>
      <p:sp>
        <p:nvSpPr>
          <p:cNvPr id="22" name="Tekstvak 21">
            <a:extLst>
              <a:ext uri="{FF2B5EF4-FFF2-40B4-BE49-F238E27FC236}">
                <a16:creationId xmlns:a16="http://schemas.microsoft.com/office/drawing/2014/main" id="{284AB974-62FF-A421-3F50-735B72C6CEEF}"/>
              </a:ext>
            </a:extLst>
          </p:cNvPr>
          <p:cNvSpPr txBox="1"/>
          <p:nvPr/>
        </p:nvSpPr>
        <p:spPr>
          <a:xfrm>
            <a:off x="1832708" y="3873083"/>
            <a:ext cx="1297354" cy="369332"/>
          </a:xfrm>
          <a:prstGeom prst="rect">
            <a:avLst/>
          </a:prstGeom>
          <a:noFill/>
        </p:spPr>
        <p:txBody>
          <a:bodyPr wrap="square" rtlCol="0">
            <a:spAutoFit/>
          </a:bodyPr>
          <a:lstStyle/>
          <a:p>
            <a:r>
              <a:rPr lang="nl-NL" dirty="0"/>
              <a:t>Utrecht</a:t>
            </a:r>
          </a:p>
        </p:txBody>
      </p:sp>
      <p:sp>
        <p:nvSpPr>
          <p:cNvPr id="5" name="Tekstvak 4">
            <a:extLst>
              <a:ext uri="{FF2B5EF4-FFF2-40B4-BE49-F238E27FC236}">
                <a16:creationId xmlns:a16="http://schemas.microsoft.com/office/drawing/2014/main" id="{F913EF35-01B4-0EBA-B35B-9A08CC324EC8}"/>
              </a:ext>
            </a:extLst>
          </p:cNvPr>
          <p:cNvSpPr txBox="1"/>
          <p:nvPr/>
        </p:nvSpPr>
        <p:spPr>
          <a:xfrm>
            <a:off x="3110523" y="3895373"/>
            <a:ext cx="1125415" cy="369332"/>
          </a:xfrm>
          <a:prstGeom prst="rect">
            <a:avLst/>
          </a:prstGeom>
          <a:noFill/>
        </p:spPr>
        <p:txBody>
          <a:bodyPr wrap="square">
            <a:spAutoFit/>
          </a:bodyPr>
          <a:lstStyle/>
          <a:p>
            <a:r>
              <a:rPr lang="nl-NL" dirty="0"/>
              <a:t>En het is?</a:t>
            </a:r>
          </a:p>
        </p:txBody>
      </p:sp>
      <p:sp>
        <p:nvSpPr>
          <p:cNvPr id="23" name="Tekstvak 22">
            <a:extLst>
              <a:ext uri="{FF2B5EF4-FFF2-40B4-BE49-F238E27FC236}">
                <a16:creationId xmlns:a16="http://schemas.microsoft.com/office/drawing/2014/main" id="{123AE2E7-4764-EAF2-692B-16A17DD5069F}"/>
              </a:ext>
            </a:extLst>
          </p:cNvPr>
          <p:cNvSpPr txBox="1"/>
          <p:nvPr/>
        </p:nvSpPr>
        <p:spPr>
          <a:xfrm>
            <a:off x="4382483" y="3715621"/>
            <a:ext cx="1837920" cy="646331"/>
          </a:xfrm>
          <a:prstGeom prst="rect">
            <a:avLst/>
          </a:prstGeom>
          <a:noFill/>
        </p:spPr>
        <p:txBody>
          <a:bodyPr wrap="square" rtlCol="0">
            <a:spAutoFit/>
          </a:bodyPr>
          <a:lstStyle/>
          <a:p>
            <a:r>
              <a:rPr lang="nl-NL" dirty="0"/>
              <a:t>Iemand die een</a:t>
            </a:r>
            <a:br>
              <a:rPr lang="nl-NL" dirty="0"/>
            </a:br>
            <a:r>
              <a:rPr lang="nl-NL" dirty="0"/>
              <a:t>disco bezoekt</a:t>
            </a:r>
          </a:p>
        </p:txBody>
      </p:sp>
      <p:pic>
        <p:nvPicPr>
          <p:cNvPr id="24" name="Picture 2" descr="LABOR DAY EVENTS IN VIRGINIA - JS Realty Team @ Samson Properties">
            <a:extLst>
              <a:ext uri="{FF2B5EF4-FFF2-40B4-BE49-F238E27FC236}">
                <a16:creationId xmlns:a16="http://schemas.microsoft.com/office/drawing/2014/main" id="{99DCC61E-286C-8D75-1467-09726F1D6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294" y="3715621"/>
            <a:ext cx="1005995" cy="670663"/>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D45EAC67-5C58-F978-4722-589EDD9B22A4}"/>
              </a:ext>
            </a:extLst>
          </p:cNvPr>
          <p:cNvSpPr txBox="1"/>
          <p:nvPr/>
        </p:nvSpPr>
        <p:spPr>
          <a:xfrm>
            <a:off x="214923" y="4484412"/>
            <a:ext cx="6096000" cy="369332"/>
          </a:xfrm>
          <a:prstGeom prst="rect">
            <a:avLst/>
          </a:prstGeom>
          <a:noFill/>
        </p:spPr>
        <p:txBody>
          <a:bodyPr wrap="square">
            <a:spAutoFit/>
          </a:bodyPr>
          <a:lstStyle/>
          <a:p>
            <a:r>
              <a:rPr lang="nl-NL" dirty="0">
                <a:solidFill>
                  <a:srgbClr val="FFC000"/>
                </a:solidFill>
              </a:rPr>
              <a:t>5. Kop verkeerd staan</a:t>
            </a:r>
          </a:p>
        </p:txBody>
      </p:sp>
      <p:sp>
        <p:nvSpPr>
          <p:cNvPr id="27" name="Tekstvak 26">
            <a:extLst>
              <a:ext uri="{FF2B5EF4-FFF2-40B4-BE49-F238E27FC236}">
                <a16:creationId xmlns:a16="http://schemas.microsoft.com/office/drawing/2014/main" id="{58D2F4A5-1A3C-3199-046A-482A855AC744}"/>
              </a:ext>
            </a:extLst>
          </p:cNvPr>
          <p:cNvSpPr txBox="1"/>
          <p:nvPr/>
        </p:nvSpPr>
        <p:spPr>
          <a:xfrm>
            <a:off x="1885461" y="4921532"/>
            <a:ext cx="1451708" cy="369332"/>
          </a:xfrm>
          <a:prstGeom prst="rect">
            <a:avLst/>
          </a:prstGeom>
          <a:noFill/>
        </p:spPr>
        <p:txBody>
          <a:bodyPr wrap="square" rtlCol="0">
            <a:spAutoFit/>
          </a:bodyPr>
          <a:lstStyle/>
          <a:p>
            <a:r>
              <a:rPr lang="nl-NL" dirty="0"/>
              <a:t>Twente</a:t>
            </a:r>
          </a:p>
        </p:txBody>
      </p:sp>
      <p:sp>
        <p:nvSpPr>
          <p:cNvPr id="28" name="Tekstvak 27">
            <a:extLst>
              <a:ext uri="{FF2B5EF4-FFF2-40B4-BE49-F238E27FC236}">
                <a16:creationId xmlns:a16="http://schemas.microsoft.com/office/drawing/2014/main" id="{EFC40159-B273-B8A7-AF2E-E25661B41741}"/>
              </a:ext>
            </a:extLst>
          </p:cNvPr>
          <p:cNvSpPr txBox="1"/>
          <p:nvPr/>
        </p:nvSpPr>
        <p:spPr>
          <a:xfrm>
            <a:off x="410308" y="4895896"/>
            <a:ext cx="1297354" cy="369332"/>
          </a:xfrm>
          <a:prstGeom prst="rect">
            <a:avLst/>
          </a:prstGeom>
          <a:noFill/>
        </p:spPr>
        <p:txBody>
          <a:bodyPr wrap="square">
            <a:spAutoFit/>
          </a:bodyPr>
          <a:lstStyle/>
          <a:p>
            <a:r>
              <a:rPr lang="nl-NL" dirty="0"/>
              <a:t>Dialect uit?</a:t>
            </a:r>
          </a:p>
        </p:txBody>
      </p:sp>
      <p:sp>
        <p:nvSpPr>
          <p:cNvPr id="29" name="Tekstvak 28">
            <a:extLst>
              <a:ext uri="{FF2B5EF4-FFF2-40B4-BE49-F238E27FC236}">
                <a16:creationId xmlns:a16="http://schemas.microsoft.com/office/drawing/2014/main" id="{CC4E069C-EC3A-1185-CF18-17A409A2C573}"/>
              </a:ext>
            </a:extLst>
          </p:cNvPr>
          <p:cNvSpPr txBox="1"/>
          <p:nvPr/>
        </p:nvSpPr>
        <p:spPr>
          <a:xfrm>
            <a:off x="3122246" y="4921532"/>
            <a:ext cx="1125415" cy="369332"/>
          </a:xfrm>
          <a:prstGeom prst="rect">
            <a:avLst/>
          </a:prstGeom>
          <a:noFill/>
        </p:spPr>
        <p:txBody>
          <a:bodyPr wrap="square">
            <a:spAutoFit/>
          </a:bodyPr>
          <a:lstStyle/>
          <a:p>
            <a:r>
              <a:rPr lang="nl-NL" dirty="0"/>
              <a:t>En het is?</a:t>
            </a:r>
          </a:p>
        </p:txBody>
      </p:sp>
      <p:sp>
        <p:nvSpPr>
          <p:cNvPr id="30" name="Tekstvak 29">
            <a:extLst>
              <a:ext uri="{FF2B5EF4-FFF2-40B4-BE49-F238E27FC236}">
                <a16:creationId xmlns:a16="http://schemas.microsoft.com/office/drawing/2014/main" id="{845FF3DF-7375-5DCF-BBB2-1336ED8CBABF}"/>
              </a:ext>
            </a:extLst>
          </p:cNvPr>
          <p:cNvSpPr txBox="1"/>
          <p:nvPr/>
        </p:nvSpPr>
        <p:spPr>
          <a:xfrm>
            <a:off x="4382482" y="4939549"/>
            <a:ext cx="2027437" cy="369332"/>
          </a:xfrm>
          <a:prstGeom prst="rect">
            <a:avLst/>
          </a:prstGeom>
          <a:noFill/>
        </p:spPr>
        <p:txBody>
          <a:bodyPr wrap="square" rtlCol="0">
            <a:spAutoFit/>
          </a:bodyPr>
          <a:lstStyle/>
          <a:p>
            <a:r>
              <a:rPr lang="nl-NL" dirty="0"/>
              <a:t>Chagrijnig zijn</a:t>
            </a:r>
          </a:p>
        </p:txBody>
      </p:sp>
      <p:pic>
        <p:nvPicPr>
          <p:cNvPr id="31" name="Afbeelding 30">
            <a:extLst>
              <a:ext uri="{FF2B5EF4-FFF2-40B4-BE49-F238E27FC236}">
                <a16:creationId xmlns:a16="http://schemas.microsoft.com/office/drawing/2014/main" id="{8B113541-9CF5-9F15-7EFD-4C2C6C54E95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2294" y="4686761"/>
            <a:ext cx="1125414" cy="874907"/>
          </a:xfrm>
          <a:prstGeom prst="rect">
            <a:avLst/>
          </a:prstGeom>
          <a:noFill/>
          <a:ln>
            <a:noFill/>
          </a:ln>
        </p:spPr>
      </p:pic>
      <p:sp>
        <p:nvSpPr>
          <p:cNvPr id="32" name="Tekstvak 31">
            <a:extLst>
              <a:ext uri="{FF2B5EF4-FFF2-40B4-BE49-F238E27FC236}">
                <a16:creationId xmlns:a16="http://schemas.microsoft.com/office/drawing/2014/main" id="{0ABC714A-C7A2-849F-BA2F-925B00C7827D}"/>
              </a:ext>
            </a:extLst>
          </p:cNvPr>
          <p:cNvSpPr txBox="1"/>
          <p:nvPr/>
        </p:nvSpPr>
        <p:spPr>
          <a:xfrm>
            <a:off x="7806267" y="493263"/>
            <a:ext cx="4096564" cy="2862322"/>
          </a:xfrm>
          <a:prstGeom prst="rect">
            <a:avLst/>
          </a:prstGeom>
          <a:noFill/>
        </p:spPr>
        <p:txBody>
          <a:bodyPr wrap="square" rtlCol="0">
            <a:spAutoFit/>
          </a:bodyPr>
          <a:lstStyle/>
          <a:p>
            <a:r>
              <a:rPr lang="nl-NL" dirty="0"/>
              <a:t>In Nederland komen dus veel dialecten voor.</a:t>
            </a:r>
            <a:br>
              <a:rPr lang="nl-NL" dirty="0"/>
            </a:br>
            <a:r>
              <a:rPr lang="nl-NL" dirty="0"/>
              <a:t>Sommige mensen vinden dat maar niets en zij willen dat je “gewoon Nederlands” spreekt.</a:t>
            </a:r>
            <a:br>
              <a:rPr lang="nl-NL" dirty="0"/>
            </a:br>
            <a:r>
              <a:rPr lang="nl-NL" dirty="0"/>
              <a:t>Wij niet! Wij vinden dialect juist mooi!</a:t>
            </a:r>
            <a:br>
              <a:rPr lang="nl-NL" dirty="0"/>
            </a:br>
            <a:r>
              <a:rPr lang="nl-NL" dirty="0"/>
              <a:t>Het geeft aan waar je vandaan komt en daar mag je trots op zijn.</a:t>
            </a:r>
            <a:br>
              <a:rPr lang="nl-NL" dirty="0"/>
            </a:br>
            <a:r>
              <a:rPr lang="nl-NL" dirty="0"/>
              <a:t>Leuk, als er op je school of thuis ook dialect wordt gesproken!</a:t>
            </a:r>
          </a:p>
        </p:txBody>
      </p:sp>
      <p:sp>
        <p:nvSpPr>
          <p:cNvPr id="34" name="Tekstvak 33">
            <a:extLst>
              <a:ext uri="{FF2B5EF4-FFF2-40B4-BE49-F238E27FC236}">
                <a16:creationId xmlns:a16="http://schemas.microsoft.com/office/drawing/2014/main" id="{2AEA5776-B5D3-C810-D1EB-FFE1CF407132}"/>
              </a:ext>
            </a:extLst>
          </p:cNvPr>
          <p:cNvSpPr txBox="1"/>
          <p:nvPr/>
        </p:nvSpPr>
        <p:spPr>
          <a:xfrm>
            <a:off x="7806267" y="3756873"/>
            <a:ext cx="3078611" cy="646331"/>
          </a:xfrm>
          <a:prstGeom prst="rect">
            <a:avLst/>
          </a:prstGeom>
          <a:noFill/>
        </p:spPr>
        <p:txBody>
          <a:bodyPr wrap="square">
            <a:spAutoFit/>
          </a:bodyPr>
          <a:lstStyle/>
          <a:p>
            <a:r>
              <a:rPr lang="nl-NL" dirty="0">
                <a:hlinkClick r:id="rId7"/>
              </a:rPr>
              <a:t>Wiesneus.nl | </a:t>
            </a:r>
            <a:r>
              <a:rPr lang="nl-NL" dirty="0" err="1">
                <a:hlinkClick r:id="rId7"/>
              </a:rPr>
              <a:t>Speulenderwies</a:t>
            </a:r>
            <a:r>
              <a:rPr lang="nl-NL" dirty="0">
                <a:hlinkClick r:id="rId7"/>
              </a:rPr>
              <a:t> Drents</a:t>
            </a:r>
            <a:endParaRPr lang="nl-NL" dirty="0"/>
          </a:p>
        </p:txBody>
      </p:sp>
      <p:sp>
        <p:nvSpPr>
          <p:cNvPr id="36" name="Tekstvak 35">
            <a:extLst>
              <a:ext uri="{FF2B5EF4-FFF2-40B4-BE49-F238E27FC236}">
                <a16:creationId xmlns:a16="http://schemas.microsoft.com/office/drawing/2014/main" id="{7083E543-AD6B-79DD-293F-6178B187B1B6}"/>
              </a:ext>
            </a:extLst>
          </p:cNvPr>
          <p:cNvSpPr txBox="1"/>
          <p:nvPr/>
        </p:nvSpPr>
        <p:spPr>
          <a:xfrm>
            <a:off x="7806267" y="4686761"/>
            <a:ext cx="2640322" cy="369332"/>
          </a:xfrm>
          <a:prstGeom prst="rect">
            <a:avLst/>
          </a:prstGeom>
          <a:noFill/>
        </p:spPr>
        <p:txBody>
          <a:bodyPr wrap="square">
            <a:spAutoFit/>
          </a:bodyPr>
          <a:lstStyle/>
          <a:p>
            <a:r>
              <a:rPr lang="nl-NL" dirty="0">
                <a:hlinkClick r:id="rId8"/>
              </a:rPr>
              <a:t>Pageflip (wiesneus.nl)</a:t>
            </a:r>
            <a:endParaRPr lang="nl-NL" dirty="0"/>
          </a:p>
        </p:txBody>
      </p:sp>
      <p:sp>
        <p:nvSpPr>
          <p:cNvPr id="25" name="Tekstvak 24">
            <a:extLst>
              <a:ext uri="{FF2B5EF4-FFF2-40B4-BE49-F238E27FC236}">
                <a16:creationId xmlns:a16="http://schemas.microsoft.com/office/drawing/2014/main" id="{6B7BE73C-008B-D2AB-3341-E943A3CCB64C}"/>
              </a:ext>
            </a:extLst>
          </p:cNvPr>
          <p:cNvSpPr txBox="1"/>
          <p:nvPr/>
        </p:nvSpPr>
        <p:spPr>
          <a:xfrm>
            <a:off x="7836878" y="5409823"/>
            <a:ext cx="6096000" cy="646331"/>
          </a:xfrm>
          <a:prstGeom prst="rect">
            <a:avLst/>
          </a:prstGeom>
          <a:noFill/>
        </p:spPr>
        <p:txBody>
          <a:bodyPr wrap="square">
            <a:spAutoFit/>
          </a:bodyPr>
          <a:lstStyle/>
          <a:p>
            <a:r>
              <a:rPr lang="nl-NL" dirty="0">
                <a:hlinkClick r:id="rId9"/>
              </a:rPr>
              <a:t>https://cgtc.nl/?s=wiesneus</a:t>
            </a:r>
            <a:endParaRPr lang="nl-NL" dirty="0"/>
          </a:p>
          <a:p>
            <a:endParaRPr lang="nl-NL" dirty="0"/>
          </a:p>
        </p:txBody>
      </p:sp>
    </p:spTree>
    <p:extLst>
      <p:ext uri="{BB962C8B-B14F-4D97-AF65-F5344CB8AC3E}">
        <p14:creationId xmlns:p14="http://schemas.microsoft.com/office/powerpoint/2010/main" val="6839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P spid="2" grpId="0"/>
      <p:bldP spid="10" grpId="0"/>
      <p:bldP spid="12" grpId="0"/>
      <p:bldP spid="15" grpId="0"/>
      <p:bldP spid="16" grpId="0"/>
      <p:bldP spid="17" grpId="0"/>
      <p:bldP spid="19" grpId="0"/>
      <p:bldP spid="20" grpId="0"/>
      <p:bldP spid="14" grpId="0"/>
      <p:bldP spid="18" grpId="0"/>
      <p:bldP spid="22" grpId="0"/>
      <p:bldP spid="5" grpId="0"/>
      <p:bldP spid="23" grpId="0"/>
      <p:bldP spid="26" grpId="0"/>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D4073D-BA49-1DC7-DEB3-9147F83DE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 y="1884170"/>
            <a:ext cx="3204311" cy="2403233"/>
          </a:xfrm>
          <a:prstGeom prst="rect">
            <a:avLst/>
          </a:prstGeom>
        </p:spPr>
      </p:pic>
      <p:sp>
        <p:nvSpPr>
          <p:cNvPr id="6" name="Tekstvak 5">
            <a:extLst>
              <a:ext uri="{FF2B5EF4-FFF2-40B4-BE49-F238E27FC236}">
                <a16:creationId xmlns:a16="http://schemas.microsoft.com/office/drawing/2014/main" id="{EF8E4027-54AD-D818-6E22-785675785081}"/>
              </a:ext>
            </a:extLst>
          </p:cNvPr>
          <p:cNvSpPr txBox="1"/>
          <p:nvPr/>
        </p:nvSpPr>
        <p:spPr>
          <a:xfrm>
            <a:off x="320434" y="4368800"/>
            <a:ext cx="5439504" cy="2308324"/>
          </a:xfrm>
          <a:prstGeom prst="rect">
            <a:avLst/>
          </a:prstGeom>
          <a:noFill/>
        </p:spPr>
        <p:txBody>
          <a:bodyPr wrap="square" rtlCol="0">
            <a:spAutoFit/>
          </a:bodyPr>
          <a:lstStyle/>
          <a:p>
            <a:r>
              <a:rPr lang="nl-NL" dirty="0"/>
              <a:t>Vandaag fietsen we dus naar vier plaatsen:</a:t>
            </a:r>
          </a:p>
          <a:p>
            <a:r>
              <a:rPr lang="nl-NL" dirty="0"/>
              <a:t>1. Zwolle – vertrekpunt Stadion van PEC om 9.00 uur</a:t>
            </a:r>
            <a:br>
              <a:rPr lang="nl-NL" dirty="0"/>
            </a:br>
            <a:r>
              <a:rPr lang="nl-NL" dirty="0"/>
              <a:t>    Zoek het adres op als je dat niet weet.</a:t>
            </a:r>
            <a:br>
              <a:rPr lang="nl-NL" dirty="0"/>
            </a:br>
            <a:r>
              <a:rPr lang="nl-NL" dirty="0"/>
              <a:t>2. Deventer – aankomst Stadion Go </a:t>
            </a:r>
            <a:r>
              <a:rPr lang="nl-NL" dirty="0" err="1"/>
              <a:t>Ahead</a:t>
            </a:r>
            <a:r>
              <a:rPr lang="nl-NL" dirty="0"/>
              <a:t> </a:t>
            </a:r>
            <a:r>
              <a:rPr lang="nl-NL" dirty="0" err="1"/>
              <a:t>Eagles</a:t>
            </a:r>
            <a:r>
              <a:rPr lang="nl-NL" dirty="0"/>
              <a:t> …..uur</a:t>
            </a:r>
            <a:br>
              <a:rPr lang="nl-NL" dirty="0"/>
            </a:br>
            <a:r>
              <a:rPr lang="nl-NL" dirty="0"/>
              <a:t>    Zoek het adres op van het Stadion in Deventer.</a:t>
            </a:r>
            <a:br>
              <a:rPr lang="nl-NL" dirty="0"/>
            </a:br>
            <a:r>
              <a:rPr lang="nl-NL" dirty="0"/>
              <a:t>Gereden afstand volgens </a:t>
            </a:r>
            <a:r>
              <a:rPr lang="nl-NL" dirty="0">
                <a:hlinkClick r:id="rId3"/>
              </a:rPr>
              <a:t>www.routenet.nl</a:t>
            </a:r>
            <a:r>
              <a:rPr lang="nl-NL" dirty="0"/>
              <a:t> </a:t>
            </a:r>
            <a:br>
              <a:rPr lang="nl-NL" dirty="0"/>
            </a:br>
            <a:r>
              <a:rPr lang="nl-NL" dirty="0"/>
              <a:t>Let op: Kies de route met de fiets!</a:t>
            </a:r>
            <a:br>
              <a:rPr lang="nl-NL" dirty="0"/>
            </a:br>
            <a:r>
              <a:rPr lang="nl-NL" dirty="0"/>
              <a:t>Kijk naar de afstand. Hoe lang fiets je erover?</a:t>
            </a:r>
          </a:p>
        </p:txBody>
      </p:sp>
      <p:pic>
        <p:nvPicPr>
          <p:cNvPr id="1026" name="Picture 2" descr="Rondleidingen">
            <a:extLst>
              <a:ext uri="{FF2B5EF4-FFF2-40B4-BE49-F238E27FC236}">
                <a16:creationId xmlns:a16="http://schemas.microsoft.com/office/drawing/2014/main" id="{BADDF738-C1BF-ABA8-0B30-583493E69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046" y="94398"/>
            <a:ext cx="5970954" cy="2388382"/>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828878F-DA7B-86C7-7B20-AA9ABF75E535}"/>
              </a:ext>
            </a:extLst>
          </p:cNvPr>
          <p:cNvSpPr txBox="1"/>
          <p:nvPr/>
        </p:nvSpPr>
        <p:spPr>
          <a:xfrm>
            <a:off x="187569" y="93002"/>
            <a:ext cx="5908431" cy="1754326"/>
          </a:xfrm>
          <a:prstGeom prst="rect">
            <a:avLst/>
          </a:prstGeom>
          <a:noFill/>
        </p:spPr>
        <p:txBody>
          <a:bodyPr wrap="square" rtlCol="0">
            <a:spAutoFit/>
          </a:bodyPr>
          <a:lstStyle/>
          <a:p>
            <a:r>
              <a:rPr lang="nl-NL" dirty="0"/>
              <a:t>Op 11 mei 2023 stond onderstaande tekening in De Stentor, een dagblad. Dat artikel ging over het feit, dat in het nieuwe voetbalseizoen maar liefst 4 verenigingen uit Overijssel in de hoogste afdeling, de Eredivisie, gingen spelen. In geen enkele</a:t>
            </a:r>
            <a:br>
              <a:rPr lang="nl-NL" dirty="0"/>
            </a:br>
            <a:r>
              <a:rPr lang="nl-NL" dirty="0"/>
              <a:t>andere provincie was dat zo. Reden om er een kijkje te nemen!</a:t>
            </a:r>
          </a:p>
        </p:txBody>
      </p:sp>
      <p:sp>
        <p:nvSpPr>
          <p:cNvPr id="9" name="Rechthoek 8">
            <a:extLst>
              <a:ext uri="{FF2B5EF4-FFF2-40B4-BE49-F238E27FC236}">
                <a16:creationId xmlns:a16="http://schemas.microsoft.com/office/drawing/2014/main" id="{C251E5EA-7329-05DE-4007-CB467AFAC8CA}"/>
              </a:ext>
            </a:extLst>
          </p:cNvPr>
          <p:cNvSpPr/>
          <p:nvPr/>
        </p:nvSpPr>
        <p:spPr>
          <a:xfrm>
            <a:off x="7376566" y="176460"/>
            <a:ext cx="3659913" cy="461665"/>
          </a:xfrm>
          <a:prstGeom prst="rect">
            <a:avLst/>
          </a:prstGeom>
          <a:noFill/>
        </p:spPr>
        <p:txBody>
          <a:bodyPr wrap="none" lIns="91440" tIns="45720" rIns="91440" bIns="45720">
            <a:spAutoFit/>
          </a:bodyPr>
          <a:lstStyle/>
          <a:p>
            <a:pPr algn="ctr"/>
            <a:r>
              <a:rPr lang="nl-NL"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Het Stadion van PEC Zwolle</a:t>
            </a:r>
          </a:p>
        </p:txBody>
      </p:sp>
      <p:sp>
        <p:nvSpPr>
          <p:cNvPr id="10" name="AutoShape 12">
            <a:extLst>
              <a:ext uri="{FF2B5EF4-FFF2-40B4-BE49-F238E27FC236}">
                <a16:creationId xmlns:a16="http://schemas.microsoft.com/office/drawing/2014/main" id="{5E8A14BF-E2E8-3EA7-2085-99C96425A6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8" name="Picture 14" descr="Adelaarshorst mooist gelegen stadion van Nederland">
            <a:extLst>
              <a:ext uri="{FF2B5EF4-FFF2-40B4-BE49-F238E27FC236}">
                <a16:creationId xmlns:a16="http://schemas.microsoft.com/office/drawing/2014/main" id="{8470285C-571A-F958-AC14-1D1538375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28479"/>
            <a:ext cx="5856751" cy="3296139"/>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FFC0486D-E877-9612-5735-133D673A273E}"/>
              </a:ext>
            </a:extLst>
          </p:cNvPr>
          <p:cNvSpPr/>
          <p:nvPr/>
        </p:nvSpPr>
        <p:spPr>
          <a:xfrm>
            <a:off x="6335249" y="3108064"/>
            <a:ext cx="2661370" cy="954107"/>
          </a:xfrm>
          <a:prstGeom prst="rect">
            <a:avLst/>
          </a:prstGeom>
          <a:noFill/>
        </p:spPr>
        <p:txBody>
          <a:bodyPr wrap="none" lIns="91440" tIns="45720" rIns="91440" bIns="45720">
            <a:spAutoFit/>
          </a:bodyPr>
          <a:lstStyle/>
          <a:p>
            <a:pPr algn="ctr"/>
            <a:r>
              <a:rPr lang="nl-NL"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Het Stadion van </a:t>
            </a:r>
            <a:br>
              <a:rPr lang="nl-NL"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nl-NL"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 </a:t>
            </a:r>
            <a:r>
              <a:rPr lang="nl-NL" sz="2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Ahead</a:t>
            </a:r>
            <a:r>
              <a:rPr lang="nl-NL"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nl-NL" sz="2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Eagles</a:t>
            </a:r>
            <a:endParaRPr lang="nl-NL"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2" name="Picture 6" descr="Go Ahead – Historie Betaald Voetbal">
            <a:extLst>
              <a:ext uri="{FF2B5EF4-FFF2-40B4-BE49-F238E27FC236}">
                <a16:creationId xmlns:a16="http://schemas.microsoft.com/office/drawing/2014/main" id="{3D927DCC-E8AC-CD33-F788-24F4B66B20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418" y="1884170"/>
            <a:ext cx="2094520" cy="241675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6AAFB25A-653C-B62D-1014-2E5742525718}"/>
              </a:ext>
            </a:extLst>
          </p:cNvPr>
          <p:cNvSpPr txBox="1"/>
          <p:nvPr/>
        </p:nvSpPr>
        <p:spPr>
          <a:xfrm>
            <a:off x="6432064" y="2642772"/>
            <a:ext cx="5756031" cy="307777"/>
          </a:xfrm>
          <a:prstGeom prst="rect">
            <a:avLst/>
          </a:prstGeom>
          <a:noFill/>
        </p:spPr>
        <p:txBody>
          <a:bodyPr wrap="square" rtlCol="0">
            <a:spAutoFit/>
          </a:bodyPr>
          <a:lstStyle/>
          <a:p>
            <a:r>
              <a:rPr lang="nl-NL" sz="1400" dirty="0"/>
              <a:t>De Adelaar is de mascotte van Go </a:t>
            </a:r>
            <a:r>
              <a:rPr lang="nl-NL" sz="1400" dirty="0" err="1"/>
              <a:t>Ahead</a:t>
            </a:r>
            <a:r>
              <a:rPr lang="nl-NL" sz="1400" dirty="0"/>
              <a:t> </a:t>
            </a:r>
            <a:r>
              <a:rPr lang="nl-NL" sz="1400" dirty="0" err="1"/>
              <a:t>Eagles</a:t>
            </a:r>
            <a:r>
              <a:rPr lang="nl-NL" sz="1400" dirty="0"/>
              <a:t>. Wat is een mascotte?</a:t>
            </a:r>
          </a:p>
        </p:txBody>
      </p:sp>
    </p:spTree>
    <p:extLst>
      <p:ext uri="{BB962C8B-B14F-4D97-AF65-F5344CB8AC3E}">
        <p14:creationId xmlns:p14="http://schemas.microsoft.com/office/powerpoint/2010/main" val="24108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Adelaarshorst mooist gelegen stadion van Nederland">
            <a:extLst>
              <a:ext uri="{FF2B5EF4-FFF2-40B4-BE49-F238E27FC236}">
                <a16:creationId xmlns:a16="http://schemas.microsoft.com/office/drawing/2014/main" id="{73925C3C-A90C-4945-BE3E-BEC0E787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323" y="132861"/>
            <a:ext cx="5856751" cy="329613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A7C48BF-20E3-A373-1102-5D6EB2AC7771}"/>
              </a:ext>
            </a:extLst>
          </p:cNvPr>
          <p:cNvSpPr txBox="1"/>
          <p:nvPr/>
        </p:nvSpPr>
        <p:spPr>
          <a:xfrm>
            <a:off x="4368800" y="360682"/>
            <a:ext cx="6096000" cy="646331"/>
          </a:xfrm>
          <a:prstGeom prst="rect">
            <a:avLst/>
          </a:prstGeom>
          <a:noFill/>
        </p:spPr>
        <p:txBody>
          <a:bodyPr wrap="square">
            <a:spAutoFit/>
          </a:bodyPr>
          <a:lstStyle/>
          <a:p>
            <a:pPr algn="ctr"/>
            <a:r>
              <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Het Stadion van </a:t>
            </a:r>
            <a:br>
              <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 </a:t>
            </a:r>
            <a:r>
              <a:rPr lang="nl-NL" sz="1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Ahead</a:t>
            </a:r>
            <a:r>
              <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nl-NL" sz="1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Eagles</a:t>
            </a:r>
            <a:endPar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050" name="Picture 2" descr="Foto">
            <a:extLst>
              <a:ext uri="{FF2B5EF4-FFF2-40B4-BE49-F238E27FC236}">
                <a16:creationId xmlns:a16="http://schemas.microsoft.com/office/drawing/2014/main" id="{7815FF0D-3991-C847-B3C5-943FB9C21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323" y="2917386"/>
            <a:ext cx="5915269" cy="394061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BE13193E-4F97-0CB9-37D7-5B832F542A48}"/>
              </a:ext>
            </a:extLst>
          </p:cNvPr>
          <p:cNvSpPr/>
          <p:nvPr/>
        </p:nvSpPr>
        <p:spPr>
          <a:xfrm>
            <a:off x="6445650" y="3076750"/>
            <a:ext cx="3364704" cy="461665"/>
          </a:xfrm>
          <a:prstGeom prst="rect">
            <a:avLst/>
          </a:prstGeom>
          <a:noFill/>
        </p:spPr>
        <p:txBody>
          <a:bodyPr wrap="none" lIns="91440" tIns="45720" rIns="91440" bIns="45720">
            <a:spAutoFit/>
          </a:bodyPr>
          <a:lstStyle/>
          <a:p>
            <a:pPr algn="ctr"/>
            <a:r>
              <a:rPr lang="nl-NL"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Het Stadion van Heracles</a:t>
            </a:r>
          </a:p>
        </p:txBody>
      </p:sp>
      <p:pic>
        <p:nvPicPr>
          <p:cNvPr id="2052" name="Picture 4" descr="Hercules Greek God | Hercules, one of the most popular mythological ...">
            <a:extLst>
              <a:ext uri="{FF2B5EF4-FFF2-40B4-BE49-F238E27FC236}">
                <a16:creationId xmlns:a16="http://schemas.microsoft.com/office/drawing/2014/main" id="{1BFC5FCE-78D6-5F84-6CF4-E831B04CB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26" y="3155331"/>
            <a:ext cx="2513232" cy="3350976"/>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3859C0AA-64F7-E388-5ACA-54782CCD93D8}"/>
              </a:ext>
            </a:extLst>
          </p:cNvPr>
          <p:cNvPicPr>
            <a:picLocks noChangeAspect="1"/>
          </p:cNvPicPr>
          <p:nvPr/>
        </p:nvPicPr>
        <p:blipFill>
          <a:blip r:embed="rId5"/>
          <a:stretch>
            <a:fillRect/>
          </a:stretch>
        </p:blipFill>
        <p:spPr>
          <a:xfrm>
            <a:off x="67408" y="0"/>
            <a:ext cx="2824049" cy="3515110"/>
          </a:xfrm>
          <a:prstGeom prst="rect">
            <a:avLst/>
          </a:prstGeom>
        </p:spPr>
      </p:pic>
      <p:sp>
        <p:nvSpPr>
          <p:cNvPr id="11" name="Tekstvak 10">
            <a:extLst>
              <a:ext uri="{FF2B5EF4-FFF2-40B4-BE49-F238E27FC236}">
                <a16:creationId xmlns:a16="http://schemas.microsoft.com/office/drawing/2014/main" id="{332B10F7-6ED6-3FF4-4F08-4DEB86A8A6A4}"/>
              </a:ext>
            </a:extLst>
          </p:cNvPr>
          <p:cNvSpPr txBox="1"/>
          <p:nvPr/>
        </p:nvSpPr>
        <p:spPr>
          <a:xfrm>
            <a:off x="2891457" y="85553"/>
            <a:ext cx="3204543" cy="2862322"/>
          </a:xfrm>
          <a:prstGeom prst="rect">
            <a:avLst/>
          </a:prstGeom>
          <a:noFill/>
        </p:spPr>
        <p:txBody>
          <a:bodyPr wrap="square">
            <a:spAutoFit/>
          </a:bodyPr>
          <a:lstStyle/>
          <a:p>
            <a:r>
              <a:rPr lang="nl-NL" sz="1600" dirty="0"/>
              <a:t>Als je vertrekt uit de Vetkampstraat en je gaat naar De Brink van Deventer, dan heb je grote kans dat je een standbeeld ziet van de man links.</a:t>
            </a:r>
            <a:br>
              <a:rPr lang="nl-NL" sz="1600" dirty="0"/>
            </a:br>
            <a:r>
              <a:rPr lang="nl-NL" sz="1600" dirty="0"/>
              <a:t>Op de voet van het beeld staat zijn naam en een spreuk</a:t>
            </a:r>
            <a:br>
              <a:rPr lang="nl-NL" sz="1600" dirty="0"/>
            </a:br>
            <a:br>
              <a:rPr lang="nl-NL" sz="1600" dirty="0"/>
            </a:br>
            <a:r>
              <a:rPr lang="nl-NL" sz="1600" dirty="0"/>
              <a:t>     </a:t>
            </a:r>
            <a:r>
              <a:rPr lang="nl-NL" sz="2000" b="1" dirty="0"/>
              <a:t>“Eerbied voor het leven”</a:t>
            </a:r>
            <a:br>
              <a:rPr lang="nl-NL" sz="1600" dirty="0"/>
            </a:br>
            <a:endParaRPr lang="nl-NL" sz="1600" dirty="0"/>
          </a:p>
          <a:p>
            <a:endParaRPr lang="nl-NL" sz="1600" dirty="0"/>
          </a:p>
        </p:txBody>
      </p:sp>
      <p:sp>
        <p:nvSpPr>
          <p:cNvPr id="13" name="Tekstvak 12">
            <a:extLst>
              <a:ext uri="{FF2B5EF4-FFF2-40B4-BE49-F238E27FC236}">
                <a16:creationId xmlns:a16="http://schemas.microsoft.com/office/drawing/2014/main" id="{C89919BC-4907-8AA7-B400-88713BFEDB3C}"/>
              </a:ext>
            </a:extLst>
          </p:cNvPr>
          <p:cNvSpPr txBox="1"/>
          <p:nvPr/>
        </p:nvSpPr>
        <p:spPr>
          <a:xfrm>
            <a:off x="2909024" y="2470821"/>
            <a:ext cx="3048000" cy="830997"/>
          </a:xfrm>
          <a:prstGeom prst="rect">
            <a:avLst/>
          </a:prstGeom>
          <a:noFill/>
        </p:spPr>
        <p:txBody>
          <a:bodyPr wrap="square">
            <a:spAutoFit/>
          </a:bodyPr>
          <a:lstStyle/>
          <a:p>
            <a:r>
              <a:rPr lang="nl-NL" sz="1600" dirty="0"/>
              <a:t>Wie is hij en waarom staat een standbeeld van hem in Deventer? </a:t>
            </a:r>
            <a:br>
              <a:rPr lang="nl-NL" sz="1600" dirty="0"/>
            </a:br>
            <a:r>
              <a:rPr lang="nl-NL" sz="1600" dirty="0"/>
              <a:t>Trefwoord: </a:t>
            </a:r>
            <a:r>
              <a:rPr lang="nl-NL" sz="1600" dirty="0" err="1"/>
              <a:t>Lambarene</a:t>
            </a:r>
            <a:endParaRPr lang="nl-NL" sz="1600" dirty="0"/>
          </a:p>
        </p:txBody>
      </p:sp>
      <p:sp>
        <p:nvSpPr>
          <p:cNvPr id="3" name="Tekstvak 2">
            <a:extLst>
              <a:ext uri="{FF2B5EF4-FFF2-40B4-BE49-F238E27FC236}">
                <a16:creationId xmlns:a16="http://schemas.microsoft.com/office/drawing/2014/main" id="{852326D9-3D2B-EAF8-A3A7-A199C6B9A617}"/>
              </a:ext>
            </a:extLst>
          </p:cNvPr>
          <p:cNvSpPr txBox="1"/>
          <p:nvPr/>
        </p:nvSpPr>
        <p:spPr>
          <a:xfrm>
            <a:off x="2774462" y="3688862"/>
            <a:ext cx="3321538" cy="1477328"/>
          </a:xfrm>
          <a:prstGeom prst="rect">
            <a:avLst/>
          </a:prstGeom>
          <a:noFill/>
        </p:spPr>
        <p:txBody>
          <a:bodyPr wrap="square" rtlCol="0">
            <a:spAutoFit/>
          </a:bodyPr>
          <a:lstStyle/>
          <a:p>
            <a:r>
              <a:rPr lang="nl-NL" dirty="0"/>
              <a:t>Van Deventer gaan we naar Almelo. Hoeveel km. Is dat fietsen? Zie </a:t>
            </a:r>
            <a:r>
              <a:rPr lang="nl-NL" dirty="0">
                <a:hlinkClick r:id="rId6"/>
              </a:rPr>
              <a:t>www.routenet.nl</a:t>
            </a:r>
            <a:br>
              <a:rPr lang="nl-NL" dirty="0"/>
            </a:br>
            <a:endParaRPr lang="nl-NL" dirty="0"/>
          </a:p>
          <a:p>
            <a:r>
              <a:rPr lang="nl-NL" dirty="0"/>
              <a:t>De vereniging heet “HERACLES”</a:t>
            </a:r>
          </a:p>
        </p:txBody>
      </p:sp>
      <p:sp>
        <p:nvSpPr>
          <p:cNvPr id="5" name="Tekstvak 4">
            <a:extLst>
              <a:ext uri="{FF2B5EF4-FFF2-40B4-BE49-F238E27FC236}">
                <a16:creationId xmlns:a16="http://schemas.microsoft.com/office/drawing/2014/main" id="{0F7E6F45-6ADD-03DC-FD40-0206151CA330}"/>
              </a:ext>
            </a:extLst>
          </p:cNvPr>
          <p:cNvSpPr txBox="1"/>
          <p:nvPr/>
        </p:nvSpPr>
        <p:spPr>
          <a:xfrm>
            <a:off x="2774462" y="5251938"/>
            <a:ext cx="3055815" cy="1200329"/>
          </a:xfrm>
          <a:prstGeom prst="rect">
            <a:avLst/>
          </a:prstGeom>
          <a:noFill/>
        </p:spPr>
        <p:txBody>
          <a:bodyPr wrap="square" rtlCol="0">
            <a:spAutoFit/>
          </a:bodyPr>
          <a:lstStyle/>
          <a:p>
            <a:r>
              <a:rPr lang="nl-NL" dirty="0"/>
              <a:t>Wie was die god die in Italië Hercules  werd genoemd en in welk land Heracles?? Zoek dat eens uit.</a:t>
            </a:r>
          </a:p>
        </p:txBody>
      </p:sp>
    </p:spTree>
    <p:extLst>
      <p:ext uri="{BB962C8B-B14F-4D97-AF65-F5344CB8AC3E}">
        <p14:creationId xmlns:p14="http://schemas.microsoft.com/office/powerpoint/2010/main" val="694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oto">
            <a:extLst>
              <a:ext uri="{FF2B5EF4-FFF2-40B4-BE49-F238E27FC236}">
                <a16:creationId xmlns:a16="http://schemas.microsoft.com/office/drawing/2014/main" id="{09806414-8875-44AF-1526-54A53C060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914" y="-1"/>
            <a:ext cx="5211884" cy="34720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513382A-3198-7B8D-E131-B646CE20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407" y="3284137"/>
            <a:ext cx="5211884" cy="357386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2B0CB500-A89A-B22D-9490-B7AA1189CF78}"/>
              </a:ext>
            </a:extLst>
          </p:cNvPr>
          <p:cNvSpPr txBox="1"/>
          <p:nvPr/>
        </p:nvSpPr>
        <p:spPr>
          <a:xfrm>
            <a:off x="6221047" y="190473"/>
            <a:ext cx="6127260" cy="369332"/>
          </a:xfrm>
          <a:prstGeom prst="rect">
            <a:avLst/>
          </a:prstGeom>
          <a:noFill/>
        </p:spPr>
        <p:txBody>
          <a:bodyPr wrap="square">
            <a:spAutoFit/>
          </a:bodyPr>
          <a:lstStyle/>
          <a:p>
            <a:pPr algn="ctr"/>
            <a:r>
              <a:rPr lang="nl-NL" sz="1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Het Stadion van Heracles</a:t>
            </a:r>
          </a:p>
        </p:txBody>
      </p:sp>
      <p:sp>
        <p:nvSpPr>
          <p:cNvPr id="7" name="Rechthoek 6">
            <a:extLst>
              <a:ext uri="{FF2B5EF4-FFF2-40B4-BE49-F238E27FC236}">
                <a16:creationId xmlns:a16="http://schemas.microsoft.com/office/drawing/2014/main" id="{299393D4-9389-CE0F-A4C9-7922943DCC31}"/>
              </a:ext>
            </a:extLst>
          </p:cNvPr>
          <p:cNvSpPr/>
          <p:nvPr/>
        </p:nvSpPr>
        <p:spPr>
          <a:xfrm>
            <a:off x="8018371" y="4234035"/>
            <a:ext cx="3025957" cy="400110"/>
          </a:xfrm>
          <a:prstGeom prst="rect">
            <a:avLst/>
          </a:prstGeom>
          <a:noFill/>
        </p:spPr>
        <p:txBody>
          <a:bodyPr wrap="none" lIns="91440" tIns="45720" rIns="91440" bIns="45720">
            <a:spAutoFit/>
          </a:bodyPr>
          <a:lstStyle/>
          <a:p>
            <a:pPr algn="ctr"/>
            <a:r>
              <a:rPr lang="nl-NL" sz="2000" b="1" cap="none" spc="0" dirty="0">
                <a:ln w="9525">
                  <a:solidFill>
                    <a:schemeClr val="bg1"/>
                  </a:solidFill>
                  <a:prstDash val="solid"/>
                </a:ln>
                <a:effectLst>
                  <a:outerShdw blurRad="12700" dist="38100" dir="2700000" algn="tl" rotWithShape="0">
                    <a:schemeClr val="accent5">
                      <a:lumMod val="60000"/>
                      <a:lumOff val="40000"/>
                    </a:schemeClr>
                  </a:outerShdw>
                </a:effectLst>
              </a:rPr>
              <a:t>Het Stadion van FC Twente</a:t>
            </a:r>
          </a:p>
        </p:txBody>
      </p:sp>
      <p:pic>
        <p:nvPicPr>
          <p:cNvPr id="3076" name="Picture 4" descr="undefined">
            <a:extLst>
              <a:ext uri="{FF2B5EF4-FFF2-40B4-BE49-F238E27FC236}">
                <a16:creationId xmlns:a16="http://schemas.microsoft.com/office/drawing/2014/main" id="{9A520ED2-9378-6F1C-2556-C11E4C8A9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51" y="4527517"/>
            <a:ext cx="3300416" cy="2196887"/>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432414B5-5ED2-CBE7-A9D5-A6F7FADF5A0D}"/>
              </a:ext>
            </a:extLst>
          </p:cNvPr>
          <p:cNvSpPr txBox="1"/>
          <p:nvPr/>
        </p:nvSpPr>
        <p:spPr>
          <a:xfrm>
            <a:off x="3526191" y="4898585"/>
            <a:ext cx="3269774" cy="2062103"/>
          </a:xfrm>
          <a:prstGeom prst="rect">
            <a:avLst/>
          </a:prstGeom>
          <a:noFill/>
        </p:spPr>
        <p:txBody>
          <a:bodyPr wrap="square" rtlCol="0">
            <a:spAutoFit/>
          </a:bodyPr>
          <a:lstStyle/>
          <a:p>
            <a:r>
              <a:rPr lang="nl-NL" sz="1600" dirty="0"/>
              <a:t>Op het Stadion van FC Twente in Enschede staat een paard afgebeeld.</a:t>
            </a:r>
            <a:br>
              <a:rPr lang="nl-NL" sz="1600" dirty="0"/>
            </a:br>
            <a:r>
              <a:rPr lang="nl-NL" sz="1600" dirty="0"/>
              <a:t>Dat paard werd bereden door een man die Wittekind heette.</a:t>
            </a:r>
            <a:br>
              <a:rPr lang="nl-NL" sz="1600" dirty="0"/>
            </a:br>
            <a:r>
              <a:rPr lang="nl-NL" sz="1600" dirty="0"/>
              <a:t>Wie was dat en waarom heeft dit paard de naam:</a:t>
            </a:r>
          </a:p>
          <a:p>
            <a:r>
              <a:rPr lang="nl-NL" sz="1600" dirty="0"/>
              <a:t>“Het Twentse Ros”?</a:t>
            </a:r>
            <a:br>
              <a:rPr lang="nl-NL" sz="1600" dirty="0"/>
            </a:br>
            <a:endParaRPr lang="nl-NL" sz="1600" dirty="0"/>
          </a:p>
        </p:txBody>
      </p:sp>
      <p:pic>
        <p:nvPicPr>
          <p:cNvPr id="13" name="Afbeelding 12">
            <a:extLst>
              <a:ext uri="{FF2B5EF4-FFF2-40B4-BE49-F238E27FC236}">
                <a16:creationId xmlns:a16="http://schemas.microsoft.com/office/drawing/2014/main" id="{E19679D1-656D-642A-CA17-EF58CF502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51" y="133596"/>
            <a:ext cx="3187873" cy="2390905"/>
          </a:xfrm>
          <a:prstGeom prst="rect">
            <a:avLst/>
          </a:prstGeom>
        </p:spPr>
      </p:pic>
      <p:pic>
        <p:nvPicPr>
          <p:cNvPr id="3078" name="Picture 6" descr="Sinds 2011 Hofleverancier | Maiburg">
            <a:extLst>
              <a:ext uri="{FF2B5EF4-FFF2-40B4-BE49-F238E27FC236}">
                <a16:creationId xmlns:a16="http://schemas.microsoft.com/office/drawing/2014/main" id="{6832148A-19CC-780E-6147-C55D2F0B4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9368" y="111054"/>
            <a:ext cx="2279925" cy="241344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20698C5-EC67-1A36-5E25-B99DE713FA5A}"/>
              </a:ext>
            </a:extLst>
          </p:cNvPr>
          <p:cNvSpPr txBox="1"/>
          <p:nvPr/>
        </p:nvSpPr>
        <p:spPr>
          <a:xfrm>
            <a:off x="1" y="2735385"/>
            <a:ext cx="3397140" cy="1477328"/>
          </a:xfrm>
          <a:prstGeom prst="rect">
            <a:avLst/>
          </a:prstGeom>
          <a:noFill/>
        </p:spPr>
        <p:txBody>
          <a:bodyPr wrap="square" rtlCol="0">
            <a:spAutoFit/>
          </a:bodyPr>
          <a:lstStyle/>
          <a:p>
            <a:r>
              <a:rPr lang="nl-NL" dirty="0"/>
              <a:t>Hier zie je de tekening van de bovenkant van de bal nog een keer: HOFLEVERANCIER staat er op.</a:t>
            </a:r>
            <a:br>
              <a:rPr lang="nl-NL" dirty="0"/>
            </a:br>
            <a:r>
              <a:rPr lang="nl-NL" dirty="0"/>
              <a:t>Wat is dat, een HOFLEVERANCIER?</a:t>
            </a:r>
          </a:p>
        </p:txBody>
      </p:sp>
      <p:sp>
        <p:nvSpPr>
          <p:cNvPr id="4" name="Tekstvak 3">
            <a:extLst>
              <a:ext uri="{FF2B5EF4-FFF2-40B4-BE49-F238E27FC236}">
                <a16:creationId xmlns:a16="http://schemas.microsoft.com/office/drawing/2014/main" id="{354D729B-E0E9-C415-DB93-CDD13FD5025B}"/>
              </a:ext>
            </a:extLst>
          </p:cNvPr>
          <p:cNvSpPr txBox="1"/>
          <p:nvPr/>
        </p:nvSpPr>
        <p:spPr>
          <a:xfrm>
            <a:off x="3544650" y="2735385"/>
            <a:ext cx="3121873" cy="2031325"/>
          </a:xfrm>
          <a:prstGeom prst="rect">
            <a:avLst/>
          </a:prstGeom>
          <a:noFill/>
        </p:spPr>
        <p:txBody>
          <a:bodyPr wrap="square" rtlCol="0">
            <a:spAutoFit/>
          </a:bodyPr>
          <a:lstStyle/>
          <a:p>
            <a:r>
              <a:rPr lang="nl-NL" dirty="0"/>
              <a:t>Nog een afbeelding met</a:t>
            </a:r>
            <a:br>
              <a:rPr lang="nl-NL" dirty="0"/>
            </a:br>
            <a:r>
              <a:rPr lang="nl-NL" dirty="0"/>
              <a:t>HOFLEVERANCIER en de spreuk</a:t>
            </a:r>
            <a:br>
              <a:rPr lang="nl-NL" dirty="0"/>
            </a:br>
            <a:r>
              <a:rPr lang="nl-NL" dirty="0"/>
              <a:t>            JE MAINTIENDRAI</a:t>
            </a:r>
            <a:br>
              <a:rPr lang="nl-NL" dirty="0"/>
            </a:br>
            <a:r>
              <a:rPr lang="nl-NL" dirty="0"/>
              <a:t>Probeer eens uit te zoeken wat dat betekent en wat het met een HOFLVERANCIER te maken heeft.</a:t>
            </a:r>
          </a:p>
        </p:txBody>
      </p:sp>
    </p:spTree>
    <p:extLst>
      <p:ext uri="{BB962C8B-B14F-4D97-AF65-F5344CB8AC3E}">
        <p14:creationId xmlns:p14="http://schemas.microsoft.com/office/powerpoint/2010/main" val="2603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queline_de_jong-2">
            <a:extLst>
              <a:ext uri="{FF2B5EF4-FFF2-40B4-BE49-F238E27FC236}">
                <a16:creationId xmlns:a16="http://schemas.microsoft.com/office/drawing/2014/main" id="{9FA63A67-3E10-9596-FE29-72FFE718B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549C6FE-EC6A-AD60-612E-002AA5068444}"/>
              </a:ext>
            </a:extLst>
          </p:cNvPr>
          <p:cNvSpPr txBox="1"/>
          <p:nvPr/>
        </p:nvSpPr>
        <p:spPr>
          <a:xfrm>
            <a:off x="5393266" y="94787"/>
            <a:ext cx="6366933" cy="923330"/>
          </a:xfrm>
          <a:prstGeom prst="rect">
            <a:avLst/>
          </a:prstGeom>
          <a:noFill/>
        </p:spPr>
        <p:txBody>
          <a:bodyPr wrap="square" rtlCol="0">
            <a:spAutoFit/>
          </a:bodyPr>
          <a:lstStyle/>
          <a:p>
            <a:r>
              <a:rPr lang="nl-NL" dirty="0"/>
              <a:t>Van deze mevrouw had ik nog nooit gehoord, totdat ik in Hengelo kwam. Ik fietste door de stad en zag op een straatnaambord: </a:t>
            </a:r>
            <a:br>
              <a:rPr lang="nl-NL" dirty="0"/>
            </a:br>
            <a:r>
              <a:rPr lang="nl-NL" dirty="0" err="1"/>
              <a:t>Waarbekenweg</a:t>
            </a:r>
            <a:r>
              <a:rPr lang="nl-NL" dirty="0"/>
              <a:t>.</a:t>
            </a:r>
          </a:p>
        </p:txBody>
      </p:sp>
      <p:pic>
        <p:nvPicPr>
          <p:cNvPr id="1028" name="Picture 4" descr="Jovanda Opaque Panties - Cardboard advertising sign - Circa - Catawiki">
            <a:extLst>
              <a:ext uri="{FF2B5EF4-FFF2-40B4-BE49-F238E27FC236}">
                <a16:creationId xmlns:a16="http://schemas.microsoft.com/office/drawing/2014/main" id="{5F6A8EE3-FB64-F490-5920-587306A15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566" y="1018117"/>
            <a:ext cx="3129283" cy="3731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68C7130-A7D2-B57F-A871-8626B280C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732" y="1018117"/>
            <a:ext cx="3581400" cy="21019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CD72677-B37C-CF40-208A-A2154B4F8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732" y="3220944"/>
            <a:ext cx="3581400" cy="230482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2A7B2AE-BE16-3058-EE2A-25853C6E8160}"/>
              </a:ext>
            </a:extLst>
          </p:cNvPr>
          <p:cNvSpPr txBox="1"/>
          <p:nvPr/>
        </p:nvSpPr>
        <p:spPr>
          <a:xfrm>
            <a:off x="5322566" y="4969933"/>
            <a:ext cx="3129283" cy="923330"/>
          </a:xfrm>
          <a:prstGeom prst="rect">
            <a:avLst/>
          </a:prstGeom>
          <a:noFill/>
        </p:spPr>
        <p:txBody>
          <a:bodyPr wrap="square" rtlCol="0">
            <a:spAutoFit/>
          </a:bodyPr>
          <a:lstStyle/>
          <a:p>
            <a:r>
              <a:rPr lang="nl-NL" sz="1600" dirty="0"/>
              <a:t>Aan de </a:t>
            </a:r>
            <a:r>
              <a:rPr lang="nl-NL" sz="1600" dirty="0" err="1"/>
              <a:t>Waarbekenweg</a:t>
            </a:r>
            <a:r>
              <a:rPr lang="nl-NL" sz="1600" dirty="0"/>
              <a:t> stond de fabriek van </a:t>
            </a:r>
            <a:r>
              <a:rPr lang="nl-NL" sz="1600" dirty="0" err="1"/>
              <a:t>Jovanda</a:t>
            </a:r>
            <a:r>
              <a:rPr lang="nl-NL" sz="1600" dirty="0"/>
              <a:t> kousen</a:t>
            </a:r>
            <a:r>
              <a:rPr lang="nl-NL" dirty="0"/>
              <a:t>.</a:t>
            </a:r>
            <a:br>
              <a:rPr lang="nl-NL" dirty="0"/>
            </a:br>
            <a:endParaRPr lang="nl-NL" dirty="0"/>
          </a:p>
        </p:txBody>
      </p:sp>
      <p:sp>
        <p:nvSpPr>
          <p:cNvPr id="4" name="Tekstvak 3">
            <a:extLst>
              <a:ext uri="{FF2B5EF4-FFF2-40B4-BE49-F238E27FC236}">
                <a16:creationId xmlns:a16="http://schemas.microsoft.com/office/drawing/2014/main" id="{07C4B39C-A9BA-D8CC-4E5A-0BC499ABD4B1}"/>
              </a:ext>
            </a:extLst>
          </p:cNvPr>
          <p:cNvSpPr txBox="1"/>
          <p:nvPr/>
        </p:nvSpPr>
        <p:spPr>
          <a:xfrm>
            <a:off x="5322566" y="5626624"/>
            <a:ext cx="6764866" cy="1077218"/>
          </a:xfrm>
          <a:prstGeom prst="rect">
            <a:avLst/>
          </a:prstGeom>
          <a:noFill/>
        </p:spPr>
        <p:txBody>
          <a:bodyPr wrap="square" rtlCol="0">
            <a:spAutoFit/>
          </a:bodyPr>
          <a:lstStyle/>
          <a:p>
            <a:r>
              <a:rPr lang="nl-NL" sz="1600" dirty="0"/>
              <a:t>Directeur van die fabriek was meneer De Jong, vader van de vrouw links op de foto: Jacqueline de Jong.</a:t>
            </a:r>
            <a:br>
              <a:rPr lang="nl-NL" sz="1600" dirty="0"/>
            </a:br>
            <a:r>
              <a:rPr lang="nl-NL" sz="1600" dirty="0"/>
              <a:t>Jacqueline werd Kunstenaar. Ze schilderde en maakte beelden. Haar schilderijen zijn over de hele wereld gegaan. En ze kwam dus </a:t>
            </a:r>
            <a:r>
              <a:rPr lang="nl-NL" sz="1600" dirty="0" err="1"/>
              <a:t>uit..HENGELO</a:t>
            </a:r>
            <a:r>
              <a:rPr lang="nl-NL" sz="1600" dirty="0"/>
              <a:t>!</a:t>
            </a:r>
          </a:p>
        </p:txBody>
      </p:sp>
    </p:spTree>
    <p:extLst>
      <p:ext uri="{BB962C8B-B14F-4D97-AF65-F5344CB8AC3E}">
        <p14:creationId xmlns:p14="http://schemas.microsoft.com/office/powerpoint/2010/main" val="5202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284E855-4D79-FD27-14AE-AF34AAEAC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08" y="126999"/>
            <a:ext cx="5025383" cy="40047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A53A9A-987F-0CFF-C75D-A96E1E59B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1" y="203198"/>
            <a:ext cx="4870571" cy="40047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9DC67C6-349A-6719-D51A-425CC2F24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222" y="4349658"/>
            <a:ext cx="2241550" cy="22374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B26C3C7-5292-E4C1-3FB9-218E030C9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998" y="4789857"/>
            <a:ext cx="2324975" cy="80502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9BE0F08-2AF7-3C15-61B6-7B6B6D65A218}"/>
              </a:ext>
            </a:extLst>
          </p:cNvPr>
          <p:cNvSpPr txBox="1"/>
          <p:nvPr/>
        </p:nvSpPr>
        <p:spPr>
          <a:xfrm>
            <a:off x="640108" y="4436533"/>
            <a:ext cx="5637641" cy="2308324"/>
          </a:xfrm>
          <a:prstGeom prst="rect">
            <a:avLst/>
          </a:prstGeom>
          <a:noFill/>
        </p:spPr>
        <p:txBody>
          <a:bodyPr wrap="square" rtlCol="0">
            <a:spAutoFit/>
          </a:bodyPr>
          <a:lstStyle/>
          <a:p>
            <a:r>
              <a:rPr lang="nl-NL" dirty="0"/>
              <a:t>De schilderijen van Jacqueline de Jong  zijn over de hele wereld tentoongesteld. Ze maakte werk, waarbij je goed kon zien wie of wat het moest voorstellen (Elvis Presley)</a:t>
            </a:r>
            <a:br>
              <a:rPr lang="nl-NL" dirty="0"/>
            </a:br>
            <a:r>
              <a:rPr lang="nl-NL" dirty="0"/>
              <a:t>Veel van haar werk vertoonde afbeeldingen van gedachten of voorstellingen in haar hoofd.</a:t>
            </a:r>
            <a:br>
              <a:rPr lang="nl-NL" dirty="0"/>
            </a:br>
            <a:br>
              <a:rPr lang="nl-NL" dirty="0"/>
            </a:br>
            <a:r>
              <a:rPr lang="nl-NL" dirty="0"/>
              <a:t>Kun jij ook een schilderij maken, dat je in je hoofd ziet?</a:t>
            </a:r>
            <a:br>
              <a:rPr lang="nl-NL" dirty="0"/>
            </a:br>
            <a:endParaRPr lang="nl-NL" dirty="0"/>
          </a:p>
        </p:txBody>
      </p:sp>
    </p:spTree>
    <p:extLst>
      <p:ext uri="{BB962C8B-B14F-4D97-AF65-F5344CB8AC3E}">
        <p14:creationId xmlns:p14="http://schemas.microsoft.com/office/powerpoint/2010/main" val="30440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t is één grote doofpotaffaire' – De Groene Amsterdammer">
            <a:extLst>
              <a:ext uri="{FF2B5EF4-FFF2-40B4-BE49-F238E27FC236}">
                <a16:creationId xmlns:a16="http://schemas.microsoft.com/office/drawing/2014/main" id="{12025BFC-74D7-70B0-7801-ED037FB45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4007" cy="364066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4FBEA30-9642-A7C6-75C3-8D4F038A53EB}"/>
              </a:ext>
            </a:extLst>
          </p:cNvPr>
          <p:cNvSpPr txBox="1"/>
          <p:nvPr/>
        </p:nvSpPr>
        <p:spPr>
          <a:xfrm>
            <a:off x="6307667" y="112173"/>
            <a:ext cx="5588000" cy="3693319"/>
          </a:xfrm>
          <a:prstGeom prst="rect">
            <a:avLst/>
          </a:prstGeom>
          <a:noFill/>
        </p:spPr>
        <p:txBody>
          <a:bodyPr wrap="square" rtlCol="0">
            <a:spAutoFit/>
          </a:bodyPr>
          <a:lstStyle/>
          <a:p>
            <a:r>
              <a:rPr lang="nl-NL" dirty="0"/>
              <a:t>Op zaterdag 13 mei 2000 reed ik om een uur of vijf met de auto naar huis.</a:t>
            </a:r>
            <a:br>
              <a:rPr lang="nl-NL" dirty="0"/>
            </a:br>
            <a:r>
              <a:rPr lang="nl-NL" dirty="0"/>
              <a:t>We hadden die dag een wielerwedstrijd gejureerd in Emmen en reden op dat moment in de omgeving van Rijssen toen heel in de verte een rookwolk zichtbaar was.</a:t>
            </a:r>
            <a:br>
              <a:rPr lang="nl-NL" dirty="0"/>
            </a:br>
            <a:r>
              <a:rPr lang="nl-NL" dirty="0"/>
              <a:t>We hadden geen idee, wat dat voor brand kon zijn en letten er verder niet op.</a:t>
            </a:r>
            <a:br>
              <a:rPr lang="nl-NL" dirty="0"/>
            </a:br>
            <a:br>
              <a:rPr lang="nl-NL" dirty="0"/>
            </a:br>
            <a:r>
              <a:rPr lang="nl-NL" dirty="0"/>
              <a:t>En toen kwamen we thuis….</a:t>
            </a:r>
            <a:br>
              <a:rPr lang="nl-NL" dirty="0"/>
            </a:br>
            <a:r>
              <a:rPr lang="nl-NL" dirty="0"/>
              <a:t>Op de televisie werd getoond wat er die middag gebeurde in Enschede.</a:t>
            </a:r>
            <a:br>
              <a:rPr lang="nl-NL" dirty="0"/>
            </a:br>
            <a:r>
              <a:rPr lang="nl-NL" dirty="0"/>
              <a:t>De foto hiernaast laat nog maar een heel klein deel zien van wat er werkelijk was gebeurd.</a:t>
            </a:r>
          </a:p>
        </p:txBody>
      </p:sp>
      <p:sp>
        <p:nvSpPr>
          <p:cNvPr id="3" name="Tekstvak 2">
            <a:extLst>
              <a:ext uri="{FF2B5EF4-FFF2-40B4-BE49-F238E27FC236}">
                <a16:creationId xmlns:a16="http://schemas.microsoft.com/office/drawing/2014/main" id="{B60A566C-0A05-7C6D-2E63-871E8B1F71A5}"/>
              </a:ext>
            </a:extLst>
          </p:cNvPr>
          <p:cNvSpPr txBox="1"/>
          <p:nvPr/>
        </p:nvSpPr>
        <p:spPr>
          <a:xfrm>
            <a:off x="2404534" y="4174066"/>
            <a:ext cx="7806266" cy="2031325"/>
          </a:xfrm>
          <a:prstGeom prst="rect">
            <a:avLst/>
          </a:prstGeom>
          <a:noFill/>
        </p:spPr>
        <p:txBody>
          <a:bodyPr wrap="square" rtlCol="0">
            <a:spAutoFit/>
          </a:bodyPr>
          <a:lstStyle/>
          <a:p>
            <a:r>
              <a:rPr lang="nl-NL" dirty="0"/>
              <a:t>Zoek eens uit wat er die dag gebeurde in Enschede.</a:t>
            </a:r>
            <a:br>
              <a:rPr lang="nl-NL" dirty="0"/>
            </a:br>
            <a:r>
              <a:rPr lang="nl-NL" dirty="0"/>
              <a:t>Sinds die dag is er veel gesproken of dit materiaal niet verboden kon worden.</a:t>
            </a:r>
            <a:br>
              <a:rPr lang="nl-NL" dirty="0"/>
            </a:br>
            <a:endParaRPr lang="nl-NL" dirty="0"/>
          </a:p>
          <a:p>
            <a:r>
              <a:rPr lang="nl-NL" dirty="0"/>
              <a:t>Wat vind jij daarvan?</a:t>
            </a:r>
            <a:br>
              <a:rPr lang="nl-NL" dirty="0"/>
            </a:br>
            <a:r>
              <a:rPr lang="nl-NL" dirty="0"/>
              <a:t>Praat er eens met iemand in de groep over die een tegengestelde mening heeft.</a:t>
            </a:r>
          </a:p>
          <a:p>
            <a:r>
              <a:rPr lang="nl-NL" dirty="0"/>
              <a:t>Luister goed naar elkaar waarom je vindt wat je vindt</a:t>
            </a:r>
            <a:br>
              <a:rPr lang="nl-NL" dirty="0"/>
            </a:br>
            <a:endParaRPr lang="nl-NL" dirty="0"/>
          </a:p>
        </p:txBody>
      </p:sp>
    </p:spTree>
    <p:extLst>
      <p:ext uri="{BB962C8B-B14F-4D97-AF65-F5344CB8AC3E}">
        <p14:creationId xmlns:p14="http://schemas.microsoft.com/office/powerpoint/2010/main" val="352170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venter, entre la historia y la naturaleza">
            <a:extLst>
              <a:ext uri="{FF2B5EF4-FFF2-40B4-BE49-F238E27FC236}">
                <a16:creationId xmlns:a16="http://schemas.microsoft.com/office/drawing/2014/main" id="{42ACADAF-0D50-E120-12D9-9A800ABA1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31" y="0"/>
            <a:ext cx="11449538" cy="685544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147A006-82E3-F0C7-3666-D74F4995F191}"/>
              </a:ext>
            </a:extLst>
          </p:cNvPr>
          <p:cNvSpPr txBox="1"/>
          <p:nvPr/>
        </p:nvSpPr>
        <p:spPr>
          <a:xfrm>
            <a:off x="3649784" y="304800"/>
            <a:ext cx="5963138" cy="369332"/>
          </a:xfrm>
          <a:prstGeom prst="rect">
            <a:avLst/>
          </a:prstGeom>
          <a:noFill/>
        </p:spPr>
        <p:txBody>
          <a:bodyPr wrap="square" rtlCol="0">
            <a:spAutoFit/>
          </a:bodyPr>
          <a:lstStyle/>
          <a:p>
            <a:r>
              <a:rPr lang="nl-NL" dirty="0">
                <a:solidFill>
                  <a:srgbClr val="FF0000"/>
                </a:solidFill>
              </a:rPr>
              <a:t>Deventer met ondergelopen kade</a:t>
            </a:r>
            <a:endParaRPr lang="nl-NL" dirty="0"/>
          </a:p>
        </p:txBody>
      </p:sp>
    </p:spTree>
    <p:extLst>
      <p:ext uri="{BB962C8B-B14F-4D97-AF65-F5344CB8AC3E}">
        <p14:creationId xmlns:p14="http://schemas.microsoft.com/office/powerpoint/2010/main" val="3578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hmea: aandacht voor gevaar vuurwerk blijft onverminderd nodig ...">
            <a:hlinkClick r:id="rId2"/>
            <a:extLst>
              <a:ext uri="{FF2B5EF4-FFF2-40B4-BE49-F238E27FC236}">
                <a16:creationId xmlns:a16="http://schemas.microsoft.com/office/drawing/2014/main" id="{DC9D1FAD-160E-8B09-E227-738B83980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4E5496D-0888-A723-591C-EDCD89419D14}"/>
              </a:ext>
            </a:extLst>
          </p:cNvPr>
          <p:cNvSpPr txBox="1"/>
          <p:nvPr/>
        </p:nvSpPr>
        <p:spPr>
          <a:xfrm>
            <a:off x="4182533" y="203199"/>
            <a:ext cx="4055533" cy="369332"/>
          </a:xfrm>
          <a:prstGeom prst="rect">
            <a:avLst/>
          </a:prstGeom>
          <a:noFill/>
        </p:spPr>
        <p:txBody>
          <a:bodyPr wrap="square" rtlCol="0">
            <a:spAutoFit/>
          </a:bodyPr>
          <a:lstStyle/>
          <a:p>
            <a:r>
              <a:rPr lang="nl-NL" dirty="0"/>
              <a:t>Klik op de afbeelding!</a:t>
            </a:r>
          </a:p>
        </p:txBody>
      </p:sp>
    </p:spTree>
    <p:extLst>
      <p:ext uri="{BB962C8B-B14F-4D97-AF65-F5344CB8AC3E}">
        <p14:creationId xmlns:p14="http://schemas.microsoft.com/office/powerpoint/2010/main" val="117575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86CDB36-8D00-8AB0-A52B-A6CC6C529E2D}"/>
              </a:ext>
            </a:extLst>
          </p:cNvPr>
          <p:cNvSpPr/>
          <p:nvPr/>
        </p:nvSpPr>
        <p:spPr>
          <a:xfrm>
            <a:off x="3122818" y="249535"/>
            <a:ext cx="5726247" cy="1569660"/>
          </a:xfrm>
          <a:prstGeom prst="rect">
            <a:avLst/>
          </a:prstGeom>
          <a:noFill/>
        </p:spPr>
        <p:txBody>
          <a:bodyPr wrap="none" lIns="91440" tIns="45720" rIns="91440" bIns="45720">
            <a:spAutoFit/>
          </a:bodyPr>
          <a:lstStyle/>
          <a:p>
            <a:pPr algn="ctr"/>
            <a:r>
              <a:rPr lang="nl-NL"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Vuurwerk</a:t>
            </a:r>
            <a:br>
              <a:rPr lang="nl-NL"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prachtig, maar….een omstreden </a:t>
            </a:r>
            <a:br>
              <a:rPr lang="nl-NL"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nl-NL"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uitvinding</a:t>
            </a:r>
          </a:p>
        </p:txBody>
      </p:sp>
      <p:sp>
        <p:nvSpPr>
          <p:cNvPr id="3" name="Tekstvak 2">
            <a:extLst>
              <a:ext uri="{FF2B5EF4-FFF2-40B4-BE49-F238E27FC236}">
                <a16:creationId xmlns:a16="http://schemas.microsoft.com/office/drawing/2014/main" id="{36B1EE50-8F3D-4E03-CC86-A1987595B6BC}"/>
              </a:ext>
            </a:extLst>
          </p:cNvPr>
          <p:cNvSpPr txBox="1"/>
          <p:nvPr/>
        </p:nvSpPr>
        <p:spPr>
          <a:xfrm>
            <a:off x="237067" y="3048000"/>
            <a:ext cx="11497733" cy="1200329"/>
          </a:xfrm>
          <a:prstGeom prst="rect">
            <a:avLst/>
          </a:prstGeom>
          <a:noFill/>
        </p:spPr>
        <p:txBody>
          <a:bodyPr wrap="square" rtlCol="0">
            <a:spAutoFit/>
          </a:bodyPr>
          <a:lstStyle/>
          <a:p>
            <a:r>
              <a:rPr lang="nl-NL" dirty="0"/>
              <a:t>Uitvindingen…. Alles wat we gebruiken is door iemand uitgevonden, bedacht of ontdekt. Je staat er met je fiets niet bij stil, maar ook je fiets is een uitvinding. Het zou wel eens heel leuk kunnen zijn om daar een spreekbeurt over te houden in je groep. Kies dan drie onderwerpen uit waarvan je vrijwel zeker weet, dat niemand enig idee heeft wie dat heeft bedacht, uitgevonden of ontdekt.</a:t>
            </a:r>
          </a:p>
        </p:txBody>
      </p:sp>
      <p:sp>
        <p:nvSpPr>
          <p:cNvPr id="5" name="Tekstvak 4">
            <a:extLst>
              <a:ext uri="{FF2B5EF4-FFF2-40B4-BE49-F238E27FC236}">
                <a16:creationId xmlns:a16="http://schemas.microsoft.com/office/drawing/2014/main" id="{132A1326-5C2A-7FC0-0B61-80A4BF4FC312}"/>
              </a:ext>
            </a:extLst>
          </p:cNvPr>
          <p:cNvSpPr txBox="1"/>
          <p:nvPr/>
        </p:nvSpPr>
        <p:spPr>
          <a:xfrm>
            <a:off x="321733" y="4453467"/>
            <a:ext cx="10608734" cy="646331"/>
          </a:xfrm>
          <a:prstGeom prst="rect">
            <a:avLst/>
          </a:prstGeom>
          <a:noFill/>
        </p:spPr>
        <p:txBody>
          <a:bodyPr wrap="square" rtlCol="0">
            <a:spAutoFit/>
          </a:bodyPr>
          <a:lstStyle/>
          <a:p>
            <a:r>
              <a:rPr lang="nl-NL" dirty="0"/>
              <a:t>Of weet jij wie de </a:t>
            </a:r>
            <a:r>
              <a:rPr lang="nl-NL" dirty="0">
                <a:hlinkClick r:id="rId2"/>
              </a:rPr>
              <a:t>KAASCHAAF </a:t>
            </a:r>
            <a:r>
              <a:rPr lang="nl-NL" dirty="0"/>
              <a:t>heeft uitgevonden?</a:t>
            </a:r>
            <a:br>
              <a:rPr lang="nl-NL" dirty="0"/>
            </a:br>
            <a:endParaRPr lang="nl-NL" dirty="0"/>
          </a:p>
        </p:txBody>
      </p:sp>
      <p:sp>
        <p:nvSpPr>
          <p:cNvPr id="6" name="Tekstvak 5">
            <a:extLst>
              <a:ext uri="{FF2B5EF4-FFF2-40B4-BE49-F238E27FC236}">
                <a16:creationId xmlns:a16="http://schemas.microsoft.com/office/drawing/2014/main" id="{A7712587-0515-E6F0-9844-7338DBCF6705}"/>
              </a:ext>
            </a:extLst>
          </p:cNvPr>
          <p:cNvSpPr txBox="1"/>
          <p:nvPr/>
        </p:nvSpPr>
        <p:spPr>
          <a:xfrm>
            <a:off x="381000" y="4914458"/>
            <a:ext cx="4902200" cy="369332"/>
          </a:xfrm>
          <a:prstGeom prst="rect">
            <a:avLst/>
          </a:prstGeom>
          <a:noFill/>
        </p:spPr>
        <p:txBody>
          <a:bodyPr wrap="square" rtlCol="0">
            <a:spAutoFit/>
          </a:bodyPr>
          <a:lstStyle/>
          <a:p>
            <a:r>
              <a:rPr lang="nl-NL" dirty="0"/>
              <a:t>Of de</a:t>
            </a:r>
            <a:r>
              <a:rPr lang="nl-NL" dirty="0">
                <a:hlinkClick r:id="rId3"/>
              </a:rPr>
              <a:t> LUCIFER </a:t>
            </a:r>
            <a:r>
              <a:rPr lang="nl-NL" dirty="0"/>
              <a:t>?</a:t>
            </a:r>
          </a:p>
        </p:txBody>
      </p:sp>
      <p:sp>
        <p:nvSpPr>
          <p:cNvPr id="7" name="Tekstvak 6">
            <a:extLst>
              <a:ext uri="{FF2B5EF4-FFF2-40B4-BE49-F238E27FC236}">
                <a16:creationId xmlns:a16="http://schemas.microsoft.com/office/drawing/2014/main" id="{9A59A09C-C44C-5ED3-A87D-E57258904E15}"/>
              </a:ext>
            </a:extLst>
          </p:cNvPr>
          <p:cNvSpPr txBox="1"/>
          <p:nvPr/>
        </p:nvSpPr>
        <p:spPr>
          <a:xfrm>
            <a:off x="381000" y="5604933"/>
            <a:ext cx="4800600" cy="369332"/>
          </a:xfrm>
          <a:prstGeom prst="rect">
            <a:avLst/>
          </a:prstGeom>
          <a:noFill/>
        </p:spPr>
        <p:txBody>
          <a:bodyPr wrap="square" rtlCol="0">
            <a:spAutoFit/>
          </a:bodyPr>
          <a:lstStyle/>
          <a:p>
            <a:r>
              <a:rPr lang="nl-NL" dirty="0"/>
              <a:t>Klik hier voor een lijst met </a:t>
            </a:r>
            <a:r>
              <a:rPr lang="nl-NL" dirty="0">
                <a:hlinkClick r:id="rId4"/>
              </a:rPr>
              <a:t>UITVINDINGEN!</a:t>
            </a:r>
            <a:endParaRPr lang="nl-NL" dirty="0"/>
          </a:p>
        </p:txBody>
      </p:sp>
      <p:sp>
        <p:nvSpPr>
          <p:cNvPr id="8" name="Tekstvak 7">
            <a:extLst>
              <a:ext uri="{FF2B5EF4-FFF2-40B4-BE49-F238E27FC236}">
                <a16:creationId xmlns:a16="http://schemas.microsoft.com/office/drawing/2014/main" id="{0B298EB2-829F-030C-E1E9-133DB0D6CDEB}"/>
              </a:ext>
            </a:extLst>
          </p:cNvPr>
          <p:cNvSpPr txBox="1"/>
          <p:nvPr/>
        </p:nvSpPr>
        <p:spPr>
          <a:xfrm>
            <a:off x="5731933" y="4400882"/>
            <a:ext cx="5825067" cy="646331"/>
          </a:xfrm>
          <a:prstGeom prst="rect">
            <a:avLst/>
          </a:prstGeom>
          <a:noFill/>
        </p:spPr>
        <p:txBody>
          <a:bodyPr wrap="square" rtlCol="0">
            <a:spAutoFit/>
          </a:bodyPr>
          <a:lstStyle/>
          <a:p>
            <a:r>
              <a:rPr lang="nl-NL" dirty="0"/>
              <a:t>Het kan ook omgekeerd. Dit zijn de namen van uitvinders, maar wat vonden ze uit, ontdekten ze of bedachten ze!</a:t>
            </a:r>
          </a:p>
        </p:txBody>
      </p:sp>
      <p:sp>
        <p:nvSpPr>
          <p:cNvPr id="9" name="Tekstvak 8">
            <a:extLst>
              <a:ext uri="{FF2B5EF4-FFF2-40B4-BE49-F238E27FC236}">
                <a16:creationId xmlns:a16="http://schemas.microsoft.com/office/drawing/2014/main" id="{A7782A6E-B307-2B0A-D75B-3807B7C312CA}"/>
              </a:ext>
            </a:extLst>
          </p:cNvPr>
          <p:cNvSpPr txBox="1"/>
          <p:nvPr/>
        </p:nvSpPr>
        <p:spPr>
          <a:xfrm>
            <a:off x="5731933" y="5150935"/>
            <a:ext cx="5300133" cy="369332"/>
          </a:xfrm>
          <a:prstGeom prst="rect">
            <a:avLst/>
          </a:prstGeom>
          <a:noFill/>
        </p:spPr>
        <p:txBody>
          <a:bodyPr wrap="square" rtlCol="0">
            <a:spAutoFit/>
          </a:bodyPr>
          <a:lstStyle/>
          <a:p>
            <a:r>
              <a:rPr lang="nl-NL" dirty="0"/>
              <a:t>Dit is een lijst met </a:t>
            </a:r>
            <a:r>
              <a:rPr lang="nl-NL" dirty="0">
                <a:hlinkClick r:id="rId5"/>
              </a:rPr>
              <a:t>NAMEN van de UITVINDERS</a:t>
            </a:r>
            <a:endParaRPr lang="nl-NL" dirty="0"/>
          </a:p>
        </p:txBody>
      </p:sp>
      <p:sp>
        <p:nvSpPr>
          <p:cNvPr id="10" name="Tekstvak 9">
            <a:extLst>
              <a:ext uri="{FF2B5EF4-FFF2-40B4-BE49-F238E27FC236}">
                <a16:creationId xmlns:a16="http://schemas.microsoft.com/office/drawing/2014/main" id="{09BD0197-EE35-041E-E190-034B13691A41}"/>
              </a:ext>
            </a:extLst>
          </p:cNvPr>
          <p:cNvSpPr txBox="1"/>
          <p:nvPr/>
        </p:nvSpPr>
        <p:spPr>
          <a:xfrm>
            <a:off x="5731933" y="5850466"/>
            <a:ext cx="5926667" cy="646331"/>
          </a:xfrm>
          <a:prstGeom prst="rect">
            <a:avLst/>
          </a:prstGeom>
          <a:noFill/>
        </p:spPr>
        <p:txBody>
          <a:bodyPr wrap="square" rtlCol="0">
            <a:spAutoFit/>
          </a:bodyPr>
          <a:lstStyle/>
          <a:p>
            <a:r>
              <a:rPr lang="nl-NL" dirty="0"/>
              <a:t>Vergeet niet je fiets op slot te zetten….</a:t>
            </a:r>
            <a:r>
              <a:rPr lang="nl-NL" dirty="0" err="1"/>
              <a:t>ehhh</a:t>
            </a:r>
            <a:r>
              <a:rPr lang="nl-NL" dirty="0"/>
              <a:t>, wie vond eigenlijk het fietsslot uit??? Nou. Maar even uitzoeken!</a:t>
            </a:r>
          </a:p>
        </p:txBody>
      </p:sp>
      <p:pic>
        <p:nvPicPr>
          <p:cNvPr id="12" name="Afbeelding 11">
            <a:extLst>
              <a:ext uri="{FF2B5EF4-FFF2-40B4-BE49-F238E27FC236}">
                <a16:creationId xmlns:a16="http://schemas.microsoft.com/office/drawing/2014/main" id="{E5724C92-704A-F65B-8FBB-E4D4ED3FF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0999" y="1263784"/>
            <a:ext cx="2540001" cy="1715898"/>
          </a:xfrm>
          <a:prstGeom prst="rect">
            <a:avLst/>
          </a:prstGeom>
        </p:spPr>
      </p:pic>
      <p:pic>
        <p:nvPicPr>
          <p:cNvPr id="14" name="Afbeelding 13">
            <a:extLst>
              <a:ext uri="{FF2B5EF4-FFF2-40B4-BE49-F238E27FC236}">
                <a16:creationId xmlns:a16="http://schemas.microsoft.com/office/drawing/2014/main" id="{70A21021-1AD7-A8F0-222B-6154E3DA6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1348020"/>
            <a:ext cx="2324631" cy="1547427"/>
          </a:xfrm>
          <a:prstGeom prst="rect">
            <a:avLst/>
          </a:prstGeom>
        </p:spPr>
      </p:pic>
      <p:pic>
        <p:nvPicPr>
          <p:cNvPr id="16" name="Afbeelding 15">
            <a:extLst>
              <a:ext uri="{FF2B5EF4-FFF2-40B4-BE49-F238E27FC236}">
                <a16:creationId xmlns:a16="http://schemas.microsoft.com/office/drawing/2014/main" id="{38B6682D-0C7F-EFCC-0424-AB2718A32E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466" y="1922917"/>
            <a:ext cx="1644413" cy="867833"/>
          </a:xfrm>
          <a:prstGeom prst="rect">
            <a:avLst/>
          </a:prstGeom>
        </p:spPr>
      </p:pic>
      <p:pic>
        <p:nvPicPr>
          <p:cNvPr id="18" name="Afbeelding 17">
            <a:extLst>
              <a:ext uri="{FF2B5EF4-FFF2-40B4-BE49-F238E27FC236}">
                <a16:creationId xmlns:a16="http://schemas.microsoft.com/office/drawing/2014/main" id="{FED53356-11F2-0F27-7C73-C1F324903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5085" y="1470849"/>
            <a:ext cx="1887541" cy="1256008"/>
          </a:xfrm>
          <a:prstGeom prst="rect">
            <a:avLst/>
          </a:prstGeom>
        </p:spPr>
      </p:pic>
      <p:pic>
        <p:nvPicPr>
          <p:cNvPr id="20" name="Afbeelding 19">
            <a:extLst>
              <a:ext uri="{FF2B5EF4-FFF2-40B4-BE49-F238E27FC236}">
                <a16:creationId xmlns:a16="http://schemas.microsoft.com/office/drawing/2014/main" id="{655B1BEE-2722-FFBB-F8FD-30FA0B342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9376" y="1552095"/>
            <a:ext cx="1706502" cy="1279266"/>
          </a:xfrm>
          <a:prstGeom prst="rect">
            <a:avLst/>
          </a:prstGeom>
        </p:spPr>
      </p:pic>
    </p:spTree>
    <p:extLst>
      <p:ext uri="{BB962C8B-B14F-4D97-AF65-F5344CB8AC3E}">
        <p14:creationId xmlns:p14="http://schemas.microsoft.com/office/powerpoint/2010/main" val="7872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D68F4C-200C-E4D8-A1E4-9062AFC4E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51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6C48E25E-D16A-7FDC-5CB3-36FFADD3BC60}"/>
              </a:ext>
            </a:extLst>
          </p:cNvPr>
          <p:cNvSpPr txBox="1"/>
          <p:nvPr/>
        </p:nvSpPr>
        <p:spPr>
          <a:xfrm>
            <a:off x="5604934" y="378935"/>
            <a:ext cx="6096000" cy="1200329"/>
          </a:xfrm>
          <a:prstGeom prst="rect">
            <a:avLst/>
          </a:prstGeom>
          <a:noFill/>
        </p:spPr>
        <p:txBody>
          <a:bodyPr wrap="square">
            <a:spAutoFit/>
          </a:bodyPr>
          <a:lstStyle/>
          <a:p>
            <a:r>
              <a:rPr lang="nl-NL" b="0" i="0" dirty="0">
                <a:effectLst/>
                <a:latin typeface="Open Sans" panose="020B0606030504020204" pitchFamily="34" charset="0"/>
              </a:rPr>
              <a:t>Een los hoes (meervoud: </a:t>
            </a:r>
            <a:r>
              <a:rPr lang="nl-NL" b="0" i="0" dirty="0" err="1">
                <a:effectLst/>
                <a:latin typeface="Open Sans" panose="020B0606030504020204" pitchFamily="34" charset="0"/>
              </a:rPr>
              <a:t>lösse</a:t>
            </a:r>
            <a:r>
              <a:rPr lang="nl-NL" b="0" i="0" dirty="0">
                <a:effectLst/>
                <a:latin typeface="Open Sans" panose="020B0606030504020204" pitchFamily="34" charset="0"/>
              </a:rPr>
              <a:t> </a:t>
            </a:r>
            <a:r>
              <a:rPr lang="nl-NL" b="0" i="0" dirty="0" err="1">
                <a:effectLst/>
                <a:latin typeface="Open Sans" panose="020B0606030504020204" pitchFamily="34" charset="0"/>
              </a:rPr>
              <a:t>huze</a:t>
            </a:r>
            <a:r>
              <a:rPr lang="nl-NL" b="0" i="0" dirty="0">
                <a:effectLst/>
                <a:latin typeface="Open Sans" panose="020B0606030504020204" pitchFamily="34" charset="0"/>
              </a:rPr>
              <a:t>(n)) is een boerderij  die vooral in Twente en de Achterhoek voorkwam. Los hoes betekent open huis: de bewoners en het vee leefden samen onder een dak, in dezelfde ruimte.</a:t>
            </a:r>
            <a:endParaRPr lang="nl-NL" dirty="0"/>
          </a:p>
        </p:txBody>
      </p:sp>
      <p:pic>
        <p:nvPicPr>
          <p:cNvPr id="6" name="Picture 1" descr="IMG_256">
            <a:extLst>
              <a:ext uri="{FF2B5EF4-FFF2-40B4-BE49-F238E27FC236}">
                <a16:creationId xmlns:a16="http://schemas.microsoft.com/office/drawing/2014/main" id="{FC62C738-56B1-915D-1DBB-A8E82C736B82}"/>
              </a:ext>
            </a:extLst>
          </p:cNvPr>
          <p:cNvPicPr>
            <a:picLocks noChangeAspect="1"/>
          </p:cNvPicPr>
          <p:nvPr/>
        </p:nvPicPr>
        <p:blipFill>
          <a:blip r:embed="rId3"/>
          <a:stretch>
            <a:fillRect/>
          </a:stretch>
        </p:blipFill>
        <p:spPr>
          <a:xfrm>
            <a:off x="7821612" y="1753129"/>
            <a:ext cx="1476375" cy="2657475"/>
          </a:xfrm>
          <a:prstGeom prst="rect">
            <a:avLst/>
          </a:prstGeom>
          <a:noFill/>
          <a:ln w="9525">
            <a:noFill/>
          </a:ln>
        </p:spPr>
      </p:pic>
      <p:sp>
        <p:nvSpPr>
          <p:cNvPr id="7" name="Tekstvak 6">
            <a:extLst>
              <a:ext uri="{FF2B5EF4-FFF2-40B4-BE49-F238E27FC236}">
                <a16:creationId xmlns:a16="http://schemas.microsoft.com/office/drawing/2014/main" id="{168528E0-A687-5145-AFCD-33E78CF84DD9}"/>
              </a:ext>
            </a:extLst>
          </p:cNvPr>
          <p:cNvSpPr txBox="1"/>
          <p:nvPr/>
        </p:nvSpPr>
        <p:spPr>
          <a:xfrm>
            <a:off x="5511799" y="4834467"/>
            <a:ext cx="6096000" cy="1477328"/>
          </a:xfrm>
          <a:prstGeom prst="rect">
            <a:avLst/>
          </a:prstGeom>
          <a:noFill/>
        </p:spPr>
        <p:txBody>
          <a:bodyPr wrap="square" rtlCol="0">
            <a:spAutoFit/>
          </a:bodyPr>
          <a:lstStyle/>
          <a:p>
            <a:r>
              <a:rPr lang="nl-NL" dirty="0"/>
              <a:t>Op je fietstocht door Twente zie je soms nog huizen die lijken een los hoes. Bij de grote dubbele deuren aan de </a:t>
            </a:r>
            <a:r>
              <a:rPr lang="nl-NL" dirty="0" err="1"/>
              <a:t>achterzijdevan</a:t>
            </a:r>
            <a:r>
              <a:rPr lang="nl-NL" dirty="0"/>
              <a:t> de schuur  kun je op de sluitpaal, de </a:t>
            </a:r>
            <a:r>
              <a:rPr lang="nl-NL" dirty="0" err="1"/>
              <a:t>stiepel</a:t>
            </a:r>
            <a:r>
              <a:rPr lang="nl-NL" dirty="0"/>
              <a:t>, dit teken vinden. Het is het STIEPELTEKEN.</a:t>
            </a:r>
            <a:br>
              <a:rPr lang="nl-NL" dirty="0"/>
            </a:br>
            <a:r>
              <a:rPr lang="nl-NL" dirty="0"/>
              <a:t>Waarom deden de bewoners dat? Zoek dat een uit.</a:t>
            </a:r>
          </a:p>
        </p:txBody>
      </p:sp>
    </p:spTree>
    <p:extLst>
      <p:ext uri="{BB962C8B-B14F-4D97-AF65-F5344CB8AC3E}">
        <p14:creationId xmlns:p14="http://schemas.microsoft.com/office/powerpoint/2010/main" val="29079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9196193-D26D-30EE-EFCC-70CEE449DA55}"/>
              </a:ext>
            </a:extLst>
          </p:cNvPr>
          <p:cNvSpPr/>
          <p:nvPr/>
        </p:nvSpPr>
        <p:spPr>
          <a:xfrm>
            <a:off x="3537639" y="2967335"/>
            <a:ext cx="5116722"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Typ hier uw tekst</a:t>
            </a:r>
          </a:p>
        </p:txBody>
      </p:sp>
      <p:pic>
        <p:nvPicPr>
          <p:cNvPr id="5" name="Afbeelding 4">
            <a:extLst>
              <a:ext uri="{FF2B5EF4-FFF2-40B4-BE49-F238E27FC236}">
                <a16:creationId xmlns:a16="http://schemas.microsoft.com/office/drawing/2014/main" id="{DB40C62E-4A4A-3733-C167-F72F8E607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953" y="0"/>
            <a:ext cx="8877300" cy="6654800"/>
          </a:xfrm>
          <a:prstGeom prst="rect">
            <a:avLst/>
          </a:prstGeom>
        </p:spPr>
      </p:pic>
      <p:sp>
        <p:nvSpPr>
          <p:cNvPr id="6" name="Rechthoek 5">
            <a:extLst>
              <a:ext uri="{FF2B5EF4-FFF2-40B4-BE49-F238E27FC236}">
                <a16:creationId xmlns:a16="http://schemas.microsoft.com/office/drawing/2014/main" id="{34B34873-4B6D-9004-358A-6CADCF710837}"/>
              </a:ext>
            </a:extLst>
          </p:cNvPr>
          <p:cNvSpPr/>
          <p:nvPr/>
        </p:nvSpPr>
        <p:spPr>
          <a:xfrm>
            <a:off x="2349167" y="4349402"/>
            <a:ext cx="8416086" cy="923330"/>
          </a:xfrm>
          <a:prstGeom prst="rect">
            <a:avLst/>
          </a:prstGeom>
          <a:noFill/>
        </p:spPr>
        <p:txBody>
          <a:bodyPr wrap="none" lIns="91440" tIns="45720" rIns="91440" bIns="45720">
            <a:spAutoFit/>
          </a:bodyPr>
          <a:lstStyle/>
          <a:p>
            <a:pPr algn="ctr"/>
            <a:r>
              <a:rPr lang="nl-NL" sz="5400" b="1" spc="50" dirty="0">
                <a:ln w="9525" cmpd="sng">
                  <a:solidFill>
                    <a:schemeClr val="accent1"/>
                  </a:solidFill>
                  <a:prstDash val="solid"/>
                </a:ln>
                <a:solidFill>
                  <a:srgbClr val="70AD47">
                    <a:tint val="1000"/>
                  </a:srgbClr>
                </a:solidFill>
                <a:effectLst>
                  <a:glow rad="38100">
                    <a:schemeClr val="accent1">
                      <a:alpha val="40000"/>
                    </a:schemeClr>
                  </a:glow>
                </a:effectLst>
              </a:rPr>
              <a:t>Wie bint </a:t>
            </a:r>
            <a:r>
              <a:rPr lang="nl-NL" sz="5400" b="1" spc="50" dirty="0" err="1">
                <a:ln w="9525" cmpd="sng">
                  <a:solidFill>
                    <a:schemeClr val="accent1"/>
                  </a:solidFill>
                  <a:prstDash val="solid"/>
                </a:ln>
                <a:solidFill>
                  <a:srgbClr val="70AD47">
                    <a:tint val="1000"/>
                  </a:srgbClr>
                </a:solidFill>
                <a:effectLst>
                  <a:glow rad="38100">
                    <a:schemeClr val="accent1">
                      <a:alpha val="40000"/>
                    </a:schemeClr>
                  </a:glow>
                </a:effectLst>
              </a:rPr>
              <a:t>kloar</a:t>
            </a:r>
            <a:r>
              <a:rPr lang="nl-NL"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nl-NL" sz="5400" b="1" spc="50" dirty="0" err="1">
                <a:ln w="9525" cmpd="sng">
                  <a:solidFill>
                    <a:schemeClr val="accent1"/>
                  </a:solidFill>
                  <a:prstDash val="solid"/>
                </a:ln>
                <a:solidFill>
                  <a:srgbClr val="70AD47">
                    <a:tint val="1000"/>
                  </a:srgbClr>
                </a:solidFill>
                <a:effectLst>
                  <a:glow rad="38100">
                    <a:schemeClr val="accent1">
                      <a:alpha val="40000"/>
                    </a:schemeClr>
                  </a:glow>
                </a:effectLst>
              </a:rPr>
              <a:t>mit</a:t>
            </a:r>
            <a:r>
              <a:rPr lang="nl-NL" sz="5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nl-NL" sz="5400" b="1" spc="50" dirty="0" err="1">
                <a:ln w="9525" cmpd="sng">
                  <a:solidFill>
                    <a:schemeClr val="accent1"/>
                  </a:solidFill>
                  <a:prstDash val="solid"/>
                </a:ln>
                <a:solidFill>
                  <a:srgbClr val="70AD47">
                    <a:tint val="1000"/>
                  </a:srgbClr>
                </a:solidFill>
                <a:effectLst>
                  <a:glow rad="38100">
                    <a:schemeClr val="accent1">
                      <a:alpha val="40000"/>
                    </a:schemeClr>
                  </a:glow>
                </a:effectLst>
              </a:rPr>
              <a:t>Overiesel</a:t>
            </a:r>
            <a:endParaRPr lang="nl-NL" sz="5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70036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t 4">
                <a:extLst>
                  <a:ext uri="{FF2B5EF4-FFF2-40B4-BE49-F238E27FC236}">
                    <a16:creationId xmlns:a16="http://schemas.microsoft.com/office/drawing/2014/main" id="{B0037405-41EB-6C5E-4C3C-C38AB25F8D18}"/>
                  </a:ext>
                </a:extLst>
              </p14:cNvPr>
              <p14:cNvContentPartPr/>
              <p14:nvPr/>
            </p14:nvContentPartPr>
            <p14:xfrm>
              <a:off x="2716773" y="1309373"/>
              <a:ext cx="706680" cy="596160"/>
            </p14:xfrm>
          </p:contentPart>
        </mc:Choice>
        <mc:Fallback xmlns="">
          <p:pic>
            <p:nvPicPr>
              <p:cNvPr id="5" name="Inkt 4">
                <a:extLst>
                  <a:ext uri="{FF2B5EF4-FFF2-40B4-BE49-F238E27FC236}">
                    <a16:creationId xmlns:a16="http://schemas.microsoft.com/office/drawing/2014/main" id="{B0037405-41EB-6C5E-4C3C-C38AB25F8D18}"/>
                  </a:ext>
                </a:extLst>
              </p:cNvPr>
              <p:cNvPicPr/>
              <p:nvPr/>
            </p:nvPicPr>
            <p:blipFill>
              <a:blip r:embed="rId3"/>
              <a:stretch>
                <a:fillRect/>
              </a:stretch>
            </p:blipFill>
            <p:spPr>
              <a:xfrm>
                <a:off x="2707773" y="1300733"/>
                <a:ext cx="724320" cy="61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t 5">
                <a:extLst>
                  <a:ext uri="{FF2B5EF4-FFF2-40B4-BE49-F238E27FC236}">
                    <a16:creationId xmlns:a16="http://schemas.microsoft.com/office/drawing/2014/main" id="{373B191E-1CEB-6FE9-A06F-69FE6B822466}"/>
                  </a:ext>
                </a:extLst>
              </p14:cNvPr>
              <p14:cNvContentPartPr/>
              <p14:nvPr/>
            </p14:nvContentPartPr>
            <p14:xfrm>
              <a:off x="2717853" y="639413"/>
              <a:ext cx="458280" cy="434880"/>
            </p14:xfrm>
          </p:contentPart>
        </mc:Choice>
        <mc:Fallback xmlns="">
          <p:pic>
            <p:nvPicPr>
              <p:cNvPr id="6" name="Inkt 5">
                <a:extLst>
                  <a:ext uri="{FF2B5EF4-FFF2-40B4-BE49-F238E27FC236}">
                    <a16:creationId xmlns:a16="http://schemas.microsoft.com/office/drawing/2014/main" id="{373B191E-1CEB-6FE9-A06F-69FE6B822466}"/>
                  </a:ext>
                </a:extLst>
              </p:cNvPr>
              <p:cNvPicPr/>
              <p:nvPr/>
            </p:nvPicPr>
            <p:blipFill>
              <a:blip r:embed="rId5"/>
              <a:stretch>
                <a:fillRect/>
              </a:stretch>
            </p:blipFill>
            <p:spPr>
              <a:xfrm>
                <a:off x="2708853" y="630413"/>
                <a:ext cx="475920" cy="45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2AE85B8B-0806-4874-928D-A9BB96025A0B}"/>
                  </a:ext>
                </a:extLst>
              </p14:cNvPr>
              <p14:cNvContentPartPr/>
              <p14:nvPr/>
            </p14:nvContentPartPr>
            <p14:xfrm>
              <a:off x="2235093" y="674333"/>
              <a:ext cx="1027080" cy="347760"/>
            </p14:xfrm>
          </p:contentPart>
        </mc:Choice>
        <mc:Fallback xmlns="">
          <p:pic>
            <p:nvPicPr>
              <p:cNvPr id="7" name="Inkt 6">
                <a:extLst>
                  <a:ext uri="{FF2B5EF4-FFF2-40B4-BE49-F238E27FC236}">
                    <a16:creationId xmlns:a16="http://schemas.microsoft.com/office/drawing/2014/main" id="{2AE85B8B-0806-4874-928D-A9BB96025A0B}"/>
                  </a:ext>
                </a:extLst>
              </p:cNvPr>
              <p:cNvPicPr/>
              <p:nvPr/>
            </p:nvPicPr>
            <p:blipFill>
              <a:blip r:embed="rId7"/>
              <a:stretch>
                <a:fillRect/>
              </a:stretch>
            </p:blipFill>
            <p:spPr>
              <a:xfrm>
                <a:off x="2181093" y="566333"/>
                <a:ext cx="1134720" cy="563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F20CBCCB-E372-F375-6943-E2E8D01AC9B2}"/>
                  </a:ext>
                </a:extLst>
              </p14:cNvPr>
              <p14:cNvContentPartPr/>
              <p14:nvPr/>
            </p14:nvContentPartPr>
            <p14:xfrm>
              <a:off x="2882013" y="1548773"/>
              <a:ext cx="445680" cy="60840"/>
            </p14:xfrm>
          </p:contentPart>
        </mc:Choice>
        <mc:Fallback xmlns="">
          <p:pic>
            <p:nvPicPr>
              <p:cNvPr id="8" name="Inkt 7">
                <a:extLst>
                  <a:ext uri="{FF2B5EF4-FFF2-40B4-BE49-F238E27FC236}">
                    <a16:creationId xmlns:a16="http://schemas.microsoft.com/office/drawing/2014/main" id="{F20CBCCB-E372-F375-6943-E2E8D01AC9B2}"/>
                  </a:ext>
                </a:extLst>
              </p:cNvPr>
              <p:cNvPicPr/>
              <p:nvPr/>
            </p:nvPicPr>
            <p:blipFill>
              <a:blip r:embed="rId9"/>
              <a:stretch>
                <a:fillRect/>
              </a:stretch>
            </p:blipFill>
            <p:spPr>
              <a:xfrm>
                <a:off x="2828373" y="1441133"/>
                <a:ext cx="55332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t 9">
                <a:extLst>
                  <a:ext uri="{FF2B5EF4-FFF2-40B4-BE49-F238E27FC236}">
                    <a16:creationId xmlns:a16="http://schemas.microsoft.com/office/drawing/2014/main" id="{28BB77F9-D3BE-D811-FC6D-96691F144460}"/>
                  </a:ext>
                </a:extLst>
              </p14:cNvPr>
              <p14:cNvContentPartPr/>
              <p14:nvPr/>
            </p14:nvContentPartPr>
            <p14:xfrm>
              <a:off x="5156133" y="2700773"/>
              <a:ext cx="360" cy="360"/>
            </p14:xfrm>
          </p:contentPart>
        </mc:Choice>
        <mc:Fallback xmlns="">
          <p:pic>
            <p:nvPicPr>
              <p:cNvPr id="10" name="Inkt 9">
                <a:extLst>
                  <a:ext uri="{FF2B5EF4-FFF2-40B4-BE49-F238E27FC236}">
                    <a16:creationId xmlns:a16="http://schemas.microsoft.com/office/drawing/2014/main" id="{28BB77F9-D3BE-D811-FC6D-96691F144460}"/>
                  </a:ext>
                </a:extLst>
              </p:cNvPr>
              <p:cNvPicPr/>
              <p:nvPr/>
            </p:nvPicPr>
            <p:blipFill>
              <a:blip r:embed="rId11"/>
              <a:stretch>
                <a:fillRect/>
              </a:stretch>
            </p:blipFill>
            <p:spPr>
              <a:xfrm>
                <a:off x="5147133" y="26917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7F2FEFCF-3146-1C4B-2F35-5D9A3DCCFF0E}"/>
                  </a:ext>
                </a:extLst>
              </p14:cNvPr>
              <p14:cNvContentPartPr/>
              <p14:nvPr/>
            </p14:nvContentPartPr>
            <p14:xfrm>
              <a:off x="4529373" y="2590613"/>
              <a:ext cx="360" cy="360"/>
            </p14:xfrm>
          </p:contentPart>
        </mc:Choice>
        <mc:Fallback xmlns="">
          <p:pic>
            <p:nvPicPr>
              <p:cNvPr id="11" name="Inkt 10">
                <a:extLst>
                  <a:ext uri="{FF2B5EF4-FFF2-40B4-BE49-F238E27FC236}">
                    <a16:creationId xmlns:a16="http://schemas.microsoft.com/office/drawing/2014/main" id="{7F2FEFCF-3146-1C4B-2F35-5D9A3DCCFF0E}"/>
                  </a:ext>
                </a:extLst>
              </p:cNvPr>
              <p:cNvPicPr/>
              <p:nvPr/>
            </p:nvPicPr>
            <p:blipFill>
              <a:blip r:embed="rId11"/>
              <a:stretch>
                <a:fillRect/>
              </a:stretch>
            </p:blipFill>
            <p:spPr>
              <a:xfrm>
                <a:off x="4520733" y="2581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1">
                <a:extLst>
                  <a:ext uri="{FF2B5EF4-FFF2-40B4-BE49-F238E27FC236}">
                    <a16:creationId xmlns:a16="http://schemas.microsoft.com/office/drawing/2014/main" id="{2656B4D1-99A5-5631-40B4-FD3DD5BB9738}"/>
                  </a:ext>
                </a:extLst>
              </p14:cNvPr>
              <p14:cNvContentPartPr/>
              <p14:nvPr/>
            </p14:nvContentPartPr>
            <p14:xfrm>
              <a:off x="1202253" y="1303613"/>
              <a:ext cx="360" cy="360"/>
            </p14:xfrm>
          </p:contentPart>
        </mc:Choice>
        <mc:Fallback xmlns="">
          <p:pic>
            <p:nvPicPr>
              <p:cNvPr id="12" name="Inkt 11">
                <a:extLst>
                  <a:ext uri="{FF2B5EF4-FFF2-40B4-BE49-F238E27FC236}">
                    <a16:creationId xmlns:a16="http://schemas.microsoft.com/office/drawing/2014/main" id="{2656B4D1-99A5-5631-40B4-FD3DD5BB9738}"/>
                  </a:ext>
                </a:extLst>
              </p:cNvPr>
              <p:cNvPicPr/>
              <p:nvPr/>
            </p:nvPicPr>
            <p:blipFill>
              <a:blip r:embed="rId11"/>
              <a:stretch>
                <a:fillRect/>
              </a:stretch>
            </p:blipFill>
            <p:spPr>
              <a:xfrm>
                <a:off x="1193253" y="12946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E6500FF2-414B-E046-0DE3-238D9E2B6510}"/>
                  </a:ext>
                </a:extLst>
              </p14:cNvPr>
              <p14:cNvContentPartPr/>
              <p14:nvPr/>
            </p14:nvContentPartPr>
            <p14:xfrm>
              <a:off x="6375093" y="761813"/>
              <a:ext cx="360" cy="360"/>
            </p14:xfrm>
          </p:contentPart>
        </mc:Choice>
        <mc:Fallback xmlns="">
          <p:pic>
            <p:nvPicPr>
              <p:cNvPr id="13" name="Inkt 12">
                <a:extLst>
                  <a:ext uri="{FF2B5EF4-FFF2-40B4-BE49-F238E27FC236}">
                    <a16:creationId xmlns:a16="http://schemas.microsoft.com/office/drawing/2014/main" id="{E6500FF2-414B-E046-0DE3-238D9E2B6510}"/>
                  </a:ext>
                </a:extLst>
              </p:cNvPr>
              <p:cNvPicPr/>
              <p:nvPr/>
            </p:nvPicPr>
            <p:blipFill>
              <a:blip r:embed="rId11"/>
              <a:stretch>
                <a:fillRect/>
              </a:stretch>
            </p:blipFill>
            <p:spPr>
              <a:xfrm>
                <a:off x="6366453" y="753173"/>
                <a:ext cx="18000" cy="18000"/>
              </a:xfrm>
              <a:prstGeom prst="rect">
                <a:avLst/>
              </a:prstGeom>
            </p:spPr>
          </p:pic>
        </mc:Fallback>
      </mc:AlternateContent>
      <p:pic>
        <p:nvPicPr>
          <p:cNvPr id="2052" name="Picture 4" descr="hotel Overijssel .ikreis.nl - Overijssel hotel zoek en boek online ...">
            <a:extLst>
              <a:ext uri="{FF2B5EF4-FFF2-40B4-BE49-F238E27FC236}">
                <a16:creationId xmlns:a16="http://schemas.microsoft.com/office/drawing/2014/main" id="{EB092635-FAD0-96D0-05B1-B08D1DE127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09" y="89429"/>
            <a:ext cx="4514850" cy="456247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94908788-E937-19C7-807A-FF31FA27867A}"/>
              </a:ext>
            </a:extLst>
          </p:cNvPr>
          <p:cNvSpPr txBox="1"/>
          <p:nvPr/>
        </p:nvSpPr>
        <p:spPr>
          <a:xfrm>
            <a:off x="72241" y="4770698"/>
            <a:ext cx="4889226" cy="954107"/>
          </a:xfrm>
          <a:prstGeom prst="rect">
            <a:avLst/>
          </a:prstGeom>
          <a:noFill/>
        </p:spPr>
        <p:txBody>
          <a:bodyPr wrap="square" rtlCol="0">
            <a:spAutoFit/>
          </a:bodyPr>
          <a:lstStyle/>
          <a:p>
            <a:r>
              <a:rPr lang="nl-NL" sz="1400" dirty="0"/>
              <a:t>Voordat ik wegga, kijk ik eerst op de kaart. Daar zie ik wat bijzonders: DE KOP van Overijssel!</a:t>
            </a:r>
            <a:br>
              <a:rPr lang="nl-NL" sz="1400" dirty="0"/>
            </a:br>
            <a:r>
              <a:rPr lang="nl-NL" sz="1400" dirty="0"/>
              <a:t>Wat is dat? De Kop van Overijssel. Bedenk eens wat er mee wordt bedoeld. </a:t>
            </a:r>
          </a:p>
        </p:txBody>
      </p:sp>
      <p:sp>
        <p:nvSpPr>
          <p:cNvPr id="16" name="Tekstvak 15">
            <a:extLst>
              <a:ext uri="{FF2B5EF4-FFF2-40B4-BE49-F238E27FC236}">
                <a16:creationId xmlns:a16="http://schemas.microsoft.com/office/drawing/2014/main" id="{CEEC11F1-D5EC-2346-512B-1DE5CE28209D}"/>
              </a:ext>
            </a:extLst>
          </p:cNvPr>
          <p:cNvSpPr txBox="1"/>
          <p:nvPr/>
        </p:nvSpPr>
        <p:spPr>
          <a:xfrm>
            <a:off x="96309" y="5835943"/>
            <a:ext cx="4865158" cy="954107"/>
          </a:xfrm>
          <a:prstGeom prst="rect">
            <a:avLst/>
          </a:prstGeom>
          <a:noFill/>
        </p:spPr>
        <p:txBody>
          <a:bodyPr wrap="square" rtlCol="0">
            <a:spAutoFit/>
          </a:bodyPr>
          <a:lstStyle/>
          <a:p>
            <a:r>
              <a:rPr lang="nl-NL" sz="1400" dirty="0"/>
              <a:t>Had jij dat ook gezien? Met de kop van Overijssel bedoelt men het groene gebied in het noorden van de provincie De naam Vechtstreek komt niet van vechten, maar van een rivier De Vecht die in dat groene gebied stroomt.</a:t>
            </a:r>
          </a:p>
        </p:txBody>
      </p:sp>
      <p:sp>
        <p:nvSpPr>
          <p:cNvPr id="18" name="Tekstvak 17">
            <a:extLst>
              <a:ext uri="{FF2B5EF4-FFF2-40B4-BE49-F238E27FC236}">
                <a16:creationId xmlns:a16="http://schemas.microsoft.com/office/drawing/2014/main" id="{0EC75044-911D-DD26-02D0-8F626F8C2843}"/>
              </a:ext>
            </a:extLst>
          </p:cNvPr>
          <p:cNvSpPr txBox="1"/>
          <p:nvPr/>
        </p:nvSpPr>
        <p:spPr>
          <a:xfrm>
            <a:off x="5274734" y="150963"/>
            <a:ext cx="6019800" cy="923330"/>
          </a:xfrm>
          <a:prstGeom prst="rect">
            <a:avLst/>
          </a:prstGeom>
          <a:noFill/>
        </p:spPr>
        <p:txBody>
          <a:bodyPr wrap="square" rtlCol="0">
            <a:spAutoFit/>
          </a:bodyPr>
          <a:lstStyle/>
          <a:p>
            <a:r>
              <a:rPr lang="nl-NL" dirty="0"/>
              <a:t>Ik fiets vandaag in de Kop van Overijssel en zie op de kaart de naam Kallenkote. Beetje vreemde naam en ik ben nieuwsgierig hoe dat er uit ziet: </a:t>
            </a:r>
          </a:p>
        </p:txBody>
      </p:sp>
      <p:pic>
        <p:nvPicPr>
          <p:cNvPr id="2056" name="Picture 8" descr="Koelkast magneet plaatsnaambord Kallenkote.">
            <a:extLst>
              <a:ext uri="{FF2B5EF4-FFF2-40B4-BE49-F238E27FC236}">
                <a16:creationId xmlns:a16="http://schemas.microsoft.com/office/drawing/2014/main" id="{A66C019B-A64F-EA2D-84C9-B5E8E3A59B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79223" y="941208"/>
            <a:ext cx="1761060" cy="6075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p Cards - Hunting: 0299 Netherlands - Groningen">
            <a:extLst>
              <a:ext uri="{FF2B5EF4-FFF2-40B4-BE49-F238E27FC236}">
                <a16:creationId xmlns:a16="http://schemas.microsoft.com/office/drawing/2014/main" id="{1930C14F-01FB-078A-BDA3-8A70D35D1C7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74805" y="2765301"/>
            <a:ext cx="5619729" cy="4010793"/>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B9767C61-472C-D3DE-58FF-17E6381411AA}"/>
              </a:ext>
            </a:extLst>
          </p:cNvPr>
          <p:cNvSpPr txBox="1"/>
          <p:nvPr/>
        </p:nvSpPr>
        <p:spPr>
          <a:xfrm>
            <a:off x="5461000" y="1837267"/>
            <a:ext cx="6570133" cy="646331"/>
          </a:xfrm>
          <a:prstGeom prst="rect">
            <a:avLst/>
          </a:prstGeom>
          <a:noFill/>
        </p:spPr>
        <p:txBody>
          <a:bodyPr wrap="square" rtlCol="0">
            <a:spAutoFit/>
          </a:bodyPr>
          <a:lstStyle/>
          <a:p>
            <a:r>
              <a:rPr lang="nl-NL" dirty="0"/>
              <a:t>Op mijn kaart “Groeten uit Overijssel” zie ik ook wat plaatsen uit Drenthe, maar Kallenkote, is daar een dierenpark? Dat wil ik zien!</a:t>
            </a:r>
          </a:p>
        </p:txBody>
      </p:sp>
    </p:spTree>
    <p:extLst>
      <p:ext uri="{BB962C8B-B14F-4D97-AF65-F5344CB8AC3E}">
        <p14:creationId xmlns:p14="http://schemas.microsoft.com/office/powerpoint/2010/main" val="12324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D5DA30C-CD76-FE46-FC69-CB9762AAA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86" y="118533"/>
            <a:ext cx="3645421" cy="27373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angeboden door Tripadvisor">
            <a:extLst>
              <a:ext uri="{FF2B5EF4-FFF2-40B4-BE49-F238E27FC236}">
                <a16:creationId xmlns:a16="http://schemas.microsoft.com/office/drawing/2014/main" id="{FDB5DE92-A403-F79F-E6F3-D79AD8164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292" y="118533"/>
            <a:ext cx="3645421" cy="27307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payabomen bij zonsopkomst | Foto | Renata en Ron Kuling’s reisblog">
            <a:extLst>
              <a:ext uri="{FF2B5EF4-FFF2-40B4-BE49-F238E27FC236}">
                <a16:creationId xmlns:a16="http://schemas.microsoft.com/office/drawing/2014/main" id="{69C58C4E-F594-4A72-CC4E-58F46D50E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499" y="118533"/>
            <a:ext cx="2054936" cy="273738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ccesvolle opening Batik Stories bij Taman Indonesia met ruime  bezoekersaantallen - De Kop | Al het nieuws uit Steenwijkerland">
            <a:extLst>
              <a:ext uri="{FF2B5EF4-FFF2-40B4-BE49-F238E27FC236}">
                <a16:creationId xmlns:a16="http://schemas.microsoft.com/office/drawing/2014/main" id="{7DE80FED-FDED-51B8-BF98-104265B89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58785"/>
            <a:ext cx="3728507" cy="208660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Eigenares Taman Indonesia in Kallenkote toont veerkracht en vechtlust ...">
            <a:extLst>
              <a:ext uri="{FF2B5EF4-FFF2-40B4-BE49-F238E27FC236}">
                <a16:creationId xmlns:a16="http://schemas.microsoft.com/office/drawing/2014/main" id="{10CC803D-9E52-EF49-00DD-9F0ED0D2E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658" y="2958784"/>
            <a:ext cx="5636473" cy="35182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 bronafbeelding bekijken">
            <a:extLst>
              <a:ext uri="{FF2B5EF4-FFF2-40B4-BE49-F238E27FC236}">
                <a16:creationId xmlns:a16="http://schemas.microsoft.com/office/drawing/2014/main" id="{0A5E9309-B92F-3172-B67B-09831CED9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689221" y="118533"/>
            <a:ext cx="2419693" cy="272897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19781D8-ACB2-E3BD-C239-D5BC01D3CFCF}"/>
              </a:ext>
            </a:extLst>
          </p:cNvPr>
          <p:cNvSpPr txBox="1"/>
          <p:nvPr/>
        </p:nvSpPr>
        <p:spPr>
          <a:xfrm>
            <a:off x="83086" y="5249333"/>
            <a:ext cx="3728507" cy="523220"/>
          </a:xfrm>
          <a:prstGeom prst="rect">
            <a:avLst/>
          </a:prstGeom>
          <a:noFill/>
        </p:spPr>
        <p:txBody>
          <a:bodyPr wrap="square" rtlCol="0">
            <a:spAutoFit/>
          </a:bodyPr>
          <a:lstStyle/>
          <a:p>
            <a:r>
              <a:rPr lang="nl-NL" sz="1400" b="1" dirty="0"/>
              <a:t>Ben ik nou in Overijssel? Ben ik in Kallenkote, precies op de grens van Overijssel en Drenthe?</a:t>
            </a:r>
          </a:p>
        </p:txBody>
      </p:sp>
      <p:sp>
        <p:nvSpPr>
          <p:cNvPr id="7" name="Tekstvak 6">
            <a:extLst>
              <a:ext uri="{FF2B5EF4-FFF2-40B4-BE49-F238E27FC236}">
                <a16:creationId xmlns:a16="http://schemas.microsoft.com/office/drawing/2014/main" id="{DFCD7A9A-89DE-5C59-1D83-A63C3636D338}"/>
              </a:ext>
            </a:extLst>
          </p:cNvPr>
          <p:cNvSpPr txBox="1"/>
          <p:nvPr/>
        </p:nvSpPr>
        <p:spPr>
          <a:xfrm>
            <a:off x="186966" y="5867400"/>
            <a:ext cx="3667660" cy="369332"/>
          </a:xfrm>
          <a:prstGeom prst="rect">
            <a:avLst/>
          </a:prstGeom>
          <a:noFill/>
        </p:spPr>
        <p:txBody>
          <a:bodyPr wrap="square" rtlCol="0">
            <a:spAutoFit/>
          </a:bodyPr>
          <a:lstStyle/>
          <a:p>
            <a:r>
              <a:rPr lang="nl-NL" dirty="0"/>
              <a:t>Het lijkt wel hier wel het land</a:t>
            </a:r>
          </a:p>
        </p:txBody>
      </p:sp>
      <p:sp>
        <p:nvSpPr>
          <p:cNvPr id="8" name="Rechthoek 7">
            <a:extLst>
              <a:ext uri="{FF2B5EF4-FFF2-40B4-BE49-F238E27FC236}">
                <a16:creationId xmlns:a16="http://schemas.microsoft.com/office/drawing/2014/main" id="{D8B1AA9E-A521-20B4-911A-758932C131C6}"/>
              </a:ext>
            </a:extLst>
          </p:cNvPr>
          <p:cNvSpPr/>
          <p:nvPr/>
        </p:nvSpPr>
        <p:spPr>
          <a:xfrm>
            <a:off x="415308" y="6153833"/>
            <a:ext cx="2064988" cy="646331"/>
          </a:xfrm>
          <a:prstGeom prst="rect">
            <a:avLst/>
          </a:prstGeom>
          <a:noFill/>
        </p:spPr>
        <p:txBody>
          <a:bodyPr wrap="none" lIns="91440" tIns="45720" rIns="91440" bIns="45720">
            <a:spAutoFit/>
          </a:bodyPr>
          <a:lstStyle/>
          <a:p>
            <a:pPr algn="ctr"/>
            <a:r>
              <a:rPr lang="nl-NL"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Indonesië</a:t>
            </a:r>
          </a:p>
        </p:txBody>
      </p:sp>
      <p:sp>
        <p:nvSpPr>
          <p:cNvPr id="9" name="Tekstvak 8">
            <a:extLst>
              <a:ext uri="{FF2B5EF4-FFF2-40B4-BE49-F238E27FC236}">
                <a16:creationId xmlns:a16="http://schemas.microsoft.com/office/drawing/2014/main" id="{08A3BFC9-99C8-3F70-5C96-235F12379F5A}"/>
              </a:ext>
            </a:extLst>
          </p:cNvPr>
          <p:cNvSpPr txBox="1"/>
          <p:nvPr/>
        </p:nvSpPr>
        <p:spPr>
          <a:xfrm>
            <a:off x="9620196" y="3132667"/>
            <a:ext cx="2419693" cy="923330"/>
          </a:xfrm>
          <a:prstGeom prst="rect">
            <a:avLst/>
          </a:prstGeom>
          <a:noFill/>
        </p:spPr>
        <p:txBody>
          <a:bodyPr wrap="square" rtlCol="0">
            <a:spAutoFit/>
          </a:bodyPr>
          <a:lstStyle/>
          <a:p>
            <a:r>
              <a:rPr lang="nl-NL" dirty="0"/>
              <a:t>Ja, in Kallenkote kun je je plotseling in Indonesië wanen.</a:t>
            </a:r>
          </a:p>
        </p:txBody>
      </p:sp>
      <p:sp>
        <p:nvSpPr>
          <p:cNvPr id="10" name="Tekstvak 9">
            <a:extLst>
              <a:ext uri="{FF2B5EF4-FFF2-40B4-BE49-F238E27FC236}">
                <a16:creationId xmlns:a16="http://schemas.microsoft.com/office/drawing/2014/main" id="{A5F69883-E534-7626-B1F4-EB36C1934C32}"/>
              </a:ext>
            </a:extLst>
          </p:cNvPr>
          <p:cNvSpPr txBox="1"/>
          <p:nvPr/>
        </p:nvSpPr>
        <p:spPr>
          <a:xfrm>
            <a:off x="9689221" y="4224867"/>
            <a:ext cx="2350668" cy="1477328"/>
          </a:xfrm>
          <a:prstGeom prst="rect">
            <a:avLst/>
          </a:prstGeom>
          <a:noFill/>
        </p:spPr>
        <p:txBody>
          <a:bodyPr wrap="square" rtlCol="0">
            <a:spAutoFit/>
          </a:bodyPr>
          <a:lstStyle/>
          <a:p>
            <a:r>
              <a:rPr lang="nl-NL" dirty="0"/>
              <a:t>Het eerste wat ik zie als ik binnenloop bij de dierentuin zijn wajangpoppen.</a:t>
            </a:r>
            <a:br>
              <a:rPr lang="nl-NL" dirty="0"/>
            </a:br>
            <a:r>
              <a:rPr lang="nl-NL" dirty="0"/>
              <a:t>Die staan hier!</a:t>
            </a:r>
          </a:p>
        </p:txBody>
      </p:sp>
      <p:pic>
        <p:nvPicPr>
          <p:cNvPr id="12" name="Afbeelding 11">
            <a:extLst>
              <a:ext uri="{FF2B5EF4-FFF2-40B4-BE49-F238E27FC236}">
                <a16:creationId xmlns:a16="http://schemas.microsoft.com/office/drawing/2014/main" id="{6A4C04CA-992A-039B-BA7B-F19A4C613A59}"/>
              </a:ext>
            </a:extLst>
          </p:cNvPr>
          <p:cNvPicPr>
            <a:picLocks noChangeAspect="1"/>
          </p:cNvPicPr>
          <p:nvPr/>
        </p:nvPicPr>
        <p:blipFill>
          <a:blip r:embed="rId8"/>
          <a:stretch>
            <a:fillRect/>
          </a:stretch>
        </p:blipFill>
        <p:spPr>
          <a:xfrm>
            <a:off x="6095988" y="2749000"/>
            <a:ext cx="23" cy="1360000"/>
          </a:xfrm>
          <a:prstGeom prst="rect">
            <a:avLst/>
          </a:prstGeom>
        </p:spPr>
      </p:pic>
      <p:sp>
        <p:nvSpPr>
          <p:cNvPr id="13" name="Pijl: links 12">
            <a:extLst>
              <a:ext uri="{FF2B5EF4-FFF2-40B4-BE49-F238E27FC236}">
                <a16:creationId xmlns:a16="http://schemas.microsoft.com/office/drawing/2014/main" id="{9F37B6E2-9B66-2A9E-EB94-1DFB18CBDED7}"/>
              </a:ext>
            </a:extLst>
          </p:cNvPr>
          <p:cNvSpPr/>
          <p:nvPr/>
        </p:nvSpPr>
        <p:spPr>
          <a:xfrm>
            <a:off x="6564539" y="4967975"/>
            <a:ext cx="3124682" cy="3836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63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C8FA7C7-ECBC-6E69-74F7-26D3BDADA227}"/>
              </a:ext>
            </a:extLst>
          </p:cNvPr>
          <p:cNvSpPr txBox="1"/>
          <p:nvPr/>
        </p:nvSpPr>
        <p:spPr>
          <a:xfrm>
            <a:off x="7941733" y="5040869"/>
            <a:ext cx="3920065" cy="369332"/>
          </a:xfrm>
          <a:prstGeom prst="rect">
            <a:avLst/>
          </a:prstGeom>
          <a:noFill/>
        </p:spPr>
        <p:txBody>
          <a:bodyPr wrap="square">
            <a:spAutoFit/>
          </a:bodyPr>
          <a:lstStyle/>
          <a:p>
            <a:r>
              <a:rPr lang="nl-NL" dirty="0" err="1">
                <a:hlinkClick r:id="rId2"/>
              </a:rPr>
              <a:t>schoolplaat_wayang</a:t>
            </a:r>
            <a:r>
              <a:rPr lang="nl-NL" dirty="0">
                <a:hlinkClick r:id="rId2"/>
              </a:rPr>
              <a:t> (indoshop.nl)</a:t>
            </a:r>
            <a:endParaRPr lang="nl-NL" dirty="0"/>
          </a:p>
        </p:txBody>
      </p:sp>
      <p:pic>
        <p:nvPicPr>
          <p:cNvPr id="5" name="Afbeelding 4">
            <a:extLst>
              <a:ext uri="{FF2B5EF4-FFF2-40B4-BE49-F238E27FC236}">
                <a16:creationId xmlns:a16="http://schemas.microsoft.com/office/drawing/2014/main" id="{201C302D-B7C3-5840-5566-3E5A15010443}"/>
              </a:ext>
            </a:extLst>
          </p:cNvPr>
          <p:cNvPicPr>
            <a:picLocks noChangeAspect="1"/>
          </p:cNvPicPr>
          <p:nvPr/>
        </p:nvPicPr>
        <p:blipFill>
          <a:blip r:embed="rId3"/>
          <a:stretch>
            <a:fillRect/>
          </a:stretch>
        </p:blipFill>
        <p:spPr>
          <a:xfrm>
            <a:off x="1" y="1"/>
            <a:ext cx="7670800" cy="4880016"/>
          </a:xfrm>
          <a:prstGeom prst="rect">
            <a:avLst/>
          </a:prstGeom>
        </p:spPr>
      </p:pic>
      <p:sp>
        <p:nvSpPr>
          <p:cNvPr id="6" name="Tekstvak 5">
            <a:extLst>
              <a:ext uri="{FF2B5EF4-FFF2-40B4-BE49-F238E27FC236}">
                <a16:creationId xmlns:a16="http://schemas.microsoft.com/office/drawing/2014/main" id="{26B91D66-15C0-65AA-DF77-96C65A7FD664}"/>
              </a:ext>
            </a:extLst>
          </p:cNvPr>
          <p:cNvSpPr txBox="1"/>
          <p:nvPr/>
        </p:nvSpPr>
        <p:spPr>
          <a:xfrm>
            <a:off x="-59267" y="4888484"/>
            <a:ext cx="7670800" cy="1815882"/>
          </a:xfrm>
          <a:prstGeom prst="rect">
            <a:avLst/>
          </a:prstGeom>
          <a:noFill/>
        </p:spPr>
        <p:txBody>
          <a:bodyPr wrap="square" rtlCol="0">
            <a:spAutoFit/>
          </a:bodyPr>
          <a:lstStyle/>
          <a:p>
            <a:r>
              <a:rPr lang="nl-NL" sz="1400" dirty="0"/>
              <a:t>Indonesië was lange tijd onderdeel van Nederland. Dat wil zeggen: Nederland had het land ingenomen en Nederland was er de baas. Die tijd wordt de koloniale tijd genoemd en Indonesië was een kolonie van Nederland.</a:t>
            </a:r>
            <a:br>
              <a:rPr lang="nl-NL" sz="1400" dirty="0"/>
            </a:br>
            <a:r>
              <a:rPr lang="nl-NL" sz="1400" dirty="0"/>
              <a:t>In die koloniale tijd haalden we heel veel grondstoffen uit Indonesië en brachten die met (zeil)schepen naar Nederland. Wij zijn daar welvarend door geworden, maar de mensen in Indonesië waren er minder blij mee. De Nederlanders zorgden wel erg goed voor zichzelf, maar voor de inwoners van het prachtige Indonesië deden ze niet zoveel. Bovendien werden veel Indonesische mensen gebruikt als</a:t>
            </a:r>
            <a:br>
              <a:rPr lang="nl-NL" sz="1400" dirty="0"/>
            </a:br>
            <a:r>
              <a:rPr lang="nl-NL" sz="1400" dirty="0"/>
              <a:t>slaven en bedienden. Na de Tweede Wereldoorlog wilde men dat dan ook niet meer.</a:t>
            </a:r>
          </a:p>
        </p:txBody>
      </p:sp>
      <p:sp>
        <p:nvSpPr>
          <p:cNvPr id="7" name="Tekstvak 6">
            <a:extLst>
              <a:ext uri="{FF2B5EF4-FFF2-40B4-BE49-F238E27FC236}">
                <a16:creationId xmlns:a16="http://schemas.microsoft.com/office/drawing/2014/main" id="{70321C50-B422-508A-86F2-55D860A257B7}"/>
              </a:ext>
            </a:extLst>
          </p:cNvPr>
          <p:cNvSpPr txBox="1"/>
          <p:nvPr/>
        </p:nvSpPr>
        <p:spPr>
          <a:xfrm>
            <a:off x="7823200" y="220133"/>
            <a:ext cx="4292600" cy="2462213"/>
          </a:xfrm>
          <a:prstGeom prst="rect">
            <a:avLst/>
          </a:prstGeom>
          <a:noFill/>
        </p:spPr>
        <p:txBody>
          <a:bodyPr wrap="square" rtlCol="0">
            <a:spAutoFit/>
          </a:bodyPr>
          <a:lstStyle/>
          <a:p>
            <a:r>
              <a:rPr lang="nl-NL" sz="1400" dirty="0"/>
              <a:t>De Indonesische mensen kwamen in opstand tegen Nederland. Er ontstond zelfs oorlog om de Nederlanders weg te jagen.</a:t>
            </a:r>
            <a:br>
              <a:rPr lang="nl-NL" sz="1400" dirty="0"/>
            </a:br>
            <a:r>
              <a:rPr lang="nl-NL" sz="1400" dirty="0"/>
              <a:t>Slachtoffers van de koloniale tijd werden de mensen die in Nederlandse dienst hadden gewerkt.</a:t>
            </a:r>
            <a:br>
              <a:rPr lang="nl-NL" sz="1400" dirty="0"/>
            </a:br>
            <a:r>
              <a:rPr lang="nl-NL" sz="1400" dirty="0"/>
              <a:t>Zij hoorden niet meer bij de Indonesiërs en eigenlijk ook niet bij de Nederlanders.</a:t>
            </a:r>
            <a:br>
              <a:rPr lang="nl-NL" sz="1400" dirty="0"/>
            </a:br>
            <a:r>
              <a:rPr lang="nl-NL" sz="1400" dirty="0"/>
              <a:t>Het gevolg was  wel, dat veel Indonesiërs naar Nederland vertrokken en hier, vaak onder moeilijke omstandigheden, een nieuw leven hebben geprobeerd op te bouwen.</a:t>
            </a:r>
          </a:p>
        </p:txBody>
      </p:sp>
      <p:sp>
        <p:nvSpPr>
          <p:cNvPr id="8" name="Tekstvak 7">
            <a:extLst>
              <a:ext uri="{FF2B5EF4-FFF2-40B4-BE49-F238E27FC236}">
                <a16:creationId xmlns:a16="http://schemas.microsoft.com/office/drawing/2014/main" id="{608F05E8-2AD9-0B04-9A5B-08FFEA678348}"/>
              </a:ext>
            </a:extLst>
          </p:cNvPr>
          <p:cNvSpPr txBox="1"/>
          <p:nvPr/>
        </p:nvSpPr>
        <p:spPr>
          <a:xfrm>
            <a:off x="7823200" y="2690336"/>
            <a:ext cx="4157133" cy="738664"/>
          </a:xfrm>
          <a:prstGeom prst="rect">
            <a:avLst/>
          </a:prstGeom>
          <a:noFill/>
        </p:spPr>
        <p:txBody>
          <a:bodyPr wrap="square" rtlCol="0">
            <a:spAutoFit/>
          </a:bodyPr>
          <a:lstStyle/>
          <a:p>
            <a:r>
              <a:rPr lang="nl-NL" sz="1400" dirty="0"/>
              <a:t>Dat was dus niet gemakkelijk, maar deze mensen hebben ons land wel verrijkt met hun achtergrond en hun prachtige Indonesische cultuur. </a:t>
            </a:r>
          </a:p>
        </p:txBody>
      </p:sp>
      <p:sp>
        <p:nvSpPr>
          <p:cNvPr id="9" name="Tekstvak 8">
            <a:extLst>
              <a:ext uri="{FF2B5EF4-FFF2-40B4-BE49-F238E27FC236}">
                <a16:creationId xmlns:a16="http://schemas.microsoft.com/office/drawing/2014/main" id="{F5BFE349-29F7-0A01-BBC1-5CB1313ED060}"/>
              </a:ext>
            </a:extLst>
          </p:cNvPr>
          <p:cNvSpPr txBox="1"/>
          <p:nvPr/>
        </p:nvSpPr>
        <p:spPr>
          <a:xfrm>
            <a:off x="7890933" y="3492606"/>
            <a:ext cx="4157133" cy="646331"/>
          </a:xfrm>
          <a:prstGeom prst="rect">
            <a:avLst/>
          </a:prstGeom>
          <a:noFill/>
        </p:spPr>
        <p:txBody>
          <a:bodyPr wrap="square" rtlCol="0">
            <a:spAutoFit/>
          </a:bodyPr>
          <a:lstStyle/>
          <a:p>
            <a:r>
              <a:rPr lang="nl-NL" dirty="0"/>
              <a:t>Een onderdeel van die cultuur zijn de</a:t>
            </a:r>
            <a:br>
              <a:rPr lang="nl-NL" dirty="0"/>
            </a:br>
            <a:r>
              <a:rPr lang="nl-NL" dirty="0"/>
              <a:t>                   WAJANGPOPPEN</a:t>
            </a:r>
          </a:p>
        </p:txBody>
      </p:sp>
      <p:sp>
        <p:nvSpPr>
          <p:cNvPr id="10" name="Tekstvak 9">
            <a:extLst>
              <a:ext uri="{FF2B5EF4-FFF2-40B4-BE49-F238E27FC236}">
                <a16:creationId xmlns:a16="http://schemas.microsoft.com/office/drawing/2014/main" id="{637F58CD-2859-6F64-72F9-A78F7E3A4560}"/>
              </a:ext>
            </a:extLst>
          </p:cNvPr>
          <p:cNvSpPr txBox="1"/>
          <p:nvPr/>
        </p:nvSpPr>
        <p:spPr>
          <a:xfrm>
            <a:off x="7890933" y="4138937"/>
            <a:ext cx="3996266" cy="646331"/>
          </a:xfrm>
          <a:prstGeom prst="rect">
            <a:avLst/>
          </a:prstGeom>
          <a:noFill/>
        </p:spPr>
        <p:txBody>
          <a:bodyPr wrap="square" rtlCol="0">
            <a:spAutoFit/>
          </a:bodyPr>
          <a:lstStyle/>
          <a:p>
            <a:r>
              <a:rPr lang="nl-NL" dirty="0">
                <a:hlinkClick r:id="rId4"/>
              </a:rPr>
              <a:t>Wat zijn wajangpoppen? / #BLOG | Bags &amp; Batik (bagsandbatik.nl)</a:t>
            </a:r>
            <a:endParaRPr lang="nl-NL" dirty="0"/>
          </a:p>
        </p:txBody>
      </p:sp>
      <p:sp>
        <p:nvSpPr>
          <p:cNvPr id="11" name="Tekstvak 10">
            <a:extLst>
              <a:ext uri="{FF2B5EF4-FFF2-40B4-BE49-F238E27FC236}">
                <a16:creationId xmlns:a16="http://schemas.microsoft.com/office/drawing/2014/main" id="{AF1101D1-94F5-926B-14A9-2C7AB4E4698C}"/>
              </a:ext>
            </a:extLst>
          </p:cNvPr>
          <p:cNvSpPr txBox="1"/>
          <p:nvPr/>
        </p:nvSpPr>
        <p:spPr>
          <a:xfrm>
            <a:off x="8051800" y="5588000"/>
            <a:ext cx="3996266" cy="923330"/>
          </a:xfrm>
          <a:prstGeom prst="rect">
            <a:avLst/>
          </a:prstGeom>
          <a:noFill/>
        </p:spPr>
        <p:txBody>
          <a:bodyPr wrap="square" rtlCol="0">
            <a:spAutoFit/>
          </a:bodyPr>
          <a:lstStyle/>
          <a:p>
            <a:r>
              <a:rPr lang="nl-NL" dirty="0"/>
              <a:t>Klik op de hulpbladen en maak een memoryspel van de Wajangfiguren – ook dieren en achtergrond horen daarbij!</a:t>
            </a:r>
          </a:p>
        </p:txBody>
      </p:sp>
    </p:spTree>
    <p:extLst>
      <p:ext uri="{BB962C8B-B14F-4D97-AF65-F5344CB8AC3E}">
        <p14:creationId xmlns:p14="http://schemas.microsoft.com/office/powerpoint/2010/main" val="4051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A62DE20-29C9-FFF6-893E-FFC98ABAC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6" y="87841"/>
            <a:ext cx="442451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8A04723A-2B1F-F65C-CBCD-745CC958F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659" y="128304"/>
            <a:ext cx="5198534" cy="346568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EA79AF8A-1AED-7760-AEBF-3C705170704D}"/>
              </a:ext>
            </a:extLst>
          </p:cNvPr>
          <p:cNvSpPr txBox="1"/>
          <p:nvPr/>
        </p:nvSpPr>
        <p:spPr>
          <a:xfrm>
            <a:off x="262466" y="5761672"/>
            <a:ext cx="3920067" cy="646331"/>
          </a:xfrm>
          <a:prstGeom prst="rect">
            <a:avLst/>
          </a:prstGeom>
          <a:noFill/>
        </p:spPr>
        <p:txBody>
          <a:bodyPr wrap="square">
            <a:spAutoFit/>
          </a:bodyPr>
          <a:lstStyle/>
          <a:p>
            <a:r>
              <a:rPr lang="nl-NL" dirty="0" err="1">
                <a:hlinkClick r:id="rId4"/>
              </a:rPr>
              <a:t>Schooltv</a:t>
            </a:r>
            <a:r>
              <a:rPr lang="nl-NL" dirty="0">
                <a:hlinkClick r:id="rId4"/>
              </a:rPr>
              <a:t>: Klederdracht omdat het mooi is - Klederdracht uit Staphorst</a:t>
            </a:r>
            <a:endParaRPr lang="nl-NL" dirty="0"/>
          </a:p>
        </p:txBody>
      </p:sp>
      <p:sp>
        <p:nvSpPr>
          <p:cNvPr id="2" name="Tekstvak 1">
            <a:extLst>
              <a:ext uri="{FF2B5EF4-FFF2-40B4-BE49-F238E27FC236}">
                <a16:creationId xmlns:a16="http://schemas.microsoft.com/office/drawing/2014/main" id="{943877F3-476E-5228-833D-6EF05F60276C}"/>
              </a:ext>
            </a:extLst>
          </p:cNvPr>
          <p:cNvSpPr txBox="1"/>
          <p:nvPr/>
        </p:nvSpPr>
        <p:spPr>
          <a:xfrm>
            <a:off x="4928659" y="5032553"/>
            <a:ext cx="7000875" cy="1477328"/>
          </a:xfrm>
          <a:prstGeom prst="rect">
            <a:avLst/>
          </a:prstGeom>
          <a:noFill/>
        </p:spPr>
        <p:txBody>
          <a:bodyPr wrap="square" rtlCol="0">
            <a:spAutoFit/>
          </a:bodyPr>
          <a:lstStyle/>
          <a:p>
            <a:r>
              <a:rPr lang="nl-NL" dirty="0"/>
              <a:t>Staphorst staat nog altijd voor klederdrachten. Ze worden weliswaar minder gedragen dan vroeger, maar er zijn genoeg Staphorsters die ze nog altijd, zeker bij gelegenheden, dragen.</a:t>
            </a:r>
            <a:br>
              <a:rPr lang="nl-NL" dirty="0"/>
            </a:br>
            <a:br>
              <a:rPr lang="nl-NL" dirty="0"/>
            </a:br>
            <a:r>
              <a:rPr lang="nl-NL" dirty="0"/>
              <a:t>Zelfs de fietsen zijn vaak versierd met kleurrijke spatschermen.</a:t>
            </a:r>
          </a:p>
        </p:txBody>
      </p:sp>
      <p:sp>
        <p:nvSpPr>
          <p:cNvPr id="5" name="Tekstvak 4">
            <a:extLst>
              <a:ext uri="{FF2B5EF4-FFF2-40B4-BE49-F238E27FC236}">
                <a16:creationId xmlns:a16="http://schemas.microsoft.com/office/drawing/2014/main" id="{A82A88FC-377A-BAAA-5CA8-C3739CCB6CCC}"/>
              </a:ext>
            </a:extLst>
          </p:cNvPr>
          <p:cNvSpPr txBox="1"/>
          <p:nvPr/>
        </p:nvSpPr>
        <p:spPr>
          <a:xfrm>
            <a:off x="262466" y="3793067"/>
            <a:ext cx="4424516" cy="1754326"/>
          </a:xfrm>
          <a:prstGeom prst="rect">
            <a:avLst/>
          </a:prstGeom>
          <a:noFill/>
        </p:spPr>
        <p:txBody>
          <a:bodyPr wrap="square" rtlCol="0">
            <a:spAutoFit/>
          </a:bodyPr>
          <a:lstStyle/>
          <a:p>
            <a:r>
              <a:rPr lang="nl-NL" dirty="0"/>
              <a:t>Het “oorijzer” met de krullen, zoals die onder de muts wordt gedragen.</a:t>
            </a:r>
            <a:br>
              <a:rPr lang="nl-NL" dirty="0"/>
            </a:br>
            <a:endParaRPr lang="nl-NL" dirty="0"/>
          </a:p>
          <a:p>
            <a:r>
              <a:rPr lang="nl-NL" dirty="0"/>
              <a:t>Hiernaast de kraplappen met bloemmotief.</a:t>
            </a:r>
            <a:br>
              <a:rPr lang="nl-NL" dirty="0"/>
            </a:br>
            <a:r>
              <a:rPr lang="nl-NL" dirty="0"/>
              <a:t>Meer weten? Kijk op:</a:t>
            </a:r>
            <a:br>
              <a:rPr lang="nl-NL" dirty="0"/>
            </a:br>
            <a:r>
              <a:rPr lang="nl-NL" dirty="0">
                <a:hlinkClick r:id="rId5"/>
              </a:rPr>
              <a:t>Klederdracht van Staphorst - Wikipedia</a:t>
            </a:r>
            <a:endParaRPr lang="nl-NL" dirty="0"/>
          </a:p>
        </p:txBody>
      </p:sp>
      <p:pic>
        <p:nvPicPr>
          <p:cNvPr id="1026" name="Picture 2" descr="Staphorster fiets | Bicycle, My style, Style">
            <a:extLst>
              <a:ext uri="{FF2B5EF4-FFF2-40B4-BE49-F238E27FC236}">
                <a16:creationId xmlns:a16="http://schemas.microsoft.com/office/drawing/2014/main" id="{0507888B-127F-78E3-BCDB-2BE2CD962C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4308" y="2730500"/>
            <a:ext cx="2748899" cy="212513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8CAB81F-F72B-D176-815C-ADC706992865}"/>
              </a:ext>
            </a:extLst>
          </p:cNvPr>
          <p:cNvSpPr txBox="1"/>
          <p:nvPr/>
        </p:nvSpPr>
        <p:spPr>
          <a:xfrm>
            <a:off x="10194396" y="87495"/>
            <a:ext cx="1861607" cy="2554545"/>
          </a:xfrm>
          <a:prstGeom prst="rect">
            <a:avLst/>
          </a:prstGeom>
          <a:noFill/>
        </p:spPr>
        <p:txBody>
          <a:bodyPr wrap="square" rtlCol="0">
            <a:spAutoFit/>
          </a:bodyPr>
          <a:lstStyle/>
          <a:p>
            <a:r>
              <a:rPr lang="nl-NL" sz="1600" b="1" dirty="0"/>
              <a:t>En van </a:t>
            </a:r>
            <a:r>
              <a:rPr lang="nl-NL" sz="1600" b="1" dirty="0" err="1"/>
              <a:t>Kallekote</a:t>
            </a:r>
            <a:r>
              <a:rPr lang="nl-NL" sz="1600" b="1" dirty="0"/>
              <a:t> naar Staphorst in de KOP van Overijssel…</a:t>
            </a:r>
            <a:br>
              <a:rPr lang="nl-NL" sz="1600" b="1" dirty="0"/>
            </a:br>
            <a:r>
              <a:rPr lang="nl-NL" sz="1600" b="1" dirty="0"/>
              <a:t>Hoeveel km. </a:t>
            </a:r>
            <a:r>
              <a:rPr lang="nl-NL" sz="1600" b="1"/>
              <a:t>met </a:t>
            </a:r>
            <a:r>
              <a:rPr lang="nl-NL" sz="1600" b="1" dirty="0"/>
              <a:t>de fiets is dat?</a:t>
            </a:r>
            <a:br>
              <a:rPr lang="nl-NL" sz="1600" b="1" dirty="0"/>
            </a:br>
            <a:r>
              <a:rPr lang="nl-NL" sz="1600" b="1" dirty="0"/>
              <a:t>Kijk op </a:t>
            </a:r>
            <a:r>
              <a:rPr lang="nl-NL" sz="1600" b="1" dirty="0">
                <a:hlinkClick r:id="rId7"/>
              </a:rPr>
              <a:t>www.routenet.nl</a:t>
            </a:r>
            <a:br>
              <a:rPr lang="nl-NL" sz="1600" b="1" dirty="0"/>
            </a:br>
            <a:r>
              <a:rPr lang="nl-NL" sz="1600" b="1" dirty="0"/>
              <a:t>(wel de fietsroute nemen!)</a:t>
            </a:r>
          </a:p>
        </p:txBody>
      </p:sp>
    </p:spTree>
    <p:extLst>
      <p:ext uri="{BB962C8B-B14F-4D97-AF65-F5344CB8AC3E}">
        <p14:creationId xmlns:p14="http://schemas.microsoft.com/office/powerpoint/2010/main" val="30646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1FB388EB-60C1-A8B5-178A-0B96DE9FDA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6" name="Picture 8" descr="De bronafbeelding bekijken">
            <a:extLst>
              <a:ext uri="{FF2B5EF4-FFF2-40B4-BE49-F238E27FC236}">
                <a16:creationId xmlns:a16="http://schemas.microsoft.com/office/drawing/2014/main" id="{E05126AE-73D5-F44A-2121-14F235835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48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e bronafbeelding bekijken">
            <a:extLst>
              <a:ext uri="{FF2B5EF4-FFF2-40B4-BE49-F238E27FC236}">
                <a16:creationId xmlns:a16="http://schemas.microsoft.com/office/drawing/2014/main" id="{45CDF410-0655-732E-8983-C5A887ECD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1" y="159149"/>
            <a:ext cx="3676650" cy="295830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480B9E78-61A3-4D1B-4D13-D815B0AA96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5308" y="3208867"/>
            <a:ext cx="3649133" cy="364913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e bronafbeelding bekijken">
            <a:extLst>
              <a:ext uri="{FF2B5EF4-FFF2-40B4-BE49-F238E27FC236}">
                <a16:creationId xmlns:a16="http://schemas.microsoft.com/office/drawing/2014/main" id="{187DA300-674B-927D-9A43-8A5CD1739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1" y="457201"/>
            <a:ext cx="3149600" cy="2362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71274FAD-3C9F-9342-8904-387B98630E3A}"/>
              </a:ext>
            </a:extLst>
          </p:cNvPr>
          <p:cNvGraphicFramePr>
            <a:graphicFrameLocks noChangeAspect="1"/>
          </p:cNvGraphicFramePr>
          <p:nvPr>
            <p:extLst>
              <p:ext uri="{D42A27DB-BD31-4B8C-83A1-F6EECF244321}">
                <p14:modId xmlns:p14="http://schemas.microsoft.com/office/powerpoint/2010/main" val="1165496354"/>
              </p:ext>
            </p:extLst>
          </p:nvPr>
        </p:nvGraphicFramePr>
        <p:xfrm>
          <a:off x="76200" y="3028950"/>
          <a:ext cx="3335866" cy="2215471"/>
        </p:xfrm>
        <a:graphic>
          <a:graphicData uri="http://schemas.openxmlformats.org/presentationml/2006/ole">
            <mc:AlternateContent xmlns:mc="http://schemas.openxmlformats.org/markup-compatibility/2006">
              <mc:Choice xmlns:v="urn:schemas-microsoft-com:vml" Requires="v">
                <p:oleObj name="Bitmap Image" r:id="rId6" imgW="5019840" imgH="3333600" progId="PBrush">
                  <p:embed/>
                </p:oleObj>
              </mc:Choice>
              <mc:Fallback>
                <p:oleObj name="Bitmap Image" r:id="rId6" imgW="5019840" imgH="3333600" progId="PBrush">
                  <p:embed/>
                  <p:pic>
                    <p:nvPicPr>
                      <p:cNvPr id="3" name="Object 2">
                        <a:extLst>
                          <a:ext uri="{FF2B5EF4-FFF2-40B4-BE49-F238E27FC236}">
                            <a16:creationId xmlns:a16="http://schemas.microsoft.com/office/drawing/2014/main" id="{71274FAD-3C9F-9342-8904-387B98630E3A}"/>
                          </a:ext>
                        </a:extLst>
                      </p:cNvPr>
                      <p:cNvPicPr/>
                      <p:nvPr/>
                    </p:nvPicPr>
                    <p:blipFill>
                      <a:blip r:embed="rId7"/>
                      <a:stretch>
                        <a:fillRect/>
                      </a:stretch>
                    </p:blipFill>
                    <p:spPr>
                      <a:xfrm>
                        <a:off x="76200" y="3028950"/>
                        <a:ext cx="3335866" cy="2215471"/>
                      </a:xfrm>
                      <a:prstGeom prst="rect">
                        <a:avLst/>
                      </a:prstGeom>
                    </p:spPr>
                  </p:pic>
                </p:oleObj>
              </mc:Fallback>
            </mc:AlternateContent>
          </a:graphicData>
        </a:graphic>
      </p:graphicFrame>
      <p:sp>
        <p:nvSpPr>
          <p:cNvPr id="5" name="Tekstvak 4">
            <a:extLst>
              <a:ext uri="{FF2B5EF4-FFF2-40B4-BE49-F238E27FC236}">
                <a16:creationId xmlns:a16="http://schemas.microsoft.com/office/drawing/2014/main" id="{21973CF1-28A2-8D28-DC6F-BBCC7BF08E9B}"/>
              </a:ext>
            </a:extLst>
          </p:cNvPr>
          <p:cNvSpPr txBox="1"/>
          <p:nvPr/>
        </p:nvSpPr>
        <p:spPr>
          <a:xfrm>
            <a:off x="348720" y="5545667"/>
            <a:ext cx="2624666" cy="1200329"/>
          </a:xfrm>
          <a:prstGeom prst="rect">
            <a:avLst/>
          </a:prstGeom>
          <a:noFill/>
        </p:spPr>
        <p:txBody>
          <a:bodyPr wrap="square">
            <a:spAutoFit/>
          </a:bodyPr>
          <a:lstStyle/>
          <a:p>
            <a:r>
              <a:rPr lang="nl-NL" dirty="0">
                <a:hlinkClick r:id="rId8"/>
              </a:rPr>
              <a:t>https://www.immaterieelerfgoed.nl/nl/page/3224/staphorster-stipwerk</a:t>
            </a:r>
            <a:endParaRPr lang="nl-NL" dirty="0"/>
          </a:p>
          <a:p>
            <a:endParaRPr lang="nl-NL" dirty="0"/>
          </a:p>
        </p:txBody>
      </p:sp>
      <p:sp>
        <p:nvSpPr>
          <p:cNvPr id="4" name="Tekstvak 3">
            <a:extLst>
              <a:ext uri="{FF2B5EF4-FFF2-40B4-BE49-F238E27FC236}">
                <a16:creationId xmlns:a16="http://schemas.microsoft.com/office/drawing/2014/main" id="{03B156FE-0176-5DB9-A16F-CFC51205A440}"/>
              </a:ext>
            </a:extLst>
          </p:cNvPr>
          <p:cNvSpPr txBox="1"/>
          <p:nvPr/>
        </p:nvSpPr>
        <p:spPr>
          <a:xfrm>
            <a:off x="3869266" y="3684812"/>
            <a:ext cx="4453467" cy="3139321"/>
          </a:xfrm>
          <a:prstGeom prst="rect">
            <a:avLst/>
          </a:prstGeom>
          <a:noFill/>
        </p:spPr>
        <p:txBody>
          <a:bodyPr wrap="square" rtlCol="0">
            <a:spAutoFit/>
          </a:bodyPr>
          <a:lstStyle/>
          <a:p>
            <a:r>
              <a:rPr lang="nl-NL" dirty="0"/>
              <a:t>Maak zelf ook Staphorster Stipwerk!</a:t>
            </a:r>
            <a:br>
              <a:rPr lang="nl-NL" dirty="0"/>
            </a:br>
            <a:r>
              <a:rPr lang="nl-NL" dirty="0"/>
              <a:t>Gebruik een zwart vel papier.</a:t>
            </a:r>
            <a:br>
              <a:rPr lang="nl-NL" dirty="0"/>
            </a:br>
            <a:r>
              <a:rPr lang="nl-NL" dirty="0"/>
              <a:t>Maak stempels met behulp van een doorgezaagde bezemsteel.</a:t>
            </a:r>
            <a:br>
              <a:rPr lang="nl-NL" dirty="0"/>
            </a:br>
            <a:r>
              <a:rPr lang="nl-NL" dirty="0"/>
              <a:t>Gebruik verschillende spijkersoorten. Van “gewone” spijkers tot kopspijkers. Zie de afb.</a:t>
            </a:r>
            <a:br>
              <a:rPr lang="nl-NL" dirty="0"/>
            </a:br>
            <a:r>
              <a:rPr lang="nl-NL" dirty="0"/>
              <a:t>Maak het jezelf eerst niet te moeilijk!</a:t>
            </a:r>
            <a:br>
              <a:rPr lang="nl-NL" dirty="0"/>
            </a:br>
            <a:r>
              <a:rPr lang="nl-NL" dirty="0"/>
              <a:t>Gebruik acrylverf – geen waterverf.</a:t>
            </a:r>
            <a:br>
              <a:rPr lang="nl-NL" dirty="0"/>
            </a:br>
            <a:r>
              <a:rPr lang="nl-NL" dirty="0"/>
              <a:t>Bekijk het filmpje hiernaast en haal het bruikbare wat gezegd en getoond wordt, er uit. Gebruik je fantasie!</a:t>
            </a:r>
          </a:p>
        </p:txBody>
      </p:sp>
      <p:sp>
        <p:nvSpPr>
          <p:cNvPr id="6" name="Tekstvak 5">
            <a:extLst>
              <a:ext uri="{FF2B5EF4-FFF2-40B4-BE49-F238E27FC236}">
                <a16:creationId xmlns:a16="http://schemas.microsoft.com/office/drawing/2014/main" id="{555DC119-0464-1065-B028-B65509A4979F}"/>
              </a:ext>
            </a:extLst>
          </p:cNvPr>
          <p:cNvSpPr txBox="1"/>
          <p:nvPr/>
        </p:nvSpPr>
        <p:spPr>
          <a:xfrm>
            <a:off x="3968261" y="3171441"/>
            <a:ext cx="5384800" cy="461665"/>
          </a:xfrm>
          <a:prstGeom prst="rect">
            <a:avLst/>
          </a:prstGeom>
          <a:noFill/>
        </p:spPr>
        <p:txBody>
          <a:bodyPr wrap="square" rtlCol="0">
            <a:spAutoFit/>
          </a:bodyPr>
          <a:lstStyle/>
          <a:p>
            <a:r>
              <a:rPr lang="nl-NL" sz="2400" dirty="0"/>
              <a:t>Fiets mee naar Staphorst </a:t>
            </a:r>
          </a:p>
        </p:txBody>
      </p:sp>
    </p:spTree>
    <p:extLst>
      <p:ext uri="{BB962C8B-B14F-4D97-AF65-F5344CB8AC3E}">
        <p14:creationId xmlns:p14="http://schemas.microsoft.com/office/powerpoint/2010/main" val="32717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F62219B-DE5F-1A02-6DCC-C57B6B337905}"/>
              </a:ext>
            </a:extLst>
          </p:cNvPr>
          <p:cNvSpPr txBox="1"/>
          <p:nvPr/>
        </p:nvSpPr>
        <p:spPr>
          <a:xfrm>
            <a:off x="601133" y="355600"/>
            <a:ext cx="10227734" cy="369332"/>
          </a:xfrm>
          <a:prstGeom prst="rect">
            <a:avLst/>
          </a:prstGeom>
          <a:noFill/>
        </p:spPr>
        <p:txBody>
          <a:bodyPr wrap="square" rtlCol="0">
            <a:spAutoFit/>
          </a:bodyPr>
          <a:lstStyle/>
          <a:p>
            <a:r>
              <a:rPr lang="nl-NL" dirty="0"/>
              <a:t>Nou, dat was in de KOP van Overijssel. Nu we het toch over KOP hebben…heeft Overijssel ook BEENTJES?</a:t>
            </a:r>
          </a:p>
        </p:txBody>
      </p:sp>
      <p:pic>
        <p:nvPicPr>
          <p:cNvPr id="1026" name="Picture 2" descr="De beentjes van Sint-Hildegard (Vue Plus) - Vue Cinemas">
            <a:extLst>
              <a:ext uri="{FF2B5EF4-FFF2-40B4-BE49-F238E27FC236}">
                <a16:creationId xmlns:a16="http://schemas.microsoft.com/office/drawing/2014/main" id="{E935830A-17A5-861F-D562-40690F9F9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837128"/>
            <a:ext cx="8622830" cy="4850342"/>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F2D2B2D-6DF8-E7B0-741E-0C7C21AE62DC}"/>
              </a:ext>
            </a:extLst>
          </p:cNvPr>
          <p:cNvSpPr txBox="1"/>
          <p:nvPr/>
        </p:nvSpPr>
        <p:spPr>
          <a:xfrm>
            <a:off x="220133" y="5799667"/>
            <a:ext cx="11904134" cy="923330"/>
          </a:xfrm>
          <a:prstGeom prst="rect">
            <a:avLst/>
          </a:prstGeom>
          <a:noFill/>
        </p:spPr>
        <p:txBody>
          <a:bodyPr wrap="square" rtlCol="0">
            <a:spAutoFit/>
          </a:bodyPr>
          <a:lstStyle/>
          <a:p>
            <a:r>
              <a:rPr lang="nl-NL" dirty="0"/>
              <a:t>JAAAAA! Overijssel heeft De BEENTJES van SINT-HILDEGARD! De film werd gemaakt met de Twentse cabaretier</a:t>
            </a:r>
            <a:br>
              <a:rPr lang="nl-NL" dirty="0"/>
            </a:br>
            <a:r>
              <a:rPr lang="nl-NL" dirty="0"/>
              <a:t> Herman Finkers. Bekijk de trailer en praat er met je vader, moeder, juf of meester over de inhoud van de film!!</a:t>
            </a:r>
            <a:br>
              <a:rPr lang="nl-NL" dirty="0"/>
            </a:br>
            <a:r>
              <a:rPr lang="nl-NL" dirty="0"/>
              <a:t>Wat gebeurt hier en waarom in deze film die gaat over Jan en </a:t>
            </a:r>
            <a:r>
              <a:rPr lang="nl-NL" dirty="0" err="1"/>
              <a:t>Gedda</a:t>
            </a:r>
            <a:r>
              <a:rPr lang="nl-NL" dirty="0"/>
              <a:t>. En….. wie was Sint-Hildegard? Zoek dat eens uit!</a:t>
            </a:r>
          </a:p>
        </p:txBody>
      </p:sp>
      <p:sp>
        <p:nvSpPr>
          <p:cNvPr id="5" name="Tekstvak 4">
            <a:extLst>
              <a:ext uri="{FF2B5EF4-FFF2-40B4-BE49-F238E27FC236}">
                <a16:creationId xmlns:a16="http://schemas.microsoft.com/office/drawing/2014/main" id="{8FBA9381-EAF8-E1B1-3662-DD74A166C048}"/>
              </a:ext>
            </a:extLst>
          </p:cNvPr>
          <p:cNvSpPr txBox="1"/>
          <p:nvPr/>
        </p:nvSpPr>
        <p:spPr>
          <a:xfrm>
            <a:off x="9728999" y="1124635"/>
            <a:ext cx="2318269" cy="1200329"/>
          </a:xfrm>
          <a:prstGeom prst="rect">
            <a:avLst/>
          </a:prstGeom>
          <a:noFill/>
        </p:spPr>
        <p:txBody>
          <a:bodyPr wrap="square">
            <a:spAutoFit/>
          </a:bodyPr>
          <a:lstStyle/>
          <a:p>
            <a:r>
              <a:rPr lang="nl-NL" dirty="0">
                <a:solidFill>
                  <a:schemeClr val="accent4"/>
                </a:solidFill>
                <a:hlinkClick r:id="rId3">
                  <a:extLst>
                    <a:ext uri="{A12FA001-AC4F-418D-AE19-62706E023703}">
                      <ahyp:hlinkClr xmlns:ahyp="http://schemas.microsoft.com/office/drawing/2018/hyperlinkcolor" val="tx"/>
                    </a:ext>
                  </a:extLst>
                </a:hlinkClick>
              </a:rPr>
              <a:t>DE BEENTJES VAN SINT-HILDEGARD - Officiële NL trailer - YouTube</a:t>
            </a:r>
            <a:endParaRPr lang="nl-NL" dirty="0">
              <a:solidFill>
                <a:schemeClr val="accent4"/>
              </a:solidFill>
            </a:endParaRPr>
          </a:p>
        </p:txBody>
      </p:sp>
      <p:pic>
        <p:nvPicPr>
          <p:cNvPr id="1028" name="Picture 4" descr="St Hildegard of Bingen – Doctor of the Universal Church">
            <a:extLst>
              <a:ext uri="{FF2B5EF4-FFF2-40B4-BE49-F238E27FC236}">
                <a16:creationId xmlns:a16="http://schemas.microsoft.com/office/drawing/2014/main" id="{DA3B26C6-3A3E-C10D-86B0-61D05DC9B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960" y="2789432"/>
            <a:ext cx="2577814" cy="17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81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80">
                                          <p:stCondLst>
                                            <p:cond delay="0"/>
                                          </p:stCondLst>
                                        </p:cTn>
                                        <p:tgtEl>
                                          <p:spTgt spid="1028"/>
                                        </p:tgtEl>
                                      </p:cBhvr>
                                    </p:animEffect>
                                    <p:anim calcmode="lin" valueType="num">
                                      <p:cBhvr>
                                        <p:cTn id="21"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6" dur="26">
                                          <p:stCondLst>
                                            <p:cond delay="650"/>
                                          </p:stCondLst>
                                        </p:cTn>
                                        <p:tgtEl>
                                          <p:spTgt spid="1028"/>
                                        </p:tgtEl>
                                      </p:cBhvr>
                                      <p:to x="100000" y="60000"/>
                                    </p:animScale>
                                    <p:animScale>
                                      <p:cBhvr>
                                        <p:cTn id="27" dur="166" decel="50000">
                                          <p:stCondLst>
                                            <p:cond delay="676"/>
                                          </p:stCondLst>
                                        </p:cTn>
                                        <p:tgtEl>
                                          <p:spTgt spid="1028"/>
                                        </p:tgtEl>
                                      </p:cBhvr>
                                      <p:to x="100000" y="100000"/>
                                    </p:animScale>
                                    <p:animScale>
                                      <p:cBhvr>
                                        <p:cTn id="28" dur="26">
                                          <p:stCondLst>
                                            <p:cond delay="1312"/>
                                          </p:stCondLst>
                                        </p:cTn>
                                        <p:tgtEl>
                                          <p:spTgt spid="1028"/>
                                        </p:tgtEl>
                                      </p:cBhvr>
                                      <p:to x="100000" y="80000"/>
                                    </p:animScale>
                                    <p:animScale>
                                      <p:cBhvr>
                                        <p:cTn id="29" dur="166" decel="50000">
                                          <p:stCondLst>
                                            <p:cond delay="1338"/>
                                          </p:stCondLst>
                                        </p:cTn>
                                        <p:tgtEl>
                                          <p:spTgt spid="1028"/>
                                        </p:tgtEl>
                                      </p:cBhvr>
                                      <p:to x="100000" y="100000"/>
                                    </p:animScale>
                                    <p:animScale>
                                      <p:cBhvr>
                                        <p:cTn id="30" dur="26">
                                          <p:stCondLst>
                                            <p:cond delay="1642"/>
                                          </p:stCondLst>
                                        </p:cTn>
                                        <p:tgtEl>
                                          <p:spTgt spid="1028"/>
                                        </p:tgtEl>
                                      </p:cBhvr>
                                      <p:to x="100000" y="90000"/>
                                    </p:animScale>
                                    <p:animScale>
                                      <p:cBhvr>
                                        <p:cTn id="31" dur="166" decel="50000">
                                          <p:stCondLst>
                                            <p:cond delay="1668"/>
                                          </p:stCondLst>
                                        </p:cTn>
                                        <p:tgtEl>
                                          <p:spTgt spid="1028"/>
                                        </p:tgtEl>
                                      </p:cBhvr>
                                      <p:to x="100000" y="100000"/>
                                    </p:animScale>
                                    <p:animScale>
                                      <p:cBhvr>
                                        <p:cTn id="32" dur="26">
                                          <p:stCondLst>
                                            <p:cond delay="1808"/>
                                          </p:stCondLst>
                                        </p:cTn>
                                        <p:tgtEl>
                                          <p:spTgt spid="1028"/>
                                        </p:tgtEl>
                                      </p:cBhvr>
                                      <p:to x="100000" y="95000"/>
                                    </p:animScale>
                                    <p:animScale>
                                      <p:cBhvr>
                                        <p:cTn id="33" dur="166" decel="50000">
                                          <p:stCondLst>
                                            <p:cond delay="1834"/>
                                          </p:stCondLst>
                                        </p:cTn>
                                        <p:tgtEl>
                                          <p:spTgt spid="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verijssel Twelve 409 | INVESTINGBB">
            <a:extLst>
              <a:ext uri="{FF2B5EF4-FFF2-40B4-BE49-F238E27FC236}">
                <a16:creationId xmlns:a16="http://schemas.microsoft.com/office/drawing/2014/main" id="{E2480C67-D4EA-1AD1-4590-648DAD083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44" y="105711"/>
            <a:ext cx="4772645" cy="456247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9660E5A-8507-A4B7-8D50-9D9DC92CABE5}"/>
              </a:ext>
            </a:extLst>
          </p:cNvPr>
          <p:cNvSpPr txBox="1"/>
          <p:nvPr/>
        </p:nvSpPr>
        <p:spPr>
          <a:xfrm>
            <a:off x="5240866" y="12237"/>
            <a:ext cx="6620933" cy="923330"/>
          </a:xfrm>
          <a:prstGeom prst="rect">
            <a:avLst/>
          </a:prstGeom>
          <a:noFill/>
        </p:spPr>
        <p:txBody>
          <a:bodyPr wrap="square" rtlCol="0">
            <a:spAutoFit/>
          </a:bodyPr>
          <a:lstStyle/>
          <a:p>
            <a:r>
              <a:rPr lang="nl-NL" dirty="0"/>
              <a:t>De Kop van Overijssel</a:t>
            </a:r>
            <a:br>
              <a:rPr lang="nl-NL" dirty="0"/>
            </a:br>
            <a:r>
              <a:rPr lang="nl-NL" dirty="0"/>
              <a:t>De Beentjes van Sint-Hildegard</a:t>
            </a:r>
            <a:br>
              <a:rPr lang="nl-NL" dirty="0"/>
            </a:br>
            <a:r>
              <a:rPr lang="nl-NL" dirty="0"/>
              <a:t>De Buik van Parijs in Overijssel</a:t>
            </a:r>
          </a:p>
        </p:txBody>
      </p:sp>
      <p:sp>
        <p:nvSpPr>
          <p:cNvPr id="3" name="Tekstvak 2">
            <a:extLst>
              <a:ext uri="{FF2B5EF4-FFF2-40B4-BE49-F238E27FC236}">
                <a16:creationId xmlns:a16="http://schemas.microsoft.com/office/drawing/2014/main" id="{33F36795-D0E7-9417-1181-2C34DC17B892}"/>
              </a:ext>
            </a:extLst>
          </p:cNvPr>
          <p:cNvSpPr txBox="1"/>
          <p:nvPr/>
        </p:nvSpPr>
        <p:spPr>
          <a:xfrm>
            <a:off x="5240865" y="935567"/>
            <a:ext cx="6620933" cy="4247317"/>
          </a:xfrm>
          <a:prstGeom prst="rect">
            <a:avLst/>
          </a:prstGeom>
          <a:noFill/>
        </p:spPr>
        <p:txBody>
          <a:bodyPr wrap="square" rtlCol="0">
            <a:spAutoFit/>
          </a:bodyPr>
          <a:lstStyle/>
          <a:p>
            <a:r>
              <a:rPr lang="nl-NL" dirty="0"/>
              <a:t>De Buik van Parijs blijkt, als je er naar toe fietst, een BISTRO in Zwolle te zijn.</a:t>
            </a:r>
            <a:br>
              <a:rPr lang="nl-NL" dirty="0"/>
            </a:br>
            <a:r>
              <a:rPr lang="nl-NL" dirty="0"/>
              <a:t>Wat is dat een BISTRO?</a:t>
            </a:r>
            <a:br>
              <a:rPr lang="nl-NL" dirty="0"/>
            </a:br>
            <a:r>
              <a:rPr lang="nl-NL" dirty="0"/>
              <a:t>Wat is een BRASSERIE?</a:t>
            </a:r>
            <a:br>
              <a:rPr lang="nl-NL" dirty="0"/>
            </a:br>
            <a:r>
              <a:rPr lang="nl-NL" dirty="0"/>
              <a:t>Wat is een BRUIN CAFÉ?</a:t>
            </a:r>
            <a:br>
              <a:rPr lang="nl-NL" dirty="0"/>
            </a:br>
            <a:r>
              <a:rPr lang="nl-NL" dirty="0"/>
              <a:t>Wat is een GRAND CAFÉ?</a:t>
            </a:r>
            <a:r>
              <a:rPr lang="da-DK" dirty="0">
                <a:hlinkClick r:id="rId3"/>
              </a:rPr>
              <a:t> </a:t>
            </a:r>
            <a:br>
              <a:rPr lang="nl-NL" dirty="0"/>
            </a:br>
            <a:r>
              <a:rPr lang="nl-NL" dirty="0"/>
              <a:t>Wat is een CAFETARIA?</a:t>
            </a:r>
            <a:br>
              <a:rPr lang="nl-NL" dirty="0"/>
            </a:br>
            <a:r>
              <a:rPr lang="nl-NL" dirty="0"/>
              <a:t>Wat is een SNACKBAR?</a:t>
            </a:r>
            <a:br>
              <a:rPr lang="nl-NL" dirty="0"/>
            </a:br>
            <a:r>
              <a:rPr lang="nl-NL" dirty="0"/>
              <a:t>Wat is een RESTAURANT?</a:t>
            </a:r>
            <a:br>
              <a:rPr lang="nl-NL" dirty="0"/>
            </a:br>
            <a:r>
              <a:rPr lang="nl-NL" dirty="0"/>
              <a:t>Wat is een HOTEL-RESTAURANT?</a:t>
            </a:r>
            <a:br>
              <a:rPr lang="nl-NL" dirty="0"/>
            </a:br>
            <a:r>
              <a:rPr lang="nl-NL" dirty="0"/>
              <a:t>Wat  is een LUNCHROOM?</a:t>
            </a:r>
            <a:br>
              <a:rPr lang="nl-NL" dirty="0"/>
            </a:br>
            <a:r>
              <a:rPr lang="nl-NL" dirty="0"/>
              <a:t>Wat is een DRIVE-IN RESTAURANT?</a:t>
            </a:r>
            <a:br>
              <a:rPr lang="nl-NL" dirty="0"/>
            </a:br>
            <a:r>
              <a:rPr lang="nl-NL" dirty="0"/>
              <a:t>Ken je in jouw dorp of stad één van bovengenoemde eetgelegenheden?</a:t>
            </a:r>
            <a:br>
              <a:rPr lang="nl-NL" dirty="0"/>
            </a:br>
            <a:r>
              <a:rPr lang="nl-NL" dirty="0"/>
              <a:t>Maak er een foto van en laat die in de groep zien.</a:t>
            </a:r>
          </a:p>
        </p:txBody>
      </p:sp>
      <p:sp>
        <p:nvSpPr>
          <p:cNvPr id="5" name="Tekstvak 4">
            <a:extLst>
              <a:ext uri="{FF2B5EF4-FFF2-40B4-BE49-F238E27FC236}">
                <a16:creationId xmlns:a16="http://schemas.microsoft.com/office/drawing/2014/main" id="{A2BA7ECD-14C4-B7A0-C198-2A895B4AFA26}"/>
              </a:ext>
            </a:extLst>
          </p:cNvPr>
          <p:cNvSpPr txBox="1"/>
          <p:nvPr/>
        </p:nvSpPr>
        <p:spPr>
          <a:xfrm>
            <a:off x="330202" y="5182884"/>
            <a:ext cx="11692466" cy="1200329"/>
          </a:xfrm>
          <a:prstGeom prst="rect">
            <a:avLst/>
          </a:prstGeom>
          <a:noFill/>
        </p:spPr>
        <p:txBody>
          <a:bodyPr wrap="square" rtlCol="0">
            <a:spAutoFit/>
          </a:bodyPr>
          <a:lstStyle/>
          <a:p>
            <a:r>
              <a:rPr lang="nl-NL" dirty="0"/>
              <a:t>De Kop-De Beentjes-De Buik en allerlei </a:t>
            </a:r>
            <a:r>
              <a:rPr lang="nl-NL" dirty="0" err="1"/>
              <a:t>eetgelegenheden.Je</a:t>
            </a:r>
            <a:r>
              <a:rPr lang="nl-NL" dirty="0"/>
              <a:t> kunt ze allemaal vinden in Overijsel. Daar moet je wel een neusje voor hebben om ze te vinden…. NEUS…..NEUS??</a:t>
            </a:r>
            <a:br>
              <a:rPr lang="nl-NL" dirty="0"/>
            </a:br>
            <a:r>
              <a:rPr lang="nl-NL" dirty="0"/>
              <a:t>Hoeveel neuzen ken jij?</a:t>
            </a:r>
            <a:br>
              <a:rPr lang="nl-NL" dirty="0"/>
            </a:br>
            <a:r>
              <a:rPr lang="nl-NL" dirty="0"/>
              <a:t>Een wipneus zeker, maar weet jij er nog meer? Schrijf ze allemaal op die je kent!</a:t>
            </a:r>
          </a:p>
        </p:txBody>
      </p:sp>
      <p:sp>
        <p:nvSpPr>
          <p:cNvPr id="7" name="Tekstvak 6">
            <a:extLst>
              <a:ext uri="{FF2B5EF4-FFF2-40B4-BE49-F238E27FC236}">
                <a16:creationId xmlns:a16="http://schemas.microsoft.com/office/drawing/2014/main" id="{50314663-29D4-1BC8-2213-9246DAD928E7}"/>
              </a:ext>
            </a:extLst>
          </p:cNvPr>
          <p:cNvSpPr txBox="1"/>
          <p:nvPr/>
        </p:nvSpPr>
        <p:spPr>
          <a:xfrm>
            <a:off x="9620737" y="2042439"/>
            <a:ext cx="1899139" cy="1200329"/>
          </a:xfrm>
          <a:prstGeom prst="rect">
            <a:avLst/>
          </a:prstGeom>
          <a:noFill/>
        </p:spPr>
        <p:txBody>
          <a:bodyPr wrap="square">
            <a:spAutoFit/>
          </a:bodyPr>
          <a:lstStyle/>
          <a:p>
            <a:r>
              <a:rPr lang="da-DK" dirty="0">
                <a:hlinkClick r:id="rId3"/>
              </a:rPr>
              <a:t>Smulpap Smulsmurf • Volledige Aflevering</a:t>
            </a:r>
            <a:endParaRPr lang="nl-NL" dirty="0"/>
          </a:p>
        </p:txBody>
      </p:sp>
    </p:spTree>
    <p:extLst>
      <p:ext uri="{BB962C8B-B14F-4D97-AF65-F5344CB8AC3E}">
        <p14:creationId xmlns:p14="http://schemas.microsoft.com/office/powerpoint/2010/main" val="160521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2770</TotalTime>
  <Words>2612</Words>
  <Application>Microsoft Office PowerPoint</Application>
  <PresentationFormat>Breedbeeld</PresentationFormat>
  <Paragraphs>137</Paragraphs>
  <Slides>23</Slides>
  <Notes>0</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23</vt:i4>
      </vt:variant>
    </vt:vector>
  </HeadingPairs>
  <TitlesOfParts>
    <vt:vector size="30" baseType="lpstr">
      <vt:lpstr>Arial</vt:lpstr>
      <vt:lpstr>Calibri</vt:lpstr>
      <vt:lpstr>Calibri Light</vt:lpstr>
      <vt:lpstr>Open Sans</vt:lpstr>
      <vt:lpstr>vesterbro-bold</vt:lpstr>
      <vt:lpstr>Office Theme</vt:lpstr>
      <vt:lpstr>Bitmap Image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dc:creator>
  <cp:lastModifiedBy>De Adelaar</cp:lastModifiedBy>
  <cp:revision>95</cp:revision>
  <dcterms:created xsi:type="dcterms:W3CDTF">2022-10-07T09:14:59Z</dcterms:created>
  <dcterms:modified xsi:type="dcterms:W3CDTF">2023-06-20T19:30:35Z</dcterms:modified>
</cp:coreProperties>
</file>